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2" r:id="rId4"/>
    <p:sldMasterId id="2147483783" r:id="rId5"/>
    <p:sldMasterId id="2147483784" r:id="rId6"/>
    <p:sldMasterId id="21474837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Lst>
  <p:sldSz cy="6858000" cx="12188950"/>
  <p:notesSz cx="6858000" cy="9144000"/>
  <p:embeddedFontLst>
    <p:embeddedFont>
      <p:font typeface="DM Sans Medium"/>
      <p:regular r:id="rId99"/>
      <p:bold r:id="rId100"/>
      <p:italic r:id="rId101"/>
      <p:boldItalic r:id="rId102"/>
    </p:embeddedFont>
    <p:embeddedFont>
      <p:font typeface="Inconsolata"/>
      <p:regular r:id="rId103"/>
      <p:bold r:id="rId104"/>
    </p:embeddedFont>
    <p:embeddedFont>
      <p:font typeface="Quattrocento Sans"/>
      <p:regular r:id="rId105"/>
      <p:bold r:id="rId106"/>
      <p:italic r:id="rId107"/>
      <p:boldItalic r:id="rId108"/>
    </p:embeddedFont>
    <p:embeddedFont>
      <p:font typeface="Barlow Medium"/>
      <p:regular r:id="rId109"/>
      <p:bold r:id="rId110"/>
      <p:italic r:id="rId111"/>
      <p:boldItalic r:id="rId112"/>
    </p:embeddedFont>
    <p:embeddedFont>
      <p:font typeface="Inconsolata Medium"/>
      <p:regular r:id="rId113"/>
      <p:bold r:id="rId114"/>
    </p:embeddedFont>
    <p:embeddedFont>
      <p:font typeface="Barlow SemiBold"/>
      <p:regular r:id="rId115"/>
      <p:bold r:id="rId116"/>
      <p:italic r:id="rId117"/>
      <p:boldItalic r:id="rId118"/>
    </p:embeddedFont>
    <p:embeddedFont>
      <p:font typeface="DM Sans"/>
      <p:regular r:id="rId119"/>
      <p:bold r:id="rId120"/>
      <p:italic r:id="rId121"/>
      <p:boldItalic r:id="rId122"/>
    </p:embeddedFont>
    <p:embeddedFont>
      <p:font typeface="Barlow"/>
      <p:regular r:id="rId123"/>
      <p:bold r:id="rId124"/>
      <p:italic r:id="rId125"/>
      <p:boldItalic r:id="rId126"/>
    </p:embeddedFont>
    <p:embeddedFont>
      <p:font typeface="Source Sans Pro"/>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1B4330-EF34-4ED4-B4FF-98C08E9C765C}">
  <a:tblStyle styleId="{C41B4330-EF34-4ED4-B4FF-98C08E9C76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239D1B6-43CE-40C4-8E12-E54CA365F58C}"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QuattrocentoSans-italic.fntdata"/><Relationship Id="rId106" Type="http://schemas.openxmlformats.org/officeDocument/2006/relationships/font" Target="fonts/QuattrocentoSans-bold.fntdata"/><Relationship Id="rId105" Type="http://schemas.openxmlformats.org/officeDocument/2006/relationships/font" Target="fonts/QuattrocentoSans-regular.fntdata"/><Relationship Id="rId104" Type="http://schemas.openxmlformats.org/officeDocument/2006/relationships/font" Target="fonts/Inconsolata-bold.fntdata"/><Relationship Id="rId109" Type="http://schemas.openxmlformats.org/officeDocument/2006/relationships/font" Target="fonts/BarlowMedium-regular.fntdata"/><Relationship Id="rId108" Type="http://schemas.openxmlformats.org/officeDocument/2006/relationships/font" Target="fonts/QuattrocentoSans-bold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Inconsolata-regular.fntdata"/><Relationship Id="rId102" Type="http://schemas.openxmlformats.org/officeDocument/2006/relationships/font" Target="fonts/DMSansMedium-boldItalic.fntdata"/><Relationship Id="rId101" Type="http://schemas.openxmlformats.org/officeDocument/2006/relationships/font" Target="fonts/DMSansMedium-italic.fntdata"/><Relationship Id="rId100" Type="http://schemas.openxmlformats.org/officeDocument/2006/relationships/font" Target="fonts/DMSansMedium-bold.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SourceSansPro-italic.fntdata"/><Relationship Id="rId128" Type="http://schemas.openxmlformats.org/officeDocument/2006/relationships/font" Target="fonts/SourceSansPro-bold.fntdata"/><Relationship Id="rId127" Type="http://schemas.openxmlformats.org/officeDocument/2006/relationships/font" Target="fonts/SourceSansPro-regular.fntdata"/><Relationship Id="rId126" Type="http://schemas.openxmlformats.org/officeDocument/2006/relationships/font" Target="fonts/Barlow-boldItalic.fntdata"/><Relationship Id="rId26" Type="http://schemas.openxmlformats.org/officeDocument/2006/relationships/slide" Target="slides/slide18.xml"/><Relationship Id="rId121" Type="http://schemas.openxmlformats.org/officeDocument/2006/relationships/font" Target="fonts/DMSans-italic.fntdata"/><Relationship Id="rId25" Type="http://schemas.openxmlformats.org/officeDocument/2006/relationships/slide" Target="slides/slide17.xml"/><Relationship Id="rId120" Type="http://schemas.openxmlformats.org/officeDocument/2006/relationships/font" Target="fonts/DMSans-bold.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Barlow-italic.fntdata"/><Relationship Id="rId29" Type="http://schemas.openxmlformats.org/officeDocument/2006/relationships/slide" Target="slides/slide21.xml"/><Relationship Id="rId124" Type="http://schemas.openxmlformats.org/officeDocument/2006/relationships/font" Target="fonts/Barlow-bold.fntdata"/><Relationship Id="rId123" Type="http://schemas.openxmlformats.org/officeDocument/2006/relationships/font" Target="fonts/Barlow-regular.fntdata"/><Relationship Id="rId122" Type="http://schemas.openxmlformats.org/officeDocument/2006/relationships/font" Target="fonts/DMSans-boldItalic.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font" Target="fonts/DMSansMedium-regular.fntdata"/><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BarlowSemiBold-boldItalic.fntdata"/><Relationship Id="rId117" Type="http://schemas.openxmlformats.org/officeDocument/2006/relationships/font" Target="fonts/BarlowSemiBold-italic.fntdata"/><Relationship Id="rId116" Type="http://schemas.openxmlformats.org/officeDocument/2006/relationships/font" Target="fonts/BarlowSemiBold-bold.fntdata"/><Relationship Id="rId115" Type="http://schemas.openxmlformats.org/officeDocument/2006/relationships/font" Target="fonts/BarlowSemiBold-regular.fntdata"/><Relationship Id="rId119" Type="http://schemas.openxmlformats.org/officeDocument/2006/relationships/font" Target="fonts/DMSans-regular.fntdata"/><Relationship Id="rId15" Type="http://schemas.openxmlformats.org/officeDocument/2006/relationships/slide" Target="slides/slide7.xml"/><Relationship Id="rId110" Type="http://schemas.openxmlformats.org/officeDocument/2006/relationships/font" Target="fonts/BarlowMedium-bold.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InconsolataMedium-bold.fntdata"/><Relationship Id="rId18" Type="http://schemas.openxmlformats.org/officeDocument/2006/relationships/slide" Target="slides/slide10.xml"/><Relationship Id="rId113" Type="http://schemas.openxmlformats.org/officeDocument/2006/relationships/font" Target="fonts/InconsolataMedium-regular.fntdata"/><Relationship Id="rId112" Type="http://schemas.openxmlformats.org/officeDocument/2006/relationships/font" Target="fonts/BarlowMedium-boldItalic.fntdata"/><Relationship Id="rId111" Type="http://schemas.openxmlformats.org/officeDocument/2006/relationships/font" Target="fonts/BarlowMedium-italic.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0" Type="http://schemas.openxmlformats.org/officeDocument/2006/relationships/font" Target="fonts/SourceSansPro-bold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f7b9ec9ce5_0_108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f7b9ec9ce5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487047f33b_0_67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487047f33b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solidFill>
                <a:srgbClr val="1B313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487047f33b_0_71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487047f33b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487047f33b_0_77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487047f33b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487047f33b_0_8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487047f33b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487047f33b_0_92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487047f33b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487047f33b_0_100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487047f33b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487047f33b_0_109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487047f33b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50d68e7057_0_182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50d68e7057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50d68e7057_0_8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50d68e705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487047f33b_0_16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487047f33b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solidFill>
                <a:srgbClr val="1B3139"/>
              </a:solidFill>
            </a:endParaRPr>
          </a:p>
          <a:p>
            <a:pPr indent="0" lvl="0" marL="0" rtl="0" algn="l">
              <a:spcBef>
                <a:spcPts val="0"/>
              </a:spcBef>
              <a:spcAft>
                <a:spcPts val="0"/>
              </a:spcAft>
              <a:buClr>
                <a:schemeClr val="dk1"/>
              </a:buClr>
              <a:buSzPts val="1100"/>
              <a:buFont typeface="Arial"/>
              <a:buNone/>
            </a:pPr>
            <a:r>
              <a:t/>
            </a:r>
            <a:endParaRPr>
              <a:solidFill>
                <a:srgbClr val="1B3139"/>
              </a:solidFill>
            </a:endParaRPr>
          </a:p>
          <a:p>
            <a:pPr indent="0" lvl="0" marL="0" rtl="0" algn="l">
              <a:spcBef>
                <a:spcPts val="0"/>
              </a:spcBef>
              <a:spcAft>
                <a:spcPts val="0"/>
              </a:spcAft>
              <a:buClr>
                <a:schemeClr val="dk1"/>
              </a:buClr>
              <a:buSzPts val="1100"/>
              <a:buFont typeface="Arial"/>
              <a:buNone/>
            </a:pPr>
            <a:r>
              <a:rPr b="1" lang="en">
                <a:solidFill>
                  <a:srgbClr val="1B3139"/>
                </a:solidFill>
              </a:rPr>
              <a:t>Notes:</a:t>
            </a:r>
            <a:endParaRPr b="1">
              <a:solidFill>
                <a:srgbClr val="1B3139"/>
              </a:solidFill>
            </a:endParaRPr>
          </a:p>
          <a:p>
            <a:pPr indent="-298450" lvl="0" marL="457200" rtl="0" algn="l">
              <a:spcBef>
                <a:spcPts val="0"/>
              </a:spcBef>
              <a:spcAft>
                <a:spcPts val="0"/>
              </a:spcAft>
              <a:buClr>
                <a:srgbClr val="1B3139"/>
              </a:buClr>
              <a:buSzPts val="1100"/>
              <a:buChar char="-"/>
            </a:pPr>
            <a:r>
              <a:rPr lang="en">
                <a:solidFill>
                  <a:srgbClr val="1B3139"/>
                </a:solidFill>
              </a:rPr>
              <a:t>Databricks Model Serving V1 is single node (a job cluster) without HA and scaling capabilities and Databricks Model Serving V2 is in Private Preview. If this is a show stopper for a customer, Azure ML and AKS are the way to go</a:t>
            </a:r>
            <a:endParaRPr>
              <a:solidFill>
                <a:srgbClr val="1B3139"/>
              </a:solidFill>
            </a:endParaRPr>
          </a:p>
          <a:p>
            <a:pPr indent="-298450" lvl="0" marL="457200" rtl="0" algn="l">
              <a:spcBef>
                <a:spcPts val="0"/>
              </a:spcBef>
              <a:spcAft>
                <a:spcPts val="0"/>
              </a:spcAft>
              <a:buClr>
                <a:srgbClr val="1B3139"/>
              </a:buClr>
              <a:buSzPts val="1100"/>
              <a:buChar char="-"/>
            </a:pPr>
            <a:r>
              <a:rPr lang="en">
                <a:solidFill>
                  <a:srgbClr val="1B3139"/>
                </a:solidFill>
              </a:rPr>
              <a:t>The easiest path to PowerBI (no additional export to another system) is querying directly to DB SQL</a:t>
            </a:r>
            <a:endParaRPr>
              <a:solidFill>
                <a:srgbClr val="1B313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50d68e7057_0_20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150d68e7057_0_200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487047f33b_0_178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487047f33b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1487047f33b_0_188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1487047f33b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1487047f33b_0_199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1487047f33b_0_1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1487047f33b_0_21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1487047f33b_0_2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solidFill>
                <a:srgbClr val="1B3139"/>
              </a:solidFill>
            </a:endParaRPr>
          </a:p>
          <a:p>
            <a:pPr indent="0" lvl="0" marL="0" rtl="0" algn="l">
              <a:spcBef>
                <a:spcPts val="0"/>
              </a:spcBef>
              <a:spcAft>
                <a:spcPts val="0"/>
              </a:spcAft>
              <a:buClr>
                <a:schemeClr val="dk1"/>
              </a:buClr>
              <a:buSzPts val="1100"/>
              <a:buFont typeface="Arial"/>
              <a:buNone/>
            </a:pPr>
            <a:r>
              <a:t/>
            </a:r>
            <a:endParaRPr>
              <a:solidFill>
                <a:srgbClr val="1B3139"/>
              </a:solidFill>
            </a:endParaRPr>
          </a:p>
          <a:p>
            <a:pPr indent="0" lvl="0" marL="0" rtl="0" algn="l">
              <a:spcBef>
                <a:spcPts val="0"/>
              </a:spcBef>
              <a:spcAft>
                <a:spcPts val="0"/>
              </a:spcAft>
              <a:buClr>
                <a:schemeClr val="dk1"/>
              </a:buClr>
              <a:buSzPts val="1100"/>
              <a:buFont typeface="Arial"/>
              <a:buNone/>
            </a:pPr>
            <a:r>
              <a:rPr b="1" lang="en">
                <a:solidFill>
                  <a:srgbClr val="1B3139"/>
                </a:solidFill>
              </a:rPr>
              <a:t>Notes:</a:t>
            </a:r>
            <a:endParaRPr b="1">
              <a:solidFill>
                <a:srgbClr val="1B3139"/>
              </a:solidFill>
            </a:endParaRPr>
          </a:p>
          <a:p>
            <a:pPr indent="-298450" lvl="0" marL="457200" rtl="0" algn="l">
              <a:spcBef>
                <a:spcPts val="0"/>
              </a:spcBef>
              <a:spcAft>
                <a:spcPts val="0"/>
              </a:spcAft>
              <a:buClr>
                <a:srgbClr val="1B3139"/>
              </a:buClr>
              <a:buSzPts val="1100"/>
              <a:buChar char="-"/>
            </a:pPr>
            <a:r>
              <a:rPr lang="en">
                <a:solidFill>
                  <a:srgbClr val="1B3139"/>
                </a:solidFill>
              </a:rPr>
              <a:t>Databricks Model Serving V1 is single node (a job cluster) without HA and scaling capabilities and Databricks Model Serving V2 is in Private Preview. If this is a show stopper for a customer, Azure ML and AKS are the way to go</a:t>
            </a:r>
            <a:endParaRPr>
              <a:solidFill>
                <a:srgbClr val="1B3139"/>
              </a:solidFill>
            </a:endParaRPr>
          </a:p>
          <a:p>
            <a:pPr indent="0" lvl="0" marL="0" rtl="0" algn="l">
              <a:spcBef>
                <a:spcPts val="0"/>
              </a:spcBef>
              <a:spcAft>
                <a:spcPts val="0"/>
              </a:spcAft>
              <a:buClr>
                <a:schemeClr val="dk1"/>
              </a:buClr>
              <a:buSzPts val="1100"/>
              <a:buFont typeface="Arial"/>
              <a:buNone/>
            </a:pPr>
            <a:r>
              <a:t/>
            </a:r>
            <a:endParaRPr>
              <a:solidFill>
                <a:srgbClr val="1B313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1487047f33b_0_222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1487047f33b_0_2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solidFill>
                <a:srgbClr val="1B3139"/>
              </a:solidFill>
            </a:endParaRPr>
          </a:p>
          <a:p>
            <a:pPr indent="0" lvl="0" marL="0" rtl="0" algn="l">
              <a:spcBef>
                <a:spcPts val="0"/>
              </a:spcBef>
              <a:spcAft>
                <a:spcPts val="0"/>
              </a:spcAft>
              <a:buClr>
                <a:schemeClr val="dk1"/>
              </a:buClr>
              <a:buSzPts val="1100"/>
              <a:buFont typeface="Arial"/>
              <a:buNone/>
            </a:pPr>
            <a:r>
              <a:t/>
            </a:r>
            <a:endParaRPr>
              <a:solidFill>
                <a:srgbClr val="1B3139"/>
              </a:solidFill>
            </a:endParaRPr>
          </a:p>
          <a:p>
            <a:pPr indent="0" lvl="0" marL="0" rtl="0" algn="l">
              <a:spcBef>
                <a:spcPts val="0"/>
              </a:spcBef>
              <a:spcAft>
                <a:spcPts val="0"/>
              </a:spcAft>
              <a:buClr>
                <a:schemeClr val="dk1"/>
              </a:buClr>
              <a:buSzPts val="1100"/>
              <a:buFont typeface="Arial"/>
              <a:buNone/>
            </a:pPr>
            <a:r>
              <a:rPr b="1" lang="en">
                <a:solidFill>
                  <a:srgbClr val="1B3139"/>
                </a:solidFill>
              </a:rPr>
              <a:t>Notes:</a:t>
            </a:r>
            <a:endParaRPr b="1">
              <a:solidFill>
                <a:srgbClr val="1B3139"/>
              </a:solidFill>
            </a:endParaRPr>
          </a:p>
          <a:p>
            <a:pPr indent="-298450" lvl="0" marL="457200" rtl="0" algn="l">
              <a:spcBef>
                <a:spcPts val="0"/>
              </a:spcBef>
              <a:spcAft>
                <a:spcPts val="0"/>
              </a:spcAft>
              <a:buClr>
                <a:srgbClr val="1B3139"/>
              </a:buClr>
              <a:buSzPts val="1100"/>
              <a:buChar char="-"/>
            </a:pPr>
            <a:r>
              <a:rPr lang="en">
                <a:solidFill>
                  <a:srgbClr val="1B3139"/>
                </a:solidFill>
              </a:rPr>
              <a:t>The easiest path to PowerBI (no additional export to another system) is querying directly to DB SQL</a:t>
            </a:r>
            <a:endParaRPr>
              <a:solidFill>
                <a:srgbClr val="1B313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150d68e7057_0_4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150d68e705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150d68e7057_0_19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150d68e7057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150d68e7057_0_19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g150d68e7057_0_1991: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150d68e7057_0_193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150d68e7057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1487047f33b_0_289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1487047f33b_0_2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2adf2e52eb_0_15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12adf2e52eb_0_156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150d68e7057_0_8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150d68e705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150d68e7057_0_181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150d68e7057_0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5" name="Shape 2375"/>
        <p:cNvGrpSpPr/>
        <p:nvPr/>
      </p:nvGrpSpPr>
      <p:grpSpPr>
        <a:xfrm>
          <a:off x="0" y="0"/>
          <a:ext cx="0" cy="0"/>
          <a:chOff x="0" y="0"/>
          <a:chExt cx="0" cy="0"/>
        </a:xfrm>
      </p:grpSpPr>
      <p:sp>
        <p:nvSpPr>
          <p:cNvPr id="2376" name="Google Shape;2376;g150d68e7057_0_1803:notes"/>
          <p:cNvSpPr/>
          <p:nvPr>
            <p:ph idx="2" type="sldImg"/>
          </p:nvPr>
        </p:nvSpPr>
        <p:spPr>
          <a:xfrm>
            <a:off x="38206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150d68e705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1487047f33b_0_302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1487047f33b_0_3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150d68e7057_0_98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150d68e7057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150d68e7057_0_997:notes"/>
          <p:cNvSpPr/>
          <p:nvPr>
            <p:ph idx="2" type="sldImg"/>
          </p:nvPr>
        </p:nvSpPr>
        <p:spPr>
          <a:xfrm>
            <a:off x="38206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150d68e7057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150d68e7057_0_1001: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4" name="Google Shape;2404;g150d68e7057_0_10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chemeClr val="dk1"/>
              </a:buClr>
              <a:buSzPts val="1100"/>
              <a:buChar char="●"/>
            </a:pPr>
            <a:r>
              <a:rPr lang="en" sz="1100">
                <a:latin typeface="Arial"/>
                <a:ea typeface="Arial"/>
                <a:cs typeface="Arial"/>
                <a:sym typeface="Arial"/>
              </a:rPr>
              <a:t>Now, as new data is brought into organizations, data engineering teams have the job to process the messy data into clean, fresh, reliable data to fit the use cases it’s intended for.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 sz="1100">
                <a:latin typeface="Arial"/>
                <a:ea typeface="Arial"/>
                <a:cs typeface="Arial"/>
                <a:sym typeface="Arial"/>
              </a:rPr>
              <a:t>Often, this gets represented as a clean flow</a:t>
            </a:r>
            <a:endParaRPr sz="1100">
              <a:latin typeface="Arial"/>
              <a:ea typeface="Arial"/>
              <a:cs typeface="Arial"/>
              <a:sym typeface="Arial"/>
            </a:endParaRPr>
          </a:p>
          <a:p>
            <a:pPr indent="0" lvl="0" marL="0" rtl="0" algn="l">
              <a:lnSpc>
                <a:spcPct val="115000"/>
              </a:lnSpc>
              <a:spcBef>
                <a:spcPts val="0"/>
              </a:spcBef>
              <a:spcAft>
                <a:spcPts val="0"/>
              </a:spcAft>
              <a:buSzPts val="1400"/>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TRANSITION: But, the reality is not so simple</a:t>
            </a:r>
            <a:endParaRPr sz="1100">
              <a:latin typeface="Arial"/>
              <a:ea typeface="Arial"/>
              <a:cs typeface="Arial"/>
              <a:sym typeface="Arial"/>
            </a:endParaRPr>
          </a:p>
          <a:p>
            <a:pPr indent="0" lvl="0" marL="0" rtl="0" algn="l">
              <a:lnSpc>
                <a:spcPct val="115000"/>
              </a:lnSpc>
              <a:spcBef>
                <a:spcPts val="0"/>
              </a:spcBef>
              <a:spcAft>
                <a:spcPts val="0"/>
              </a:spcAft>
              <a:buSzPts val="1400"/>
              <a:buNone/>
            </a:pPr>
            <a:r>
              <a:t/>
            </a:r>
            <a:endParaRPr sz="1100">
              <a:latin typeface="Arial"/>
              <a:ea typeface="Arial"/>
              <a:cs typeface="Arial"/>
              <a:sym typeface="Arial"/>
            </a:endParaRPr>
          </a:p>
        </p:txBody>
      </p:sp>
      <p:sp>
        <p:nvSpPr>
          <p:cNvPr id="2405" name="Google Shape;2405;g150d68e7057_0_10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150d68e7057_0_103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6" name="Google Shape;2436;g150d68e7057_0_10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Clr>
                <a:schemeClr val="dk1"/>
              </a:buClr>
              <a:buSzPts val="1100"/>
              <a:buChar char="●"/>
            </a:pPr>
            <a:r>
              <a:rPr lang="en" sz="1100">
                <a:latin typeface="Arial"/>
                <a:ea typeface="Arial"/>
                <a:cs typeface="Arial"/>
                <a:sym typeface="Arial"/>
              </a:rPr>
              <a:t>The exponential increase in data sources and types happening inside enterprises means that building and maintaining reliable data pipelines has become one of the more challenging parts of data engineering. </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 sz="1100">
                <a:latin typeface="Arial"/>
                <a:ea typeface="Arial"/>
                <a:cs typeface="Arial"/>
                <a:sym typeface="Arial"/>
              </a:rPr>
              <a:t>The fragility of it all creates a huge challenge for maintaining reliability</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 sz="1100">
                <a:latin typeface="Arial"/>
                <a:ea typeface="Arial"/>
                <a:cs typeface="Arial"/>
                <a:sym typeface="Arial"/>
              </a:rPr>
              <a:t>If pipelines fail, it has a huge downstream impact on all the systems and teams that rely on the data</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 sz="1100">
                <a:latin typeface="Arial"/>
                <a:ea typeface="Arial"/>
                <a:cs typeface="Arial"/>
                <a:sym typeface="Arial"/>
              </a:rPr>
              <a:t>This makes poor reliability extremely expensive</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 sz="1100">
                <a:latin typeface="Arial"/>
                <a:ea typeface="Arial"/>
                <a:cs typeface="Arial"/>
                <a:sym typeface="Arial"/>
              </a:rPr>
              <a:t>From the start, implementing high quality pipelines is slow and difficult.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 sz="1100">
                <a:latin typeface="Arial"/>
                <a:ea typeface="Arial"/>
                <a:cs typeface="Arial"/>
                <a:sym typeface="Arial"/>
              </a:rPr>
              <a:t>They are built with complex code and limited reusability.</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 sz="1100">
                <a:latin typeface="Arial"/>
                <a:ea typeface="Arial"/>
                <a:cs typeface="Arial"/>
                <a:sym typeface="Arial"/>
              </a:rPr>
              <a:t>Next, it’s hard to trust the data quality</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 sz="1100">
                <a:latin typeface="Arial"/>
                <a:ea typeface="Arial"/>
                <a:cs typeface="Arial"/>
                <a:sym typeface="Arial"/>
              </a:rPr>
              <a:t>Bad data is often allowed to flow through a pipeline undetected, devaluing the entire data set.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 sz="1100">
                <a:highlight>
                  <a:schemeClr val="lt1"/>
                </a:highlight>
                <a:latin typeface="Arial"/>
                <a:ea typeface="Arial"/>
                <a:cs typeface="Arial"/>
                <a:sym typeface="Arial"/>
              </a:rPr>
              <a:t>To maintain quality and ensure reliable insights, data engineers are required to write boilerplate code to implement quality checks and validation at every step of the pipeline. </a:t>
            </a:r>
            <a:endParaRPr sz="1100">
              <a:highlight>
                <a:schemeClr val="lt1"/>
              </a:highlight>
              <a:latin typeface="Arial"/>
              <a:ea typeface="Arial"/>
              <a:cs typeface="Arial"/>
              <a:sym typeface="Arial"/>
            </a:endParaRPr>
          </a:p>
          <a:p>
            <a:pPr indent="-298450" lvl="0" marL="457200" rtl="0" algn="l">
              <a:spcBef>
                <a:spcPts val="0"/>
              </a:spcBef>
              <a:spcAft>
                <a:spcPts val="0"/>
              </a:spcAft>
              <a:buClr>
                <a:schemeClr val="dk1"/>
              </a:buClr>
              <a:buSzPts val="1100"/>
              <a:buChar char="●"/>
            </a:pPr>
            <a:r>
              <a:rPr lang="en" sz="1100">
                <a:latin typeface="Arial"/>
                <a:ea typeface="Arial"/>
                <a:cs typeface="Arial"/>
                <a:sym typeface="Arial"/>
              </a:rPr>
              <a:t>Finally, as pipelines grow in scale and complexity, companies face increased operational load managing them which makes data reliability incredibly difficult to maintain. </a:t>
            </a:r>
            <a:endParaRPr sz="1100">
              <a:latin typeface="Arial"/>
              <a:ea typeface="Arial"/>
              <a:cs typeface="Arial"/>
              <a:sym typeface="Arial"/>
            </a:endParaRPr>
          </a:p>
          <a:p>
            <a:pPr indent="-298450" lvl="0" marL="457200" rtl="0" algn="l">
              <a:spcBef>
                <a:spcPts val="0"/>
              </a:spcBef>
              <a:spcAft>
                <a:spcPts val="0"/>
              </a:spcAft>
              <a:buClr>
                <a:schemeClr val="dk1"/>
              </a:buClr>
              <a:buSzPts val="1100"/>
              <a:buChar char="●"/>
            </a:pPr>
            <a:r>
              <a:rPr lang="en" sz="1100">
                <a:latin typeface="Arial"/>
                <a:ea typeface="Arial"/>
                <a:cs typeface="Arial"/>
                <a:sym typeface="Arial"/>
              </a:rPr>
              <a:t>Data processing infrastructure has to be set up, scaled, restarted, patched, and updated - which translates to increased time and cost.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2437" name="Google Shape;2437;g150d68e7057_0_10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150d68e7057_0_1124: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9" name="Google Shape;2529;g150d68e7057_0_1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Font typeface="Barlow"/>
              <a:buAutoNum type="arabicPeriod"/>
            </a:pPr>
            <a:r>
              <a:rPr lang="en" sz="1400">
                <a:solidFill>
                  <a:schemeClr val="dk1"/>
                </a:solidFill>
                <a:latin typeface="Barlow"/>
                <a:ea typeface="Barlow"/>
                <a:cs typeface="Barlow"/>
                <a:sym typeface="Barlow"/>
              </a:rPr>
              <a:t>Complex pipeline development</a:t>
            </a:r>
            <a:endParaRPr sz="1400">
              <a:solidFill>
                <a:schemeClr val="dk1"/>
              </a:solidFill>
              <a:latin typeface="Barlow"/>
              <a:ea typeface="Barlow"/>
              <a:cs typeface="Barlow"/>
              <a:sym typeface="Barlow"/>
            </a:endParaRPr>
          </a:p>
          <a:p>
            <a:pPr indent="-317500" lvl="0" marL="914400" rtl="0" algn="l">
              <a:spcBef>
                <a:spcPts val="0"/>
              </a:spcBef>
              <a:spcAft>
                <a:spcPts val="0"/>
              </a:spcAft>
              <a:buClr>
                <a:srgbClr val="1B3038"/>
              </a:buClr>
              <a:buSzPts val="1400"/>
              <a:buFont typeface="Barlow"/>
              <a:buChar char="●"/>
            </a:pPr>
            <a:r>
              <a:rPr lang="en" sz="1400">
                <a:solidFill>
                  <a:srgbClr val="1B3038"/>
                </a:solidFill>
                <a:latin typeface="Barlow"/>
                <a:ea typeface="Barlow"/>
                <a:cs typeface="Barlow"/>
                <a:sym typeface="Barlow"/>
              </a:rPr>
              <a:t>Hard to build and maintain end-to-end ETL dependencies </a:t>
            </a:r>
            <a:endParaRPr sz="1400">
              <a:solidFill>
                <a:srgbClr val="1B3038"/>
              </a:solidFill>
              <a:latin typeface="Barlow"/>
              <a:ea typeface="Barlow"/>
              <a:cs typeface="Barlow"/>
              <a:sym typeface="Barlow"/>
            </a:endParaRPr>
          </a:p>
          <a:p>
            <a:pPr indent="-317500" lvl="0" marL="914400" rtl="0" algn="l">
              <a:spcBef>
                <a:spcPts val="0"/>
              </a:spcBef>
              <a:spcAft>
                <a:spcPts val="0"/>
              </a:spcAft>
              <a:buClr>
                <a:srgbClr val="1B3038"/>
              </a:buClr>
              <a:buSzPts val="1400"/>
              <a:buFont typeface="Barlow"/>
              <a:buChar char="●"/>
            </a:pPr>
            <a:r>
              <a:rPr lang="en" sz="1400">
                <a:solidFill>
                  <a:srgbClr val="1B3038"/>
                </a:solidFill>
                <a:latin typeface="Barlow"/>
                <a:ea typeface="Barlow"/>
                <a:cs typeface="Barlow"/>
                <a:sym typeface="Barlow"/>
              </a:rPr>
              <a:t>Difficult to switch between batch and streaming processing</a:t>
            </a:r>
            <a:endParaRPr sz="1400">
              <a:solidFill>
                <a:schemeClr val="dk1"/>
              </a:solidFill>
              <a:latin typeface="Barlow"/>
              <a:ea typeface="Barlow"/>
              <a:cs typeface="Barlow"/>
              <a:sym typeface="Barlow"/>
            </a:endParaRPr>
          </a:p>
          <a:p>
            <a:pPr indent="-317500" lvl="0" marL="457200" rtl="0" algn="l">
              <a:spcBef>
                <a:spcPts val="0"/>
              </a:spcBef>
              <a:spcAft>
                <a:spcPts val="0"/>
              </a:spcAft>
              <a:buClr>
                <a:schemeClr val="dk1"/>
              </a:buClr>
              <a:buSzPts val="1400"/>
              <a:buFont typeface="Barlow"/>
              <a:buAutoNum type="arabicPeriod"/>
            </a:pPr>
            <a:r>
              <a:rPr lang="en" sz="1400">
                <a:solidFill>
                  <a:schemeClr val="dk1"/>
                </a:solidFill>
                <a:latin typeface="Barlow"/>
                <a:ea typeface="Barlow"/>
                <a:cs typeface="Barlow"/>
                <a:sym typeface="Barlow"/>
              </a:rPr>
              <a:t>Poor data quality &amp; reliability</a:t>
            </a:r>
            <a:endParaRPr sz="1400">
              <a:solidFill>
                <a:schemeClr val="dk1"/>
              </a:solidFill>
              <a:latin typeface="Barlow"/>
              <a:ea typeface="Barlow"/>
              <a:cs typeface="Barlow"/>
              <a:sym typeface="Barlow"/>
            </a:endParaRPr>
          </a:p>
          <a:p>
            <a:pPr indent="-317500" lvl="0" marL="914400" rtl="0" algn="l">
              <a:spcBef>
                <a:spcPts val="0"/>
              </a:spcBef>
              <a:spcAft>
                <a:spcPts val="0"/>
              </a:spcAft>
              <a:buClr>
                <a:srgbClr val="1B3038"/>
              </a:buClr>
              <a:buSzPts val="1400"/>
              <a:buFont typeface="Barlow"/>
              <a:buChar char="●"/>
            </a:pPr>
            <a:r>
              <a:rPr lang="en" sz="1400">
                <a:solidFill>
                  <a:srgbClr val="1B3038"/>
                </a:solidFill>
                <a:latin typeface="Barlow"/>
                <a:ea typeface="Barlow"/>
                <a:cs typeface="Barlow"/>
                <a:sym typeface="Barlow"/>
              </a:rPr>
              <a:t>Difficult to monitor &amp; enforce data quality</a:t>
            </a:r>
            <a:endParaRPr sz="1400">
              <a:solidFill>
                <a:srgbClr val="1B3038"/>
              </a:solidFill>
              <a:latin typeface="Barlow"/>
              <a:ea typeface="Barlow"/>
              <a:cs typeface="Barlow"/>
              <a:sym typeface="Barlow"/>
            </a:endParaRPr>
          </a:p>
          <a:p>
            <a:pPr indent="-317500" lvl="0" marL="914400" rtl="0" algn="l">
              <a:spcBef>
                <a:spcPts val="0"/>
              </a:spcBef>
              <a:spcAft>
                <a:spcPts val="0"/>
              </a:spcAft>
              <a:buClr>
                <a:srgbClr val="1B3038"/>
              </a:buClr>
              <a:buSzPts val="1400"/>
              <a:buFont typeface="Barlow"/>
              <a:buChar char="●"/>
            </a:pPr>
            <a:r>
              <a:rPr lang="en" sz="1400">
                <a:solidFill>
                  <a:srgbClr val="1B3038"/>
                </a:solidFill>
                <a:latin typeface="Barlow"/>
                <a:ea typeface="Barlow"/>
                <a:cs typeface="Barlow"/>
                <a:sym typeface="Barlow"/>
              </a:rPr>
              <a:t>Impossible to trace data lineage</a:t>
            </a:r>
            <a:endParaRPr sz="1400">
              <a:solidFill>
                <a:srgbClr val="1B3038"/>
              </a:solidFill>
              <a:latin typeface="Barlow"/>
              <a:ea typeface="Barlow"/>
              <a:cs typeface="Barlow"/>
              <a:sym typeface="Barlow"/>
            </a:endParaRPr>
          </a:p>
          <a:p>
            <a:pPr indent="-317500" lvl="0" marL="457200" rtl="0" algn="l">
              <a:spcBef>
                <a:spcPts val="0"/>
              </a:spcBef>
              <a:spcAft>
                <a:spcPts val="0"/>
              </a:spcAft>
              <a:buClr>
                <a:srgbClr val="1B3038"/>
              </a:buClr>
              <a:buSzPts val="1400"/>
              <a:buFont typeface="Barlow"/>
              <a:buAutoNum type="arabicPeriod"/>
            </a:pPr>
            <a:r>
              <a:rPr lang="en" sz="1400">
                <a:solidFill>
                  <a:srgbClr val="1B3038"/>
                </a:solidFill>
                <a:latin typeface="Barlow"/>
                <a:ea typeface="Barlow"/>
                <a:cs typeface="Barlow"/>
                <a:sym typeface="Barlow"/>
              </a:rPr>
              <a:t>Difficult pipeline operations</a:t>
            </a:r>
            <a:endParaRPr sz="1400">
              <a:solidFill>
                <a:srgbClr val="1B3038"/>
              </a:solidFill>
              <a:latin typeface="Barlow"/>
              <a:ea typeface="Barlow"/>
              <a:cs typeface="Barlow"/>
              <a:sym typeface="Barlow"/>
            </a:endParaRPr>
          </a:p>
          <a:p>
            <a:pPr indent="-317500" lvl="0" marL="914400" rtl="0" algn="l">
              <a:spcBef>
                <a:spcPts val="0"/>
              </a:spcBef>
              <a:spcAft>
                <a:spcPts val="0"/>
              </a:spcAft>
              <a:buClr>
                <a:srgbClr val="1B3038"/>
              </a:buClr>
              <a:buSzPts val="1400"/>
              <a:buFont typeface="Barlow"/>
              <a:buChar char="●"/>
            </a:pPr>
            <a:r>
              <a:rPr lang="en" sz="1400">
                <a:solidFill>
                  <a:srgbClr val="1B3038"/>
                </a:solidFill>
                <a:latin typeface="Barlow"/>
                <a:ea typeface="Barlow"/>
                <a:cs typeface="Barlow"/>
                <a:sym typeface="Barlow"/>
              </a:rPr>
              <a:t>Poor observability at granular, data level</a:t>
            </a:r>
            <a:endParaRPr sz="1400">
              <a:solidFill>
                <a:srgbClr val="1B3038"/>
              </a:solidFill>
              <a:latin typeface="Barlow"/>
              <a:ea typeface="Barlow"/>
              <a:cs typeface="Barlow"/>
              <a:sym typeface="Barlow"/>
            </a:endParaRPr>
          </a:p>
          <a:p>
            <a:pPr indent="-317500" lvl="0" marL="914400" rtl="0" algn="l">
              <a:spcBef>
                <a:spcPts val="0"/>
              </a:spcBef>
              <a:spcAft>
                <a:spcPts val="0"/>
              </a:spcAft>
              <a:buClr>
                <a:srgbClr val="1B3038"/>
              </a:buClr>
              <a:buSzPts val="1400"/>
              <a:buFont typeface="Barlow"/>
              <a:buChar char="●"/>
            </a:pPr>
            <a:r>
              <a:rPr lang="en" sz="1400">
                <a:solidFill>
                  <a:srgbClr val="1B3038"/>
                </a:solidFill>
                <a:latin typeface="Barlow"/>
                <a:ea typeface="Barlow"/>
                <a:cs typeface="Barlow"/>
                <a:sym typeface="Barlow"/>
              </a:rPr>
              <a:t>Error handling and recovery is laborious</a:t>
            </a:r>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2530" name="Google Shape;2530;g150d68e7057_0_11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g150d68e7057_0_12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g150d68e7057_0_1217: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487047f33b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487047f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150d68e7057_0_12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g150d68e7057_0_1249: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5" name="Shape 2665"/>
        <p:cNvGrpSpPr/>
        <p:nvPr/>
      </p:nvGrpSpPr>
      <p:grpSpPr>
        <a:xfrm>
          <a:off x="0" y="0"/>
          <a:ext cx="0" cy="0"/>
          <a:chOff x="0" y="0"/>
          <a:chExt cx="0" cy="0"/>
        </a:xfrm>
      </p:grpSpPr>
      <p:sp>
        <p:nvSpPr>
          <p:cNvPr id="2666" name="Google Shape;2666;g150d68e7057_0_12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g150d68e7057_0_1259: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g150d68e7057_0_12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g150d68e7057_0_128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6" name="Shape 2766"/>
        <p:cNvGrpSpPr/>
        <p:nvPr/>
      </p:nvGrpSpPr>
      <p:grpSpPr>
        <a:xfrm>
          <a:off x="0" y="0"/>
          <a:ext cx="0" cy="0"/>
          <a:chOff x="0" y="0"/>
          <a:chExt cx="0" cy="0"/>
        </a:xfrm>
      </p:grpSpPr>
      <p:sp>
        <p:nvSpPr>
          <p:cNvPr id="2767" name="Google Shape;2767;g150d68e7057_0_13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g150d68e7057_0_135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150d68e7057_0_13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g150d68e7057_0_137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150d68e7057_0_13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g150d68e7057_0_138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150d68e7057_0_14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g150d68e7057_0_1410: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150d68e7057_0_195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18" name="Google Shape;2818;g150d68e7057_0_1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150d68e7057_0_7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150d68e705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g150d68e7057_0_22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31" name="Google Shape;2831;g150d68e705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50d68e7057_0_195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50d68e7057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g150d68e7057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g150d68e7057_0_24: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g150d68e7057_0_19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g150d68e7057_0_196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g150d68e7057_0_19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g150d68e7057_0_198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150d68e7057_0_61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150d68e7057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150d68e7057_0_61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73" name="Google Shape;2873;g150d68e7057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150d68e7057_0_62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150d68e7057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g150d68e7057_0_63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87" name="Google Shape;2887;g150d68e7057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150d68e7057_0_63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150d68e7057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150d68e7057_0_64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150d68e7057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g150d68e7057_0_64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150d68e7057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50d68e7057_0_181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50d68e7057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150d68e7057_0_65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150d68e7057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150d68e7057_0_66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150d68e7057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150d68e7057_0_67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33" name="Google Shape;2933;g150d68e7057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150d68e7057_0_67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150d68e7057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1" name="Shape 2951"/>
        <p:cNvGrpSpPr/>
        <p:nvPr/>
      </p:nvGrpSpPr>
      <p:grpSpPr>
        <a:xfrm>
          <a:off x="0" y="0"/>
          <a:ext cx="0" cy="0"/>
          <a:chOff x="0" y="0"/>
          <a:chExt cx="0" cy="0"/>
        </a:xfrm>
      </p:grpSpPr>
      <p:sp>
        <p:nvSpPr>
          <p:cNvPr id="2952" name="Google Shape;2952;g150d68e7057_0_68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53" name="Google Shape;2953;g150d68e7057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150d68e7057_0_69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150d68e7057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150d68e7057_0_69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150d68e7057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g150d68e7057_0_70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150d68e7057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g150d68e7057_0_70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78" name="Google Shape;2978;g150d68e7057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g150d68e7057_0_71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150d68e7057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487047f33b_0_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487047f33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g150d68e7057_0_72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150d68e7057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7" name="Shape 3017"/>
        <p:cNvGrpSpPr/>
        <p:nvPr/>
      </p:nvGrpSpPr>
      <p:grpSpPr>
        <a:xfrm>
          <a:off x="0" y="0"/>
          <a:ext cx="0" cy="0"/>
          <a:chOff x="0" y="0"/>
          <a:chExt cx="0" cy="0"/>
        </a:xfrm>
      </p:grpSpPr>
      <p:sp>
        <p:nvSpPr>
          <p:cNvPr id="3018" name="Google Shape;3018;g150d68e7057_0_74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19" name="Google Shape;3019;g150d68e7057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g150d68e7057_0_76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34" name="Google Shape;3034;g150d68e7057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3" name="Shape 3043"/>
        <p:cNvGrpSpPr/>
        <p:nvPr/>
      </p:nvGrpSpPr>
      <p:grpSpPr>
        <a:xfrm>
          <a:off x="0" y="0"/>
          <a:ext cx="0" cy="0"/>
          <a:chOff x="0" y="0"/>
          <a:chExt cx="0" cy="0"/>
        </a:xfrm>
      </p:grpSpPr>
      <p:sp>
        <p:nvSpPr>
          <p:cNvPr id="3044" name="Google Shape;3044;g150d68e7057_0_77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45" name="Google Shape;3045;g150d68e7057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150d68e7057_0_78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150d68e7057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150d68e7057_0_79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150d68e7057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g150d68e7057_0_80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80" name="Google Shape;3080;g150d68e7057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g150d68e7057_0_81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88" name="Google Shape;3088;g150d68e7057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g150d68e7057_0_83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150d68e7057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2" name="Shape 3102"/>
        <p:cNvGrpSpPr/>
        <p:nvPr/>
      </p:nvGrpSpPr>
      <p:grpSpPr>
        <a:xfrm>
          <a:off x="0" y="0"/>
          <a:ext cx="0" cy="0"/>
          <a:chOff x="0" y="0"/>
          <a:chExt cx="0" cy="0"/>
        </a:xfrm>
      </p:grpSpPr>
      <p:sp>
        <p:nvSpPr>
          <p:cNvPr id="3103" name="Google Shape;3103;g150d68e7057_0_83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04" name="Google Shape;3104;g150d68e7057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487047f33b_0_46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487047f33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150d68e7057_0_22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150d68e705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g150d68e7057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g150d68e7057_0_60: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g150d68e7057_0_21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26" name="Google Shape;3126;g150d68e705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g12adf2e52eb_0_16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g12adf2e52eb_0_1683: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 name="Shape 3146"/>
        <p:cNvGrpSpPr/>
        <p:nvPr/>
      </p:nvGrpSpPr>
      <p:grpSpPr>
        <a:xfrm>
          <a:off x="0" y="0"/>
          <a:ext cx="0" cy="0"/>
          <a:chOff x="0" y="0"/>
          <a:chExt cx="0" cy="0"/>
        </a:xfrm>
      </p:grpSpPr>
      <p:sp>
        <p:nvSpPr>
          <p:cNvPr id="3147" name="Google Shape;3147;g12adf2e52eb_0_16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g12adf2e52eb_0_169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12adf2e52eb_0_16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g12adf2e52eb_0_1697: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g12adf2e52eb_0_17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g12adf2e52eb_0_1702: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g12adf2e52eb_0_1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g12adf2e52eb_0_116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12adf2e52eb_0_33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g12adf2e52eb_0_3386: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g12adf2e52eb_0_17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g12adf2e52eb_0_1714: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487047f33b_0_57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487047f33b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t>
            </a:r>
            <a:endParaRPr>
              <a:solidFill>
                <a:srgbClr val="1B3139"/>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12adf2e52eb_0_33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g12adf2e52eb_0_333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jpg"/><Relationship Id="rId3" Type="http://schemas.openxmlformats.org/officeDocument/2006/relationships/image" Target="../media/image21.png"/><Relationship Id="rId4" Type="http://schemas.openxmlformats.org/officeDocument/2006/relationships/image" Target="../media/image1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jpg"/><Relationship Id="rId3" Type="http://schemas.openxmlformats.org/officeDocument/2006/relationships/image" Target="../media/image21.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jpg"/><Relationship Id="rId3" Type="http://schemas.openxmlformats.org/officeDocument/2006/relationships/image" Target="../media/image21.png"/><Relationship Id="rId4" Type="http://schemas.openxmlformats.org/officeDocument/2006/relationships/image" Target="../media/image1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 Id="rId3" Type="http://schemas.openxmlformats.org/officeDocument/2006/relationships/image" Target="../media/image21.png"/><Relationship Id="rId4" Type="http://schemas.openxmlformats.org/officeDocument/2006/relationships/image" Target="../media/image1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jpg"/><Relationship Id="rId3" Type="http://schemas.openxmlformats.org/officeDocument/2006/relationships/image" Target="../media/image21.png"/><Relationship Id="rId4"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507" y="992767"/>
            <a:ext cx="11358000" cy="27369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 name="Google Shape;11;p2"/>
          <p:cNvSpPr txBox="1"/>
          <p:nvPr>
            <p:ph idx="1" type="subTitle"/>
          </p:nvPr>
        </p:nvSpPr>
        <p:spPr>
          <a:xfrm>
            <a:off x="415496" y="3778833"/>
            <a:ext cx="11358000" cy="1056900"/>
          </a:xfrm>
          <a:prstGeom prst="rect">
            <a:avLst/>
          </a:prstGeom>
        </p:spPr>
        <p:txBody>
          <a:bodyPr anchorCtr="0" anchor="t" bIns="121875" lIns="121875" spcFirstLastPara="1" rIns="121875" wrap="square" tIns="121875">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496" y="1474833"/>
            <a:ext cx="11358000" cy="26181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496" y="4202967"/>
            <a:ext cx="11358000" cy="1734300"/>
          </a:xfrm>
          <a:prstGeom prst="rect">
            <a:avLst/>
          </a:prstGeom>
        </p:spPr>
        <p:txBody>
          <a:bodyPr anchorCtr="0" anchor="t" bIns="121875" lIns="121875" spcFirstLastPara="1" rIns="121875" wrap="square" tIns="121875">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7" name="Google Shape;47;p11"/>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1_Title Dark">
    <p:bg>
      <p:bgPr>
        <a:solidFill>
          <a:schemeClr val="accent1"/>
        </a:solidFill>
      </p:bgPr>
    </p:bg>
    <p:spTree>
      <p:nvGrpSpPr>
        <p:cNvPr id="659" name="Shape 659"/>
        <p:cNvGrpSpPr/>
        <p:nvPr/>
      </p:nvGrpSpPr>
      <p:grpSpPr>
        <a:xfrm>
          <a:off x="0" y="0"/>
          <a:ext cx="0" cy="0"/>
          <a:chOff x="0" y="0"/>
          <a:chExt cx="0" cy="0"/>
        </a:xfrm>
      </p:grpSpPr>
      <p:pic>
        <p:nvPicPr>
          <p:cNvPr id="660" name="Google Shape;660;p103"/>
          <p:cNvPicPr preferRelativeResize="0"/>
          <p:nvPr/>
        </p:nvPicPr>
        <p:blipFill rotWithShape="1">
          <a:blip r:embed="rId2">
            <a:alphaModFix/>
          </a:blip>
          <a:srcRect b="0" l="0" r="0" t="0"/>
          <a:stretch/>
        </p:blipFill>
        <p:spPr>
          <a:xfrm>
            <a:off x="460866" y="6348393"/>
            <a:ext cx="1358350" cy="21158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1">
  <p:cSld name="Content F - Artistic Divider Dark 1">
    <p:bg>
      <p:bgPr>
        <a:solidFill>
          <a:schemeClr val="dk1"/>
        </a:solidFill>
      </p:bgPr>
    </p:bg>
    <p:spTree>
      <p:nvGrpSpPr>
        <p:cNvPr id="661" name="Shape 661"/>
        <p:cNvGrpSpPr/>
        <p:nvPr/>
      </p:nvGrpSpPr>
      <p:grpSpPr>
        <a:xfrm>
          <a:off x="0" y="0"/>
          <a:ext cx="0" cy="0"/>
          <a:chOff x="0" y="0"/>
          <a:chExt cx="0" cy="0"/>
        </a:xfrm>
      </p:grpSpPr>
      <p:sp>
        <p:nvSpPr>
          <p:cNvPr id="662" name="Google Shape;662;p104"/>
          <p:cNvSpPr/>
          <p:nvPr/>
        </p:nvSpPr>
        <p:spPr>
          <a:xfrm>
            <a:off x="11225458" y="0"/>
            <a:ext cx="9753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04"/>
          <p:cNvSpPr txBox="1"/>
          <p:nvPr>
            <p:ph idx="12" type="sldNum"/>
          </p:nvPr>
        </p:nvSpPr>
        <p:spPr>
          <a:xfrm>
            <a:off x="10866463" y="6351634"/>
            <a:ext cx="6666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4" name="Google Shape;664;p104"/>
          <p:cNvSpPr/>
          <p:nvPr/>
        </p:nvSpPr>
        <p:spPr>
          <a:xfrm>
            <a:off x="10205213" y="0"/>
            <a:ext cx="19890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04"/>
          <p:cNvSpPr/>
          <p:nvPr/>
        </p:nvSpPr>
        <p:spPr>
          <a:xfrm rot="10800000">
            <a:off x="10205316" y="4258800"/>
            <a:ext cx="19890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04"/>
          <p:cNvSpPr/>
          <p:nvPr/>
        </p:nvSpPr>
        <p:spPr>
          <a:xfrm>
            <a:off x="11225458" y="3283200"/>
            <a:ext cx="9753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04"/>
          <p:cNvSpPr/>
          <p:nvPr/>
        </p:nvSpPr>
        <p:spPr>
          <a:xfrm rot="-5400000">
            <a:off x="11216810" y="3283117"/>
            <a:ext cx="977700" cy="977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668" name="Google Shape;668;p104"/>
          <p:cNvSpPr/>
          <p:nvPr/>
        </p:nvSpPr>
        <p:spPr>
          <a:xfrm>
            <a:off x="8239838"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04"/>
          <p:cNvSpPr/>
          <p:nvPr/>
        </p:nvSpPr>
        <p:spPr>
          <a:xfrm>
            <a:off x="8868881"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4"/>
          <p:cNvSpPr/>
          <p:nvPr/>
        </p:nvSpPr>
        <p:spPr>
          <a:xfrm>
            <a:off x="9968739"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1">
  <p:cSld name="8 Content A - Basic White 1">
    <p:bg>
      <p:bgPr>
        <a:solidFill>
          <a:srgbClr val="FFFFFF"/>
        </a:solidFill>
      </p:bgPr>
    </p:bg>
    <p:spTree>
      <p:nvGrpSpPr>
        <p:cNvPr id="671" name="Shape 671"/>
        <p:cNvGrpSpPr/>
        <p:nvPr/>
      </p:nvGrpSpPr>
      <p:grpSpPr>
        <a:xfrm>
          <a:off x="0" y="0"/>
          <a:ext cx="0" cy="0"/>
          <a:chOff x="0" y="0"/>
          <a:chExt cx="0" cy="0"/>
        </a:xfrm>
      </p:grpSpPr>
      <p:sp>
        <p:nvSpPr>
          <p:cNvPr id="672" name="Google Shape;672;p105"/>
          <p:cNvSpPr/>
          <p:nvPr/>
        </p:nvSpPr>
        <p:spPr>
          <a:xfrm>
            <a:off x="-2" y="6333558"/>
            <a:ext cx="12189000" cy="524400"/>
          </a:xfrm>
          <a:prstGeom prst="rect">
            <a:avLst/>
          </a:prstGeom>
          <a:solidFill>
            <a:srgbClr val="FDF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3" name="Google Shape;673;p105"/>
          <p:cNvSpPr txBox="1"/>
          <p:nvPr>
            <p:ph idx="12" type="sldNum"/>
          </p:nvPr>
        </p:nvSpPr>
        <p:spPr>
          <a:xfrm>
            <a:off x="11307397" y="6416905"/>
            <a:ext cx="650100" cy="3375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74" name="Google Shape;674;p105"/>
          <p:cNvSpPr txBox="1"/>
          <p:nvPr/>
        </p:nvSpPr>
        <p:spPr>
          <a:xfrm>
            <a:off x="231446" y="6416905"/>
            <a:ext cx="5378100" cy="400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DM Sans"/>
                <a:ea typeface="DM Sans"/>
                <a:cs typeface="DM Sans"/>
                <a:sym typeface="DM Sans"/>
              </a:rPr>
              <a:t>©2022 Databricks Inc. — All rights reserved</a:t>
            </a:r>
            <a:endParaRPr b="0" i="0" sz="1000" u="none" cap="none" strike="noStrike">
              <a:solidFill>
                <a:schemeClr val="accent5"/>
              </a:solidFill>
              <a:latin typeface="DM Sans"/>
              <a:ea typeface="DM Sans"/>
              <a:cs typeface="DM Sans"/>
              <a:sym typeface="DM Sans"/>
            </a:endParaRPr>
          </a:p>
        </p:txBody>
      </p:sp>
      <p:pic>
        <p:nvPicPr>
          <p:cNvPr id="675" name="Google Shape;675;p105"/>
          <p:cNvPicPr preferRelativeResize="0"/>
          <p:nvPr/>
        </p:nvPicPr>
        <p:blipFill rotWithShape="1">
          <a:blip r:embed="rId2">
            <a:alphaModFix/>
          </a:blip>
          <a:srcRect b="0" l="0" r="0" t="0"/>
          <a:stretch/>
        </p:blipFill>
        <p:spPr>
          <a:xfrm>
            <a:off x="11369513" y="6492816"/>
            <a:ext cx="197950" cy="197950"/>
          </a:xfrm>
          <a:prstGeom prst="rect">
            <a:avLst/>
          </a:prstGeom>
          <a:noFill/>
          <a:ln>
            <a:noFill/>
          </a:ln>
        </p:spPr>
      </p:pic>
      <p:sp>
        <p:nvSpPr>
          <p:cNvPr id="676" name="Google Shape;676;p105"/>
          <p:cNvSpPr/>
          <p:nvPr/>
        </p:nvSpPr>
        <p:spPr>
          <a:xfrm>
            <a:off x="-1" y="-4400"/>
            <a:ext cx="12189000" cy="579600"/>
          </a:xfrm>
          <a:prstGeom prst="rect">
            <a:avLst/>
          </a:prstGeom>
          <a:solidFill>
            <a:srgbClr val="143C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7" name="Google Shape;677;p105"/>
          <p:cNvSpPr/>
          <p:nvPr/>
        </p:nvSpPr>
        <p:spPr>
          <a:xfrm>
            <a:off x="0" y="570606"/>
            <a:ext cx="12189000" cy="367200"/>
          </a:xfrm>
          <a:prstGeom prst="rect">
            <a:avLst/>
          </a:prstGeom>
          <a:solidFill>
            <a:srgbClr val="DEE7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78" name="Google Shape;678;p105"/>
          <p:cNvCxnSpPr/>
          <p:nvPr/>
        </p:nvCxnSpPr>
        <p:spPr>
          <a:xfrm>
            <a:off x="0" y="6333558"/>
            <a:ext cx="12189000" cy="0"/>
          </a:xfrm>
          <a:prstGeom prst="straightConnector1">
            <a:avLst/>
          </a:prstGeom>
          <a:noFill/>
          <a:ln cap="flat" cmpd="sng" w="9525">
            <a:solidFill>
              <a:srgbClr val="F9F6F4"/>
            </a:solidFill>
            <a:prstDash val="solid"/>
            <a:round/>
            <a:headEnd len="sm" w="sm" type="none"/>
            <a:tailEnd len="sm" w="sm"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2">
  <p:cSld name="8 Content A - Basic White 1_1">
    <p:bg>
      <p:bgPr>
        <a:solidFill>
          <a:srgbClr val="EDEBE6"/>
        </a:solidFill>
      </p:bgPr>
    </p:bg>
    <p:spTree>
      <p:nvGrpSpPr>
        <p:cNvPr id="679" name="Shape 679"/>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6">
    <p:spTree>
      <p:nvGrpSpPr>
        <p:cNvPr id="680" name="Shape 680"/>
        <p:cNvGrpSpPr/>
        <p:nvPr/>
      </p:nvGrpSpPr>
      <p:grpSpPr>
        <a:xfrm>
          <a:off x="0" y="0"/>
          <a:ext cx="0" cy="0"/>
          <a:chOff x="0" y="0"/>
          <a:chExt cx="0" cy="0"/>
        </a:xfrm>
      </p:grpSpPr>
      <p:sp>
        <p:nvSpPr>
          <p:cNvPr id="681" name="Google Shape;681;p107"/>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82" name="Google Shape;682;p107"/>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ipe_2">
  <p:cSld name="Stripe_2">
    <p:spTree>
      <p:nvGrpSpPr>
        <p:cNvPr id="683" name="Shape 683"/>
        <p:cNvGrpSpPr/>
        <p:nvPr/>
      </p:nvGrpSpPr>
      <p:grpSpPr>
        <a:xfrm>
          <a:off x="0" y="0"/>
          <a:ext cx="0" cy="0"/>
          <a:chOff x="0" y="0"/>
          <a:chExt cx="0" cy="0"/>
        </a:xfrm>
      </p:grpSpPr>
      <p:sp>
        <p:nvSpPr>
          <p:cNvPr id="684" name="Google Shape;684;p108"/>
          <p:cNvSpPr txBox="1"/>
          <p:nvPr>
            <p:ph idx="12" type="sldNum"/>
          </p:nvPr>
        </p:nvSpPr>
        <p:spPr>
          <a:xfrm>
            <a:off x="11580729" y="6545360"/>
            <a:ext cx="235800" cy="1635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5" name="Google Shape;685;p108"/>
          <p:cNvSpPr txBox="1"/>
          <p:nvPr>
            <p:ph idx="1" type="body"/>
          </p:nvPr>
        </p:nvSpPr>
        <p:spPr>
          <a:xfrm>
            <a:off x="365633" y="53841"/>
            <a:ext cx="11579400" cy="297600"/>
          </a:xfrm>
          <a:prstGeom prst="rect">
            <a:avLst/>
          </a:prstGeom>
          <a:noFill/>
          <a:ln>
            <a:noFill/>
          </a:ln>
        </p:spPr>
        <p:txBody>
          <a:bodyPr anchorCtr="0" anchor="t" bIns="89625" lIns="0" spcFirstLastPara="1" rIns="143400" wrap="square" tIns="89625">
            <a:noAutofit/>
          </a:bodyPr>
          <a:lstStyle>
            <a:lvl1pPr indent="-361950" lvl="0" marL="457200" rtl="0" algn="l">
              <a:lnSpc>
                <a:spcPct val="100000"/>
              </a:lnSpc>
              <a:spcBef>
                <a:spcPts val="0"/>
              </a:spcBef>
              <a:spcAft>
                <a:spcPts val="0"/>
              </a:spcAft>
              <a:buSzPts val="2100"/>
              <a:buChar char="•"/>
              <a:defRPr sz="1500" cap="none">
                <a:solidFill>
                  <a:srgbClr val="A5A5A5"/>
                </a:solidFill>
              </a:defRPr>
            </a:lvl1pPr>
            <a:lvl2pPr indent="-336550" lvl="1" marL="914400" rtl="0" algn="l">
              <a:lnSpc>
                <a:spcPct val="100000"/>
              </a:lnSpc>
              <a:spcBef>
                <a:spcPts val="0"/>
              </a:spcBef>
              <a:spcAft>
                <a:spcPts val="0"/>
              </a:spcAft>
              <a:buSzPts val="1700"/>
              <a:buChar char="•"/>
              <a:defRPr/>
            </a:lvl2pPr>
            <a:lvl3pPr indent="-330200" lvl="2" marL="1371600" rtl="0" algn="l">
              <a:lnSpc>
                <a:spcPct val="100000"/>
              </a:lnSpc>
              <a:spcBef>
                <a:spcPts val="0"/>
              </a:spcBef>
              <a:spcAft>
                <a:spcPts val="0"/>
              </a:spcAft>
              <a:buSzPts val="1600"/>
              <a:buChar char="•"/>
              <a:defRPr/>
            </a:lvl3pPr>
            <a:lvl4pPr indent="-330200" lvl="3" marL="1828800" rtl="0" algn="l">
              <a:lnSpc>
                <a:spcPct val="100000"/>
              </a:lnSpc>
              <a:spcBef>
                <a:spcPts val="0"/>
              </a:spcBef>
              <a:spcAft>
                <a:spcPts val="0"/>
              </a:spcAft>
              <a:buSzPts val="1600"/>
              <a:buChar char="•"/>
              <a:defRPr/>
            </a:lvl4pPr>
            <a:lvl5pPr indent="-298450" lvl="4" marL="2286000" rtl="0" algn="l">
              <a:lnSpc>
                <a:spcPct val="100000"/>
              </a:lnSpc>
              <a:spcBef>
                <a:spcPts val="0"/>
              </a:spcBef>
              <a:spcAft>
                <a:spcPts val="0"/>
              </a:spcAft>
              <a:buSzPts val="1100"/>
              <a:buChar char="•"/>
              <a:defRPr/>
            </a:lvl5pPr>
            <a:lvl6pPr indent="-355600" lvl="5" marL="2743200" rtl="0" algn="l">
              <a:lnSpc>
                <a:spcPct val="100000"/>
              </a:lnSpc>
              <a:spcBef>
                <a:spcPts val="400"/>
              </a:spcBef>
              <a:spcAft>
                <a:spcPts val="0"/>
              </a:spcAft>
              <a:buSzPts val="2000"/>
              <a:buChar char="•"/>
              <a:defRPr/>
            </a:lvl6pPr>
            <a:lvl7pPr indent="-304800" lvl="6" marL="3200400" rtl="0" algn="l">
              <a:lnSpc>
                <a:spcPct val="100000"/>
              </a:lnSpc>
              <a:spcBef>
                <a:spcPts val="0"/>
              </a:spcBef>
              <a:spcAft>
                <a:spcPts val="0"/>
              </a:spcAft>
              <a:buSzPts val="12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686" name="Google Shape;686;p108"/>
          <p:cNvSpPr txBox="1"/>
          <p:nvPr>
            <p:ph type="title"/>
          </p:nvPr>
        </p:nvSpPr>
        <p:spPr>
          <a:xfrm>
            <a:off x="355511" y="488951"/>
            <a:ext cx="11579400" cy="768900"/>
          </a:xfrm>
          <a:prstGeom prst="rect">
            <a:avLst/>
          </a:prstGeom>
          <a:noFill/>
          <a:ln>
            <a:noFill/>
          </a:ln>
        </p:spPr>
        <p:txBody>
          <a:bodyPr anchorCtr="0" anchor="t" bIns="89625" lIns="0" spcFirstLastPara="1" rIns="143400" wrap="square" tIns="89625">
            <a:noAutofit/>
          </a:bodyPr>
          <a:lstStyle>
            <a:lvl1pPr lvl="0" rtl="0" algn="l">
              <a:lnSpc>
                <a:spcPct val="90000"/>
              </a:lnSpc>
              <a:spcBef>
                <a:spcPts val="0"/>
              </a:spcBef>
              <a:spcAft>
                <a:spcPts val="0"/>
              </a:spcAft>
              <a:buSzPts val="2800"/>
              <a:buNone/>
              <a:defRPr b="1" i="0" sz="2400" cap="none">
                <a:solidFill>
                  <a:schemeClr val="dk1"/>
                </a:solidFill>
                <a:latin typeface="Arial"/>
                <a:ea typeface="Arial"/>
                <a:cs typeface="Arial"/>
                <a:sym typeface="Arial"/>
              </a:defRPr>
            </a:lvl1pPr>
            <a:lvl2pPr lvl="1" rtl="0" algn="l">
              <a:lnSpc>
                <a:spcPct val="100000"/>
              </a:lnSpc>
              <a:spcBef>
                <a:spcPts val="0"/>
              </a:spcBef>
              <a:spcAft>
                <a:spcPts val="0"/>
              </a:spcAft>
              <a:buSzPts val="13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300"/>
              <a:buNone/>
              <a:defRPr/>
            </a:lvl5pPr>
            <a:lvl6pPr lvl="5" rtl="0" algn="l">
              <a:lnSpc>
                <a:spcPct val="100000"/>
              </a:lnSpc>
              <a:spcBef>
                <a:spcPts val="0"/>
              </a:spcBef>
              <a:spcAft>
                <a:spcPts val="0"/>
              </a:spcAft>
              <a:buSzPts val="1300"/>
              <a:buNone/>
              <a:defRPr/>
            </a:lvl6pPr>
            <a:lvl7pPr lvl="6" rtl="0" algn="l">
              <a:lnSpc>
                <a:spcPct val="100000"/>
              </a:lnSpc>
              <a:spcBef>
                <a:spcPts val="0"/>
              </a:spcBef>
              <a:spcAft>
                <a:spcPts val="0"/>
              </a:spcAft>
              <a:buSzPts val="1300"/>
              <a:buNone/>
              <a:defRPr/>
            </a:lvl7pPr>
            <a:lvl8pPr lvl="7" rtl="0" algn="l">
              <a:lnSpc>
                <a:spcPct val="100000"/>
              </a:lnSpc>
              <a:spcBef>
                <a:spcPts val="0"/>
              </a:spcBef>
              <a:spcAft>
                <a:spcPts val="0"/>
              </a:spcAft>
              <a:buSzPts val="1300"/>
              <a:buNone/>
              <a:defRPr/>
            </a:lvl8pPr>
            <a:lvl9pPr lvl="8" rtl="0" algn="l">
              <a:lnSpc>
                <a:spcPct val="100000"/>
              </a:lnSpc>
              <a:spcBef>
                <a:spcPts val="0"/>
              </a:spcBef>
              <a:spcAft>
                <a:spcPts val="0"/>
              </a:spcAft>
              <a:buSzPts val="1300"/>
              <a:buNone/>
              <a:defRPr/>
            </a:lvl9pPr>
          </a:lstStyle>
          <a:p/>
        </p:txBody>
      </p:sp>
    </p:spTree>
  </p:cSld>
  <p:clrMapOvr>
    <a:masterClrMapping/>
  </p:clrMapOvr>
  <p:extLst>
    <p:ext uri="{DCECCB84-F9BA-43D5-87BE-67443E8EF086}">
      <p15:sldGuideLst>
        <p15:guide id="1" pos="5119">
          <p15:clr>
            <a:srgbClr val="FBAE40"/>
          </p15:clr>
        </p15:guide>
        <p15:guide id="2" orient="horz" pos="3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1_Title and body 2">
    <p:spTree>
      <p:nvGrpSpPr>
        <p:cNvPr id="687" name="Shape 687"/>
        <p:cNvGrpSpPr/>
        <p:nvPr/>
      </p:nvGrpSpPr>
      <p:grpSpPr>
        <a:xfrm>
          <a:off x="0" y="0"/>
          <a:ext cx="0" cy="0"/>
          <a:chOff x="0" y="0"/>
          <a:chExt cx="0" cy="0"/>
        </a:xfrm>
      </p:grpSpPr>
      <p:sp>
        <p:nvSpPr>
          <p:cNvPr id="688" name="Google Shape;688;p109"/>
          <p:cNvSpPr txBox="1"/>
          <p:nvPr>
            <p:ph type="title"/>
          </p:nvPr>
        </p:nvSpPr>
        <p:spPr>
          <a:xfrm>
            <a:off x="457086" y="9510"/>
            <a:ext cx="11253600" cy="9969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89" name="Google Shape;689;p109"/>
          <p:cNvSpPr txBox="1"/>
          <p:nvPr>
            <p:ph idx="1" type="body"/>
          </p:nvPr>
        </p:nvSpPr>
        <p:spPr>
          <a:xfrm>
            <a:off x="457086" y="1554480"/>
            <a:ext cx="112536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690" name="Google Shape;690;p109"/>
          <p:cNvSpPr txBox="1"/>
          <p:nvPr>
            <p:ph idx="2" type="body"/>
          </p:nvPr>
        </p:nvSpPr>
        <p:spPr>
          <a:xfrm>
            <a:off x="457085" y="1006206"/>
            <a:ext cx="11253600" cy="301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SzPts val="1600"/>
              <a:buFont typeface="Barlow"/>
              <a:buNone/>
              <a:defRPr sz="2000">
                <a:solidFill>
                  <a:schemeClr val="accent1"/>
                </a:solidFill>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695" name="Shape 695"/>
        <p:cNvGrpSpPr/>
        <p:nvPr/>
      </p:nvGrpSpPr>
      <p:grpSpPr>
        <a:xfrm>
          <a:off x="0" y="0"/>
          <a:ext cx="0" cy="0"/>
          <a:chOff x="0" y="0"/>
          <a:chExt cx="0" cy="0"/>
        </a:xfrm>
      </p:grpSpPr>
      <p:pic>
        <p:nvPicPr>
          <p:cNvPr id="696" name="Google Shape;696;p111"/>
          <p:cNvPicPr preferRelativeResize="0"/>
          <p:nvPr/>
        </p:nvPicPr>
        <p:blipFill rotWithShape="1">
          <a:blip r:embed="rId2">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697" name="Shape 697"/>
        <p:cNvGrpSpPr/>
        <p:nvPr/>
      </p:nvGrpSpPr>
      <p:grpSpPr>
        <a:xfrm>
          <a:off x="0" y="0"/>
          <a:ext cx="0" cy="0"/>
          <a:chOff x="0" y="0"/>
          <a:chExt cx="0" cy="0"/>
        </a:xfrm>
      </p:grpSpPr>
      <p:pic>
        <p:nvPicPr>
          <p:cNvPr id="698" name="Google Shape;698;p112"/>
          <p:cNvPicPr preferRelativeResize="0"/>
          <p:nvPr/>
        </p:nvPicPr>
        <p:blipFill rotWithShape="1">
          <a:blip r:embed="rId2">
            <a:alphaModFix/>
          </a:blip>
          <a:srcRect b="0" l="0" r="0" t="0"/>
          <a:stretch/>
        </p:blipFill>
        <p:spPr>
          <a:xfrm>
            <a:off x="507075" y="2844918"/>
            <a:ext cx="5759225" cy="905947"/>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699" name="Shape 699"/>
        <p:cNvGrpSpPr/>
        <p:nvPr/>
      </p:nvGrpSpPr>
      <p:grpSpPr>
        <a:xfrm>
          <a:off x="0" y="0"/>
          <a:ext cx="0" cy="0"/>
          <a:chOff x="0" y="0"/>
          <a:chExt cx="0" cy="0"/>
        </a:xfrm>
      </p:grpSpPr>
      <p:pic>
        <p:nvPicPr>
          <p:cNvPr descr="A picture containing red, light&#10;&#10;Description automatically generated" id="700" name="Google Shape;700;p113"/>
          <p:cNvPicPr preferRelativeResize="0"/>
          <p:nvPr/>
        </p:nvPicPr>
        <p:blipFill rotWithShape="1">
          <a:blip r:embed="rId2">
            <a:alphaModFix/>
          </a:blip>
          <a:srcRect b="0" l="0" r="0" t="0"/>
          <a:stretch/>
        </p:blipFill>
        <p:spPr>
          <a:xfrm>
            <a:off x="0" y="0"/>
            <a:ext cx="12188952" cy="6856286"/>
          </a:xfrm>
          <a:prstGeom prst="rect">
            <a:avLst/>
          </a:prstGeom>
          <a:noFill/>
          <a:ln>
            <a:noFill/>
          </a:ln>
        </p:spPr>
      </p:pic>
      <p:pic>
        <p:nvPicPr>
          <p:cNvPr id="701" name="Google Shape;701;p113"/>
          <p:cNvPicPr preferRelativeResize="0"/>
          <p:nvPr/>
        </p:nvPicPr>
        <p:blipFill rotWithShape="1">
          <a:blip r:embed="rId3">
            <a:alphaModFix/>
          </a:blip>
          <a:srcRect b="0" l="0" r="0" t="0"/>
          <a:stretch/>
        </p:blipFill>
        <p:spPr>
          <a:xfrm>
            <a:off x="507075" y="2844918"/>
            <a:ext cx="5759225" cy="90594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702" name="Shape 702"/>
        <p:cNvGrpSpPr/>
        <p:nvPr/>
      </p:nvGrpSpPr>
      <p:grpSpPr>
        <a:xfrm>
          <a:off x="0" y="0"/>
          <a:ext cx="0" cy="0"/>
          <a:chOff x="0" y="0"/>
          <a:chExt cx="0" cy="0"/>
        </a:xfrm>
      </p:grpSpPr>
      <p:sp>
        <p:nvSpPr>
          <p:cNvPr id="703" name="Google Shape;703;p114"/>
          <p:cNvSpPr/>
          <p:nvPr/>
        </p:nvSpPr>
        <p:spPr>
          <a:xfrm>
            <a:off x="0" y="0"/>
            <a:ext cx="70443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person, black, holding, white&#10;&#10;Description automatically generated" id="704" name="Google Shape;704;p114"/>
          <p:cNvPicPr preferRelativeResize="0"/>
          <p:nvPr/>
        </p:nvPicPr>
        <p:blipFill rotWithShape="1">
          <a:blip r:embed="rId2">
            <a:alphaModFix/>
          </a:blip>
          <a:srcRect b="0" l="0" r="26291" t="0"/>
          <a:stretch/>
        </p:blipFill>
        <p:spPr>
          <a:xfrm>
            <a:off x="3204373" y="0"/>
            <a:ext cx="8984573" cy="6858000"/>
          </a:xfrm>
          <a:prstGeom prst="rect">
            <a:avLst/>
          </a:prstGeom>
          <a:noFill/>
          <a:ln>
            <a:noFill/>
          </a:ln>
        </p:spPr>
      </p:pic>
      <p:sp>
        <p:nvSpPr>
          <p:cNvPr id="705" name="Google Shape;705;p114"/>
          <p:cNvSpPr txBox="1"/>
          <p:nvPr>
            <p:ph type="ctrTitle"/>
          </p:nvPr>
        </p:nvSpPr>
        <p:spPr>
          <a:xfrm>
            <a:off x="460865" y="1122363"/>
            <a:ext cx="9141600" cy="2387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6000"/>
              <a:buFont typeface="Barlow"/>
              <a:buNone/>
              <a:defRPr sz="6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06" name="Google Shape;706;p114"/>
          <p:cNvSpPr txBox="1"/>
          <p:nvPr>
            <p:ph idx="1" type="subTitle"/>
          </p:nvPr>
        </p:nvSpPr>
        <p:spPr>
          <a:xfrm>
            <a:off x="460865" y="3602038"/>
            <a:ext cx="9141600" cy="1655700"/>
          </a:xfrm>
          <a:prstGeom prst="rect">
            <a:avLst/>
          </a:prstGeom>
          <a:noFill/>
          <a:ln>
            <a:noFill/>
          </a:ln>
        </p:spPr>
        <p:txBody>
          <a:bodyPr anchorCtr="0" anchor="t" bIns="45700" lIns="0" spcFirstLastPara="1" rIns="0" wrap="square" tIns="45700">
            <a:noAutofit/>
          </a:bodyPr>
          <a:lstStyle>
            <a:lvl1pPr lvl="0" rtl="0" algn="l">
              <a:lnSpc>
                <a:spcPct val="90000"/>
              </a:lnSpc>
              <a:spcBef>
                <a:spcPts val="1100"/>
              </a:spcBef>
              <a:spcAft>
                <a:spcPts val="0"/>
              </a:spcAft>
              <a:buSzPts val="1900"/>
              <a:buNone/>
              <a:defRPr sz="2400">
                <a:solidFill>
                  <a:schemeClr val="lt1"/>
                </a:solidFill>
              </a:defRPr>
            </a:lvl1pPr>
            <a:lvl2pPr lvl="1" rtl="0" algn="ctr">
              <a:lnSpc>
                <a:spcPct val="90000"/>
              </a:lnSpc>
              <a:spcBef>
                <a:spcPts val="500"/>
              </a:spcBef>
              <a:spcAft>
                <a:spcPts val="0"/>
              </a:spcAft>
              <a:buSzPts val="1500"/>
              <a:buNone/>
              <a:defRPr sz="2000"/>
            </a:lvl2pPr>
            <a:lvl3pPr lvl="2" rtl="0" algn="ctr">
              <a:lnSpc>
                <a:spcPct val="90000"/>
              </a:lnSpc>
              <a:spcBef>
                <a:spcPts val="500"/>
              </a:spcBef>
              <a:spcAft>
                <a:spcPts val="0"/>
              </a:spcAft>
              <a:buSzPts val="1300"/>
              <a:buNone/>
              <a:defRPr sz="1900"/>
            </a:lvl3pPr>
            <a:lvl4pPr lvl="3" rtl="0" algn="ctr">
              <a:lnSpc>
                <a:spcPct val="90000"/>
              </a:lnSpc>
              <a:spcBef>
                <a:spcPts val="500"/>
              </a:spcBef>
              <a:spcAft>
                <a:spcPts val="0"/>
              </a:spcAft>
              <a:buSzPts val="1200"/>
              <a:buNone/>
              <a:defRPr sz="1600"/>
            </a:lvl4pPr>
            <a:lvl5pPr lvl="4" rtl="0" algn="ctr">
              <a:lnSpc>
                <a:spcPct val="90000"/>
              </a:lnSpc>
              <a:spcBef>
                <a:spcPts val="500"/>
              </a:spcBef>
              <a:spcAft>
                <a:spcPts val="0"/>
              </a:spcAft>
              <a:buSzPts val="12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07" name="Google Shape;707;p114"/>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708" name="Shape 708"/>
        <p:cNvGrpSpPr/>
        <p:nvPr/>
      </p:nvGrpSpPr>
      <p:grpSpPr>
        <a:xfrm>
          <a:off x="0" y="0"/>
          <a:ext cx="0" cy="0"/>
          <a:chOff x="0" y="0"/>
          <a:chExt cx="0" cy="0"/>
        </a:xfrm>
      </p:grpSpPr>
      <p:pic>
        <p:nvPicPr>
          <p:cNvPr descr="A picture containing person, black, holding, white&#10;&#10;Description automatically generated" id="709" name="Google Shape;709;p115"/>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710" name="Google Shape;710;p115"/>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711" name="Google Shape;711;p115"/>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12" name="Shape 712"/>
        <p:cNvGrpSpPr/>
        <p:nvPr/>
      </p:nvGrpSpPr>
      <p:grpSpPr>
        <a:xfrm>
          <a:off x="0" y="0"/>
          <a:ext cx="0" cy="0"/>
          <a:chOff x="0" y="0"/>
          <a:chExt cx="0" cy="0"/>
        </a:xfrm>
      </p:grpSpPr>
      <p:sp>
        <p:nvSpPr>
          <p:cNvPr id="713" name="Google Shape;713;p116"/>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14" name="Shape 714"/>
        <p:cNvGrpSpPr/>
        <p:nvPr/>
      </p:nvGrpSpPr>
      <p:grpSpPr>
        <a:xfrm>
          <a:off x="0" y="0"/>
          <a:ext cx="0" cy="0"/>
          <a:chOff x="0" y="0"/>
          <a:chExt cx="0" cy="0"/>
        </a:xfrm>
      </p:grpSpPr>
      <p:sp>
        <p:nvSpPr>
          <p:cNvPr id="715" name="Google Shape;715;p117"/>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16" name="Google Shape;716;p117"/>
          <p:cNvSpPr txBox="1"/>
          <p:nvPr>
            <p:ph idx="1" type="body"/>
          </p:nvPr>
        </p:nvSpPr>
        <p:spPr>
          <a:xfrm>
            <a:off x="460864" y="1585913"/>
            <a:ext cx="11257200" cy="45912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717" name="Shape 717"/>
        <p:cNvGrpSpPr/>
        <p:nvPr/>
      </p:nvGrpSpPr>
      <p:grpSpPr>
        <a:xfrm>
          <a:off x="0" y="0"/>
          <a:ext cx="0" cy="0"/>
          <a:chOff x="0" y="0"/>
          <a:chExt cx="0" cy="0"/>
        </a:xfrm>
      </p:grpSpPr>
      <p:sp>
        <p:nvSpPr>
          <p:cNvPr id="718" name="Google Shape;718;p118"/>
          <p:cNvSpPr txBox="1"/>
          <p:nvPr>
            <p:ph type="title"/>
          </p:nvPr>
        </p:nvSpPr>
        <p:spPr>
          <a:xfrm>
            <a:off x="460864" y="184945"/>
            <a:ext cx="11257200" cy="9921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19" name="Google Shape;719;p118"/>
          <p:cNvSpPr txBox="1"/>
          <p:nvPr>
            <p:ph idx="1" type="body"/>
          </p:nvPr>
        </p:nvSpPr>
        <p:spPr>
          <a:xfrm>
            <a:off x="460864" y="2136530"/>
            <a:ext cx="11257200" cy="40404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20" name="Google Shape;720;p118"/>
          <p:cNvSpPr txBox="1"/>
          <p:nvPr>
            <p:ph idx="2" type="body"/>
          </p:nvPr>
        </p:nvSpPr>
        <p:spPr>
          <a:xfrm>
            <a:off x="460260" y="1177132"/>
            <a:ext cx="11268000" cy="642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721" name="Shape 721"/>
        <p:cNvGrpSpPr/>
        <p:nvPr/>
      </p:nvGrpSpPr>
      <p:grpSpPr>
        <a:xfrm>
          <a:off x="0" y="0"/>
          <a:ext cx="0" cy="0"/>
          <a:chOff x="0" y="0"/>
          <a:chExt cx="0" cy="0"/>
        </a:xfrm>
      </p:grpSpPr>
      <p:sp>
        <p:nvSpPr>
          <p:cNvPr id="722" name="Google Shape;722;p119"/>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23" name="Google Shape;723;p119"/>
          <p:cNvSpPr txBox="1"/>
          <p:nvPr>
            <p:ph idx="1" type="body"/>
          </p:nvPr>
        </p:nvSpPr>
        <p:spPr>
          <a:xfrm>
            <a:off x="460864" y="2280402"/>
            <a:ext cx="5398500" cy="38964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24" name="Google Shape;724;p119"/>
          <p:cNvSpPr txBox="1"/>
          <p:nvPr>
            <p:ph idx="2" type="body"/>
          </p:nvPr>
        </p:nvSpPr>
        <p:spPr>
          <a:xfrm>
            <a:off x="6319542" y="2282025"/>
            <a:ext cx="5398500" cy="38949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725" name="Google Shape;725;p119"/>
          <p:cNvCxnSpPr/>
          <p:nvPr/>
        </p:nvCxnSpPr>
        <p:spPr>
          <a:xfrm>
            <a:off x="5967285"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726" name="Google Shape;726;p119"/>
          <p:cNvSpPr txBox="1"/>
          <p:nvPr>
            <p:ph idx="3" type="body"/>
          </p:nvPr>
        </p:nvSpPr>
        <p:spPr>
          <a:xfrm>
            <a:off x="6319542" y="1587535"/>
            <a:ext cx="53985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27" name="Google Shape;727;p119"/>
          <p:cNvSpPr txBox="1"/>
          <p:nvPr>
            <p:ph idx="4" type="body"/>
          </p:nvPr>
        </p:nvSpPr>
        <p:spPr>
          <a:xfrm>
            <a:off x="460863" y="1587535"/>
            <a:ext cx="53985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728" name="Shape 728"/>
        <p:cNvGrpSpPr/>
        <p:nvPr/>
      </p:nvGrpSpPr>
      <p:grpSpPr>
        <a:xfrm>
          <a:off x="0" y="0"/>
          <a:ext cx="0" cy="0"/>
          <a:chOff x="0" y="0"/>
          <a:chExt cx="0" cy="0"/>
        </a:xfrm>
      </p:grpSpPr>
      <p:sp>
        <p:nvSpPr>
          <p:cNvPr id="729" name="Google Shape;729;p12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30" name="Google Shape;730;p120"/>
          <p:cNvSpPr txBox="1"/>
          <p:nvPr>
            <p:ph idx="1" type="body"/>
          </p:nvPr>
        </p:nvSpPr>
        <p:spPr>
          <a:xfrm>
            <a:off x="460864" y="2282023"/>
            <a:ext cx="3474000" cy="38940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31" name="Google Shape;731;p120"/>
          <p:cNvSpPr txBox="1"/>
          <p:nvPr>
            <p:ph idx="2" type="body"/>
          </p:nvPr>
        </p:nvSpPr>
        <p:spPr>
          <a:xfrm>
            <a:off x="4353014" y="2282023"/>
            <a:ext cx="3474000" cy="38940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32" name="Google Shape;732;p120"/>
          <p:cNvSpPr txBox="1"/>
          <p:nvPr>
            <p:ph idx="3" type="body"/>
          </p:nvPr>
        </p:nvSpPr>
        <p:spPr>
          <a:xfrm>
            <a:off x="8245164" y="2282023"/>
            <a:ext cx="3474000" cy="38940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733" name="Google Shape;733;p120"/>
          <p:cNvCxnSpPr/>
          <p:nvPr/>
        </p:nvCxnSpPr>
        <p:spPr>
          <a:xfrm>
            <a:off x="7917518" y="1585913"/>
            <a:ext cx="0" cy="4590300"/>
          </a:xfrm>
          <a:prstGeom prst="straightConnector1">
            <a:avLst/>
          </a:prstGeom>
          <a:noFill/>
          <a:ln cap="flat" cmpd="sng" w="12700">
            <a:solidFill>
              <a:schemeClr val="accent5"/>
            </a:solidFill>
            <a:prstDash val="solid"/>
            <a:miter lim="800000"/>
            <a:headEnd len="sm" w="sm" type="none"/>
            <a:tailEnd len="sm" w="sm" type="none"/>
          </a:ln>
        </p:spPr>
      </p:cxnSp>
      <p:cxnSp>
        <p:nvCxnSpPr>
          <p:cNvPr id="734" name="Google Shape;734;p120"/>
          <p:cNvCxnSpPr/>
          <p:nvPr/>
        </p:nvCxnSpPr>
        <p:spPr>
          <a:xfrm>
            <a:off x="4030302"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735" name="Google Shape;735;p120"/>
          <p:cNvSpPr txBox="1"/>
          <p:nvPr>
            <p:ph idx="4" type="body"/>
          </p:nvPr>
        </p:nvSpPr>
        <p:spPr>
          <a:xfrm>
            <a:off x="4353014" y="1585914"/>
            <a:ext cx="34740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36" name="Google Shape;736;p120"/>
          <p:cNvSpPr txBox="1"/>
          <p:nvPr>
            <p:ph idx="5" type="body"/>
          </p:nvPr>
        </p:nvSpPr>
        <p:spPr>
          <a:xfrm>
            <a:off x="8245164" y="1585914"/>
            <a:ext cx="34740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37" name="Google Shape;737;p120"/>
          <p:cNvSpPr txBox="1"/>
          <p:nvPr>
            <p:ph idx="6" type="body"/>
          </p:nvPr>
        </p:nvSpPr>
        <p:spPr>
          <a:xfrm>
            <a:off x="460864" y="1585914"/>
            <a:ext cx="34740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738" name="Shape 738"/>
        <p:cNvGrpSpPr/>
        <p:nvPr/>
      </p:nvGrpSpPr>
      <p:grpSpPr>
        <a:xfrm>
          <a:off x="0" y="0"/>
          <a:ext cx="0" cy="0"/>
          <a:chOff x="0" y="0"/>
          <a:chExt cx="0" cy="0"/>
        </a:xfrm>
      </p:grpSpPr>
      <p:sp>
        <p:nvSpPr>
          <p:cNvPr id="739" name="Google Shape;739;p121"/>
          <p:cNvSpPr/>
          <p:nvPr/>
        </p:nvSpPr>
        <p:spPr>
          <a:xfrm>
            <a:off x="460851" y="1944370"/>
            <a:ext cx="5404200" cy="42705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40" name="Google Shape;740;p121"/>
          <p:cNvSpPr/>
          <p:nvPr/>
        </p:nvSpPr>
        <p:spPr>
          <a:xfrm>
            <a:off x="6313587" y="1944370"/>
            <a:ext cx="5404200" cy="42705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41" name="Google Shape;741;p121"/>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42" name="Google Shape;742;p121"/>
          <p:cNvSpPr txBox="1"/>
          <p:nvPr>
            <p:ph idx="1" type="body"/>
          </p:nvPr>
        </p:nvSpPr>
        <p:spPr>
          <a:xfrm>
            <a:off x="619078" y="2102930"/>
            <a:ext cx="5085600" cy="39291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43" name="Google Shape;743;p121"/>
          <p:cNvSpPr txBox="1"/>
          <p:nvPr>
            <p:ph idx="2" type="body"/>
          </p:nvPr>
        </p:nvSpPr>
        <p:spPr>
          <a:xfrm>
            <a:off x="6477779" y="2104566"/>
            <a:ext cx="5085600" cy="39291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44" name="Google Shape;744;p121"/>
          <p:cNvSpPr txBox="1"/>
          <p:nvPr>
            <p:ph idx="3" type="body"/>
          </p:nvPr>
        </p:nvSpPr>
        <p:spPr>
          <a:xfrm>
            <a:off x="6319542" y="1515907"/>
            <a:ext cx="5398500" cy="417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45" name="Google Shape;745;p121"/>
          <p:cNvSpPr txBox="1"/>
          <p:nvPr>
            <p:ph idx="4" type="body"/>
          </p:nvPr>
        </p:nvSpPr>
        <p:spPr>
          <a:xfrm>
            <a:off x="460863" y="1515907"/>
            <a:ext cx="5398500" cy="417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746" name="Shape 746"/>
        <p:cNvGrpSpPr/>
        <p:nvPr/>
      </p:nvGrpSpPr>
      <p:grpSpPr>
        <a:xfrm>
          <a:off x="0" y="0"/>
          <a:ext cx="0" cy="0"/>
          <a:chOff x="0" y="0"/>
          <a:chExt cx="0" cy="0"/>
        </a:xfrm>
      </p:grpSpPr>
      <p:sp>
        <p:nvSpPr>
          <p:cNvPr id="747" name="Google Shape;747;p122"/>
          <p:cNvSpPr/>
          <p:nvPr/>
        </p:nvSpPr>
        <p:spPr>
          <a:xfrm>
            <a:off x="460864" y="1944353"/>
            <a:ext cx="33873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48" name="Google Shape;748;p122"/>
          <p:cNvSpPr/>
          <p:nvPr/>
        </p:nvSpPr>
        <p:spPr>
          <a:xfrm>
            <a:off x="4414597" y="1944353"/>
            <a:ext cx="33873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49" name="Google Shape;749;p122"/>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50" name="Google Shape;750;p122"/>
          <p:cNvSpPr txBox="1"/>
          <p:nvPr>
            <p:ph idx="1" type="body"/>
          </p:nvPr>
        </p:nvSpPr>
        <p:spPr>
          <a:xfrm>
            <a:off x="619086" y="2102946"/>
            <a:ext cx="30771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51" name="Google Shape;751;p122"/>
          <p:cNvSpPr txBox="1"/>
          <p:nvPr>
            <p:ph idx="2" type="body"/>
          </p:nvPr>
        </p:nvSpPr>
        <p:spPr>
          <a:xfrm>
            <a:off x="4578785" y="2104568"/>
            <a:ext cx="30771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52" name="Google Shape;752;p122"/>
          <p:cNvSpPr txBox="1"/>
          <p:nvPr>
            <p:ph idx="3" type="body"/>
          </p:nvPr>
        </p:nvSpPr>
        <p:spPr>
          <a:xfrm>
            <a:off x="4420564" y="1515907"/>
            <a:ext cx="3383700" cy="417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53" name="Google Shape;753;p122"/>
          <p:cNvSpPr txBox="1"/>
          <p:nvPr>
            <p:ph idx="4" type="body"/>
          </p:nvPr>
        </p:nvSpPr>
        <p:spPr>
          <a:xfrm>
            <a:off x="460864" y="1515907"/>
            <a:ext cx="3383700" cy="417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54" name="Google Shape;754;p122"/>
          <p:cNvSpPr/>
          <p:nvPr/>
        </p:nvSpPr>
        <p:spPr>
          <a:xfrm>
            <a:off x="8330793" y="1944353"/>
            <a:ext cx="33873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55" name="Google Shape;755;p122"/>
          <p:cNvSpPr txBox="1"/>
          <p:nvPr>
            <p:ph idx="5" type="body"/>
          </p:nvPr>
        </p:nvSpPr>
        <p:spPr>
          <a:xfrm>
            <a:off x="8494981" y="2104568"/>
            <a:ext cx="30771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56" name="Google Shape;756;p122"/>
          <p:cNvSpPr txBox="1"/>
          <p:nvPr>
            <p:ph idx="6" type="body"/>
          </p:nvPr>
        </p:nvSpPr>
        <p:spPr>
          <a:xfrm>
            <a:off x="8336760" y="1515907"/>
            <a:ext cx="3383700" cy="417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757" name="Shape 757"/>
        <p:cNvGrpSpPr/>
        <p:nvPr/>
      </p:nvGrpSpPr>
      <p:grpSpPr>
        <a:xfrm>
          <a:off x="0" y="0"/>
          <a:ext cx="0" cy="0"/>
          <a:chOff x="0" y="0"/>
          <a:chExt cx="0" cy="0"/>
        </a:xfrm>
      </p:grpSpPr>
      <p:sp>
        <p:nvSpPr>
          <p:cNvPr id="758" name="Google Shape;758;p123"/>
          <p:cNvSpPr/>
          <p:nvPr/>
        </p:nvSpPr>
        <p:spPr>
          <a:xfrm>
            <a:off x="460863" y="1944353"/>
            <a:ext cx="2447100" cy="3424800"/>
          </a:xfrm>
          <a:prstGeom prst="snip1Rect">
            <a:avLst>
              <a:gd fmla="val 16667" name="adj"/>
            </a:avLst>
          </a:prstGeom>
          <a:solidFill>
            <a:schemeClr val="accent6"/>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59" name="Google Shape;759;p123"/>
          <p:cNvSpPr/>
          <p:nvPr/>
        </p:nvSpPr>
        <p:spPr>
          <a:xfrm>
            <a:off x="3397613" y="1944353"/>
            <a:ext cx="24471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60" name="Google Shape;760;p123"/>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61" name="Google Shape;761;p123"/>
          <p:cNvSpPr txBox="1"/>
          <p:nvPr>
            <p:ph idx="1" type="body"/>
          </p:nvPr>
        </p:nvSpPr>
        <p:spPr>
          <a:xfrm>
            <a:off x="619086" y="2102946"/>
            <a:ext cx="21279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dk1"/>
              </a:buClr>
              <a:buSzPts val="1300"/>
              <a:buChar char="▪"/>
              <a:defRPr sz="1900">
                <a:solidFill>
                  <a:schemeClr val="dk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62" name="Google Shape;762;p123"/>
          <p:cNvSpPr txBox="1"/>
          <p:nvPr>
            <p:ph idx="2" type="body"/>
          </p:nvPr>
        </p:nvSpPr>
        <p:spPr>
          <a:xfrm>
            <a:off x="3557826" y="2104568"/>
            <a:ext cx="2127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63" name="Google Shape;763;p123"/>
          <p:cNvSpPr txBox="1"/>
          <p:nvPr>
            <p:ph idx="3" type="body"/>
          </p:nvPr>
        </p:nvSpPr>
        <p:spPr>
          <a:xfrm>
            <a:off x="3399603" y="1515907"/>
            <a:ext cx="2444100" cy="417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64" name="Google Shape;764;p123"/>
          <p:cNvSpPr txBox="1"/>
          <p:nvPr>
            <p:ph idx="4" type="body"/>
          </p:nvPr>
        </p:nvSpPr>
        <p:spPr>
          <a:xfrm>
            <a:off x="460864" y="1515907"/>
            <a:ext cx="2444100" cy="417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65" name="Google Shape;765;p123"/>
          <p:cNvSpPr/>
          <p:nvPr/>
        </p:nvSpPr>
        <p:spPr>
          <a:xfrm>
            <a:off x="6334363" y="1944353"/>
            <a:ext cx="24471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66" name="Google Shape;766;p123"/>
          <p:cNvSpPr txBox="1"/>
          <p:nvPr>
            <p:ph idx="5" type="body"/>
          </p:nvPr>
        </p:nvSpPr>
        <p:spPr>
          <a:xfrm>
            <a:off x="6496565" y="2104568"/>
            <a:ext cx="2127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67" name="Google Shape;767;p123"/>
          <p:cNvSpPr txBox="1"/>
          <p:nvPr>
            <p:ph idx="6" type="body"/>
          </p:nvPr>
        </p:nvSpPr>
        <p:spPr>
          <a:xfrm>
            <a:off x="6338343" y="1515907"/>
            <a:ext cx="2444100" cy="417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68" name="Google Shape;768;p123"/>
          <p:cNvSpPr/>
          <p:nvPr/>
        </p:nvSpPr>
        <p:spPr>
          <a:xfrm>
            <a:off x="9271114" y="1944353"/>
            <a:ext cx="2447100" cy="3424800"/>
          </a:xfrm>
          <a:prstGeom prst="snip1Rect">
            <a:avLst>
              <a:gd fmla="val 16667" name="adj"/>
            </a:avLst>
          </a:prstGeom>
          <a:solidFill>
            <a:schemeClr val="accent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769" name="Google Shape;769;p123"/>
          <p:cNvSpPr txBox="1"/>
          <p:nvPr>
            <p:ph idx="7" type="body"/>
          </p:nvPr>
        </p:nvSpPr>
        <p:spPr>
          <a:xfrm>
            <a:off x="9435304" y="2104568"/>
            <a:ext cx="21279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70" name="Google Shape;770;p123"/>
          <p:cNvSpPr txBox="1"/>
          <p:nvPr>
            <p:ph idx="8" type="body"/>
          </p:nvPr>
        </p:nvSpPr>
        <p:spPr>
          <a:xfrm>
            <a:off x="9277083" y="1515907"/>
            <a:ext cx="2444100" cy="4176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1500"/>
              <a:buNone/>
              <a:defRPr sz="2000">
                <a:solidFill>
                  <a:schemeClr val="dk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58" name="Google Shape;58;p14"/>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9" name="Google Shape;59;p14"/>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60" name="Google Shape;60;p14"/>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1" name="Google Shape;61;p14"/>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62" name="Google Shape;62;p1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a:blip r:embed="rId3">
            <a:alphaModFix/>
          </a:blip>
          <a:stretch>
            <a:fillRect/>
          </a:stretch>
        </p:blipFill>
        <p:spPr>
          <a:xfrm>
            <a:off x="6537958" y="608125"/>
            <a:ext cx="5650993" cy="5641729"/>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771" name="Shape 771"/>
        <p:cNvGrpSpPr/>
        <p:nvPr/>
      </p:nvGrpSpPr>
      <p:grpSpPr>
        <a:xfrm>
          <a:off x="0" y="0"/>
          <a:ext cx="0" cy="0"/>
          <a:chOff x="0" y="0"/>
          <a:chExt cx="0" cy="0"/>
        </a:xfrm>
      </p:grpSpPr>
      <p:pic>
        <p:nvPicPr>
          <p:cNvPr descr="A picture containing person, black, holding, white&#10;&#10;Description automatically generated" id="772" name="Google Shape;772;p124"/>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773" name="Google Shape;773;p124"/>
          <p:cNvSpPr txBox="1"/>
          <p:nvPr>
            <p:ph idx="1" type="body"/>
          </p:nvPr>
        </p:nvSpPr>
        <p:spPr>
          <a:xfrm>
            <a:off x="460865" y="4467420"/>
            <a:ext cx="60921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00"/>
              <a:buNone/>
              <a:defRPr sz="1900">
                <a:solidFill>
                  <a:srgbClr val="9EB7BF"/>
                </a:solidFill>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74" name="Google Shape;774;p124"/>
          <p:cNvSpPr txBox="1"/>
          <p:nvPr>
            <p:ph idx="2" type="body"/>
          </p:nvPr>
        </p:nvSpPr>
        <p:spPr>
          <a:xfrm>
            <a:off x="460865" y="1315763"/>
            <a:ext cx="6092100" cy="29403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100"/>
              </a:spcBef>
              <a:spcAft>
                <a:spcPts val="0"/>
              </a:spcAft>
              <a:buSzPts val="2400"/>
              <a:buNone/>
              <a:defRPr sz="3200">
                <a:solidFill>
                  <a:schemeClr val="lt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775" name="Google Shape;775;p124"/>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776" name="Shape 776"/>
        <p:cNvGrpSpPr/>
        <p:nvPr/>
      </p:nvGrpSpPr>
      <p:grpSpPr>
        <a:xfrm>
          <a:off x="0" y="0"/>
          <a:ext cx="0" cy="0"/>
          <a:chOff x="0" y="0"/>
          <a:chExt cx="0" cy="0"/>
        </a:xfrm>
      </p:grpSpPr>
      <p:pic>
        <p:nvPicPr>
          <p:cNvPr descr="A picture containing red, woman, street, phone&#10;&#10;Description automatically generated" id="777" name="Google Shape;777;p125"/>
          <p:cNvPicPr preferRelativeResize="0"/>
          <p:nvPr/>
        </p:nvPicPr>
        <p:blipFill rotWithShape="1">
          <a:blip r:embed="rId2">
            <a:alphaModFix/>
          </a:blip>
          <a:srcRect b="0" l="0" r="0" t="0"/>
          <a:stretch/>
        </p:blipFill>
        <p:spPr>
          <a:xfrm>
            <a:off x="0" y="0"/>
            <a:ext cx="12188952" cy="6856286"/>
          </a:xfrm>
          <a:prstGeom prst="rect">
            <a:avLst/>
          </a:prstGeom>
          <a:noFill/>
          <a:ln>
            <a:noFill/>
          </a:ln>
        </p:spPr>
      </p:pic>
      <p:pic>
        <p:nvPicPr>
          <p:cNvPr descr="A picture containing person, black, holding, white&#10;&#10;Description automatically generated" id="778" name="Google Shape;778;p125"/>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779" name="Google Shape;779;p125"/>
          <p:cNvSpPr txBox="1"/>
          <p:nvPr>
            <p:ph idx="1" type="body"/>
          </p:nvPr>
        </p:nvSpPr>
        <p:spPr>
          <a:xfrm>
            <a:off x="460865" y="4467420"/>
            <a:ext cx="60921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00"/>
              <a:buNone/>
              <a:defRPr sz="1900">
                <a:solidFill>
                  <a:srgbClr val="9EB7BF"/>
                </a:solidFill>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80" name="Google Shape;780;p125"/>
          <p:cNvSpPr txBox="1"/>
          <p:nvPr>
            <p:ph idx="2" type="body"/>
          </p:nvPr>
        </p:nvSpPr>
        <p:spPr>
          <a:xfrm>
            <a:off x="460865" y="1315763"/>
            <a:ext cx="6092100" cy="29403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100"/>
              </a:spcBef>
              <a:spcAft>
                <a:spcPts val="0"/>
              </a:spcAft>
              <a:buSzPts val="2400"/>
              <a:buNone/>
              <a:defRPr sz="3200">
                <a:solidFill>
                  <a:schemeClr val="lt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781" name="Google Shape;781;p125"/>
          <p:cNvPicPr preferRelativeResize="0"/>
          <p:nvPr/>
        </p:nvPicPr>
        <p:blipFill rotWithShape="1">
          <a:blip r:embed="rId4">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782" name="Shape 782"/>
        <p:cNvGrpSpPr/>
        <p:nvPr/>
      </p:nvGrpSpPr>
      <p:grpSpPr>
        <a:xfrm>
          <a:off x="0" y="0"/>
          <a:ext cx="0" cy="0"/>
          <a:chOff x="0" y="0"/>
          <a:chExt cx="0" cy="0"/>
        </a:xfrm>
      </p:grpSpPr>
      <p:pic>
        <p:nvPicPr>
          <p:cNvPr descr="A picture containing camera, sitting, man, table&#10;&#10;Description automatically generated" id="783" name="Google Shape;783;p126"/>
          <p:cNvPicPr preferRelativeResize="0"/>
          <p:nvPr/>
        </p:nvPicPr>
        <p:blipFill rotWithShape="1">
          <a:blip r:embed="rId2">
            <a:alphaModFix/>
          </a:blip>
          <a:srcRect b="0" l="0" r="18705" t="0"/>
          <a:stretch/>
        </p:blipFill>
        <p:spPr>
          <a:xfrm>
            <a:off x="2280079" y="0"/>
            <a:ext cx="9908866" cy="6858000"/>
          </a:xfrm>
          <a:prstGeom prst="rect">
            <a:avLst/>
          </a:prstGeom>
          <a:noFill/>
          <a:ln>
            <a:noFill/>
          </a:ln>
        </p:spPr>
      </p:pic>
      <p:pic>
        <p:nvPicPr>
          <p:cNvPr descr="A picture containing person, black, holding, white&#10;&#10;Description automatically generated" id="784" name="Google Shape;784;p126"/>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785" name="Google Shape;785;p126"/>
          <p:cNvSpPr txBox="1"/>
          <p:nvPr>
            <p:ph idx="1" type="body"/>
          </p:nvPr>
        </p:nvSpPr>
        <p:spPr>
          <a:xfrm>
            <a:off x="460865" y="4467420"/>
            <a:ext cx="60921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00"/>
              <a:buNone/>
              <a:defRPr sz="1900">
                <a:solidFill>
                  <a:srgbClr val="9EB7BF"/>
                </a:solidFill>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86" name="Google Shape;786;p126"/>
          <p:cNvSpPr txBox="1"/>
          <p:nvPr>
            <p:ph idx="2" type="body"/>
          </p:nvPr>
        </p:nvSpPr>
        <p:spPr>
          <a:xfrm>
            <a:off x="460865" y="1315763"/>
            <a:ext cx="6092100" cy="29403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100"/>
              </a:spcBef>
              <a:spcAft>
                <a:spcPts val="0"/>
              </a:spcAft>
              <a:buSzPts val="2400"/>
              <a:buNone/>
              <a:defRPr sz="3200">
                <a:solidFill>
                  <a:schemeClr val="lt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787" name="Google Shape;787;p126"/>
          <p:cNvPicPr preferRelativeResize="0"/>
          <p:nvPr/>
        </p:nvPicPr>
        <p:blipFill rotWithShape="1">
          <a:blip r:embed="rId4">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788" name="Shape 788"/>
        <p:cNvGrpSpPr/>
        <p:nvPr/>
      </p:nvGrpSpPr>
      <p:grpSpPr>
        <a:xfrm>
          <a:off x="0" y="0"/>
          <a:ext cx="0" cy="0"/>
          <a:chOff x="0" y="0"/>
          <a:chExt cx="0" cy="0"/>
        </a:xfrm>
      </p:grpSpPr>
      <p:pic>
        <p:nvPicPr>
          <p:cNvPr descr="A close up of a logo&#10;&#10;Description automatically generated" id="789" name="Google Shape;789;p127"/>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790" name="Google Shape;790;p127"/>
          <p:cNvSpPr txBox="1"/>
          <p:nvPr>
            <p:ph idx="1" type="body"/>
          </p:nvPr>
        </p:nvSpPr>
        <p:spPr>
          <a:xfrm>
            <a:off x="460865" y="4467420"/>
            <a:ext cx="6092100" cy="813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00"/>
              <a:buNone/>
              <a:defRPr sz="1900">
                <a:solidFill>
                  <a:schemeClr val="accent3"/>
                </a:solidFill>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91" name="Google Shape;791;p127"/>
          <p:cNvSpPr txBox="1"/>
          <p:nvPr>
            <p:ph idx="2" type="body"/>
          </p:nvPr>
        </p:nvSpPr>
        <p:spPr>
          <a:xfrm>
            <a:off x="460865" y="1315763"/>
            <a:ext cx="6092100" cy="29403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1100"/>
              </a:spcBef>
              <a:spcAft>
                <a:spcPts val="0"/>
              </a:spcAft>
              <a:buSzPts val="2400"/>
              <a:buNone/>
              <a:defRPr sz="3200">
                <a:solidFill>
                  <a:schemeClr val="accent1"/>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792" name="Shape 792"/>
        <p:cNvGrpSpPr/>
        <p:nvPr/>
      </p:nvGrpSpPr>
      <p:grpSpPr>
        <a:xfrm>
          <a:off x="0" y="0"/>
          <a:ext cx="0" cy="0"/>
          <a:chOff x="0" y="0"/>
          <a:chExt cx="0" cy="0"/>
        </a:xfrm>
      </p:grpSpPr>
      <p:pic>
        <p:nvPicPr>
          <p:cNvPr descr="A picture containing light, black, large, white&#10;&#10;Description automatically generated" id="793" name="Google Shape;793;p128"/>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794" name="Google Shape;794;p128"/>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795" name="Google Shape;795;p128"/>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796" name="Shape 796"/>
        <p:cNvGrpSpPr/>
        <p:nvPr/>
      </p:nvGrpSpPr>
      <p:grpSpPr>
        <a:xfrm>
          <a:off x="0" y="0"/>
          <a:ext cx="0" cy="0"/>
          <a:chOff x="0" y="0"/>
          <a:chExt cx="0" cy="0"/>
        </a:xfrm>
      </p:grpSpPr>
      <p:pic>
        <p:nvPicPr>
          <p:cNvPr descr="A young person sitting in front of a computer&#10;&#10;Description automatically generated" id="797" name="Google Shape;797;p129"/>
          <p:cNvPicPr preferRelativeResize="0"/>
          <p:nvPr/>
        </p:nvPicPr>
        <p:blipFill rotWithShape="1">
          <a:blip r:embed="rId2">
            <a:alphaModFix/>
          </a:blip>
          <a:srcRect b="0" l="0" r="0" t="0"/>
          <a:stretch/>
        </p:blipFill>
        <p:spPr>
          <a:xfrm>
            <a:off x="0" y="0"/>
            <a:ext cx="12188952" cy="6856286"/>
          </a:xfrm>
          <a:prstGeom prst="rect">
            <a:avLst/>
          </a:prstGeom>
          <a:noFill/>
          <a:ln>
            <a:noFill/>
          </a:ln>
        </p:spPr>
      </p:pic>
      <p:pic>
        <p:nvPicPr>
          <p:cNvPr descr="A picture containing person, black, holding, white&#10;&#10;Description automatically generated" id="798" name="Google Shape;798;p129"/>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799" name="Google Shape;799;p129"/>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800" name="Google Shape;800;p129"/>
          <p:cNvPicPr preferRelativeResize="0"/>
          <p:nvPr/>
        </p:nvPicPr>
        <p:blipFill rotWithShape="1">
          <a:blip r:embed="rId4">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801" name="Shape 801"/>
        <p:cNvGrpSpPr/>
        <p:nvPr/>
      </p:nvGrpSpPr>
      <p:grpSpPr>
        <a:xfrm>
          <a:off x="0" y="0"/>
          <a:ext cx="0" cy="0"/>
          <a:chOff x="0" y="0"/>
          <a:chExt cx="0" cy="0"/>
        </a:xfrm>
      </p:grpSpPr>
      <p:pic>
        <p:nvPicPr>
          <p:cNvPr descr="A person sitting at a table using a computer&#10;&#10;Description automatically generated" id="802" name="Google Shape;802;p130"/>
          <p:cNvPicPr preferRelativeResize="0"/>
          <p:nvPr/>
        </p:nvPicPr>
        <p:blipFill rotWithShape="1">
          <a:blip r:embed="rId2">
            <a:alphaModFix/>
          </a:blip>
          <a:srcRect b="0" l="0" r="24115" t="0"/>
          <a:stretch/>
        </p:blipFill>
        <p:spPr>
          <a:xfrm>
            <a:off x="2939412" y="0"/>
            <a:ext cx="9249538" cy="6858000"/>
          </a:xfrm>
          <a:prstGeom prst="rect">
            <a:avLst/>
          </a:prstGeom>
          <a:noFill/>
          <a:ln>
            <a:noFill/>
          </a:ln>
        </p:spPr>
      </p:pic>
      <p:pic>
        <p:nvPicPr>
          <p:cNvPr descr="A picture containing person, black, holding, white&#10;&#10;Description automatically generated" id="803" name="Google Shape;803;p130"/>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804" name="Google Shape;804;p130"/>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805" name="Google Shape;805;p130"/>
          <p:cNvPicPr preferRelativeResize="0"/>
          <p:nvPr/>
        </p:nvPicPr>
        <p:blipFill rotWithShape="1">
          <a:blip r:embed="rId4">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806" name="Shape 806"/>
        <p:cNvGrpSpPr/>
        <p:nvPr/>
      </p:nvGrpSpPr>
      <p:grpSpPr>
        <a:xfrm>
          <a:off x="0" y="0"/>
          <a:ext cx="0" cy="0"/>
          <a:chOff x="0" y="0"/>
          <a:chExt cx="0" cy="0"/>
        </a:xfrm>
      </p:grpSpPr>
      <p:pic>
        <p:nvPicPr>
          <p:cNvPr descr="A group of people sitting at a table using a computer&#10;&#10;Description automatically generated" id="807" name="Google Shape;807;p131"/>
          <p:cNvPicPr preferRelativeResize="0"/>
          <p:nvPr/>
        </p:nvPicPr>
        <p:blipFill rotWithShape="1">
          <a:blip r:embed="rId2">
            <a:alphaModFix/>
          </a:blip>
          <a:srcRect b="0" l="0" r="11535" t="0"/>
          <a:stretch/>
        </p:blipFill>
        <p:spPr>
          <a:xfrm>
            <a:off x="1406417" y="0"/>
            <a:ext cx="10782533" cy="6858000"/>
          </a:xfrm>
          <a:prstGeom prst="rect">
            <a:avLst/>
          </a:prstGeom>
          <a:noFill/>
          <a:ln>
            <a:noFill/>
          </a:ln>
        </p:spPr>
      </p:pic>
      <p:pic>
        <p:nvPicPr>
          <p:cNvPr descr="A picture containing person, black, holding, white&#10;&#10;Description automatically generated" id="808" name="Google Shape;808;p131"/>
          <p:cNvPicPr preferRelativeResize="0"/>
          <p:nvPr/>
        </p:nvPicPr>
        <p:blipFill rotWithShape="1">
          <a:blip r:embed="rId3">
            <a:alphaModFix/>
          </a:blip>
          <a:srcRect b="0" l="0" r="0" t="0"/>
          <a:stretch/>
        </p:blipFill>
        <p:spPr>
          <a:xfrm>
            <a:off x="0" y="0"/>
            <a:ext cx="12188952" cy="6856286"/>
          </a:xfrm>
          <a:prstGeom prst="rect">
            <a:avLst/>
          </a:prstGeom>
          <a:noFill/>
          <a:ln>
            <a:noFill/>
          </a:ln>
        </p:spPr>
      </p:pic>
      <p:sp>
        <p:nvSpPr>
          <p:cNvPr id="809" name="Google Shape;809;p131"/>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810" name="Google Shape;810;p131"/>
          <p:cNvPicPr preferRelativeResize="0"/>
          <p:nvPr/>
        </p:nvPicPr>
        <p:blipFill rotWithShape="1">
          <a:blip r:embed="rId4">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811" name="Shape 811"/>
        <p:cNvGrpSpPr/>
        <p:nvPr/>
      </p:nvGrpSpPr>
      <p:grpSpPr>
        <a:xfrm>
          <a:off x="0" y="0"/>
          <a:ext cx="0" cy="0"/>
          <a:chOff x="0" y="0"/>
          <a:chExt cx="0" cy="0"/>
        </a:xfrm>
      </p:grpSpPr>
      <p:sp>
        <p:nvSpPr>
          <p:cNvPr id="812" name="Google Shape;812;p132"/>
          <p:cNvSpPr txBox="1"/>
          <p:nvPr>
            <p:ph type="title"/>
          </p:nvPr>
        </p:nvSpPr>
        <p:spPr>
          <a:xfrm>
            <a:off x="457086" y="228600"/>
            <a:ext cx="11244300" cy="914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000"/>
              <a:buFont typeface="Barlow"/>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13" name="Google Shape;813;p132"/>
          <p:cNvSpPr txBox="1"/>
          <p:nvPr>
            <p:ph idx="1" type="body"/>
          </p:nvPr>
        </p:nvSpPr>
        <p:spPr>
          <a:xfrm>
            <a:off x="460864" y="2136530"/>
            <a:ext cx="11257200" cy="40404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SzPts val="21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814" name="Google Shape;814;p132"/>
          <p:cNvSpPr txBox="1"/>
          <p:nvPr>
            <p:ph idx="2" type="body"/>
          </p:nvPr>
        </p:nvSpPr>
        <p:spPr>
          <a:xfrm>
            <a:off x="460260" y="1142999"/>
            <a:ext cx="11244300" cy="639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815" name="Shape 815"/>
        <p:cNvGrpSpPr/>
        <p:nvPr/>
      </p:nvGrpSpPr>
      <p:grpSpPr>
        <a:xfrm>
          <a:off x="0" y="0"/>
          <a:ext cx="0" cy="0"/>
          <a:chOff x="0" y="0"/>
          <a:chExt cx="0" cy="0"/>
        </a:xfrm>
      </p:grpSpPr>
      <p:sp>
        <p:nvSpPr>
          <p:cNvPr id="816" name="Google Shape;816;p133"/>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17" name="Google Shape;817;p133"/>
          <p:cNvSpPr txBox="1"/>
          <p:nvPr>
            <p:ph idx="1" type="body"/>
          </p:nvPr>
        </p:nvSpPr>
        <p:spPr>
          <a:xfrm>
            <a:off x="460864" y="1585913"/>
            <a:ext cx="11257200" cy="45912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SzPts val="2100"/>
              <a:buChar char="▪"/>
              <a:defRPr>
                <a:solidFill>
                  <a:schemeClr val="lt1"/>
                </a:solidFill>
              </a:defRPr>
            </a:lvl1pPr>
            <a:lvl2pPr indent="-349250" lvl="1" marL="914400" rtl="0" algn="l">
              <a:lnSpc>
                <a:spcPct val="90000"/>
              </a:lnSpc>
              <a:spcBef>
                <a:spcPts val="500"/>
              </a:spcBef>
              <a:spcAft>
                <a:spcPts val="0"/>
              </a:spcAft>
              <a:buSzPts val="1900"/>
              <a:buChar char="▪"/>
              <a:defRPr>
                <a:solidFill>
                  <a:schemeClr val="lt1"/>
                </a:solidFill>
              </a:defRPr>
            </a:lvl2pPr>
            <a:lvl3pPr indent="-323850" lvl="2" marL="1371600" rtl="0" algn="l">
              <a:lnSpc>
                <a:spcPct val="90000"/>
              </a:lnSpc>
              <a:spcBef>
                <a:spcPts val="500"/>
              </a:spcBef>
              <a:spcAft>
                <a:spcPts val="0"/>
              </a:spcAft>
              <a:buSzPts val="1500"/>
              <a:buChar char="▪"/>
              <a:defRPr>
                <a:solidFill>
                  <a:schemeClr val="lt1"/>
                </a:solidFill>
              </a:defRPr>
            </a:lvl3pPr>
            <a:lvl4pPr indent="-311150" lvl="3" marL="1828800" rtl="0" algn="l">
              <a:lnSpc>
                <a:spcPct val="90000"/>
              </a:lnSpc>
              <a:spcBef>
                <a:spcPts val="500"/>
              </a:spcBef>
              <a:spcAft>
                <a:spcPts val="0"/>
              </a:spcAft>
              <a:buSzPts val="1300"/>
              <a:buChar char="▪"/>
              <a:defRPr>
                <a:solidFill>
                  <a:schemeClr val="lt1"/>
                </a:solidFill>
              </a:defRPr>
            </a:lvl4pPr>
            <a:lvl5pPr indent="-311150" lvl="4" marL="2286000" rtl="0" algn="l">
              <a:lnSpc>
                <a:spcPct val="90000"/>
              </a:lnSpc>
              <a:spcBef>
                <a:spcPts val="500"/>
              </a:spcBef>
              <a:spcAft>
                <a:spcPts val="0"/>
              </a:spcAft>
              <a:buSzPts val="1300"/>
              <a:buChar char="▪"/>
              <a:defRPr>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818" name="Google Shape;818;p133"/>
          <p:cNvPicPr preferRelativeResize="0"/>
          <p:nvPr/>
        </p:nvPicPr>
        <p:blipFill rotWithShape="1">
          <a:blip r:embed="rId2">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4" name="Shape 64"/>
        <p:cNvGrpSpPr/>
        <p:nvPr/>
      </p:nvGrpSpPr>
      <p:grpSpPr>
        <a:xfrm>
          <a:off x="0" y="0"/>
          <a:ext cx="0" cy="0"/>
          <a:chOff x="0" y="0"/>
          <a:chExt cx="0" cy="0"/>
        </a:xfrm>
      </p:grpSpPr>
      <p:sp>
        <p:nvSpPr>
          <p:cNvPr id="65" name="Google Shape;65;p15"/>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6" name="Google Shape;66;p15"/>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7" name="Google Shape;67;p15"/>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68" name="Google Shape;68;p15"/>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9" name="Google Shape;69;p15"/>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0" name="Google Shape;70;p1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a:blip r:embed="rId3">
            <a:alphaModFix/>
          </a:blip>
          <a:stretch>
            <a:fillRect/>
          </a:stretch>
        </p:blipFill>
        <p:spPr>
          <a:xfrm>
            <a:off x="6537959" y="608138"/>
            <a:ext cx="5650993" cy="5641729"/>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819" name="Shape 819"/>
        <p:cNvGrpSpPr/>
        <p:nvPr/>
      </p:nvGrpSpPr>
      <p:grpSpPr>
        <a:xfrm>
          <a:off x="0" y="0"/>
          <a:ext cx="0" cy="0"/>
          <a:chOff x="0" y="0"/>
          <a:chExt cx="0" cy="0"/>
        </a:xfrm>
      </p:grpSpPr>
      <p:sp>
        <p:nvSpPr>
          <p:cNvPr id="820" name="Google Shape;820;p134"/>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821" name="Google Shape;821;p134"/>
          <p:cNvPicPr preferRelativeResize="0"/>
          <p:nvPr/>
        </p:nvPicPr>
        <p:blipFill rotWithShape="1">
          <a:blip r:embed="rId2">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822" name="Shape 822"/>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823" name="Shape 823"/>
        <p:cNvGrpSpPr/>
        <p:nvPr/>
      </p:nvGrpSpPr>
      <p:grpSpPr>
        <a:xfrm>
          <a:off x="0" y="0"/>
          <a:ext cx="0" cy="0"/>
          <a:chOff x="0" y="0"/>
          <a:chExt cx="0" cy="0"/>
        </a:xfrm>
      </p:grpSpPr>
      <p:pic>
        <p:nvPicPr>
          <p:cNvPr descr="A close up of a logo&#10;&#10;Description automatically generated" id="824" name="Google Shape;824;p136"/>
          <p:cNvPicPr preferRelativeResize="0"/>
          <p:nvPr/>
        </p:nvPicPr>
        <p:blipFill rotWithShape="1">
          <a:blip r:embed="rId2">
            <a:alphaModFix amt="50000"/>
          </a:blip>
          <a:srcRect b="0" l="0" r="14273" t="0"/>
          <a:stretch/>
        </p:blipFill>
        <p:spPr>
          <a:xfrm>
            <a:off x="1739465" y="0"/>
            <a:ext cx="10449490" cy="6858000"/>
          </a:xfrm>
          <a:prstGeom prst="rect">
            <a:avLst/>
          </a:prstGeom>
          <a:noFill/>
          <a:ln>
            <a:noFill/>
          </a:ln>
        </p:spPr>
      </p:pic>
      <p:sp>
        <p:nvSpPr>
          <p:cNvPr id="825" name="Google Shape;825;p136"/>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4000"/>
              <a:buFont typeface="Barlow"/>
              <a:buNone/>
              <a:defRPr>
                <a:solidFill>
                  <a:schemeClr val="dk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826" name="Shape 826"/>
        <p:cNvGrpSpPr/>
        <p:nvPr/>
      </p:nvGrpSpPr>
      <p:grpSpPr>
        <a:xfrm>
          <a:off x="0" y="0"/>
          <a:ext cx="0" cy="0"/>
          <a:chOff x="0" y="0"/>
          <a:chExt cx="0" cy="0"/>
        </a:xfrm>
      </p:grpSpPr>
      <p:pic>
        <p:nvPicPr>
          <p:cNvPr descr="A picture containing building, light, traffic, white&#10;&#10;Description automatically generated" id="827" name="Google Shape;827;p137"/>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828" name="Google Shape;828;p137"/>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829" name="Google Shape;829;p137"/>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830" name="Shape 830"/>
        <p:cNvGrpSpPr/>
        <p:nvPr/>
      </p:nvGrpSpPr>
      <p:grpSpPr>
        <a:xfrm>
          <a:off x="0" y="0"/>
          <a:ext cx="0" cy="0"/>
          <a:chOff x="0" y="0"/>
          <a:chExt cx="0" cy="0"/>
        </a:xfrm>
      </p:grpSpPr>
      <p:sp>
        <p:nvSpPr>
          <p:cNvPr id="831" name="Google Shape;831;p138"/>
          <p:cNvSpPr txBox="1"/>
          <p:nvPr>
            <p:ph idx="1" type="body"/>
          </p:nvPr>
        </p:nvSpPr>
        <p:spPr>
          <a:xfrm>
            <a:off x="484595" y="2119417"/>
            <a:ext cx="11196300" cy="2367900"/>
          </a:xfrm>
          <a:prstGeom prst="rect">
            <a:avLst/>
          </a:prstGeom>
          <a:noFill/>
          <a:ln>
            <a:noFill/>
          </a:ln>
        </p:spPr>
        <p:txBody>
          <a:bodyPr anchorCtr="0" anchor="ctr" bIns="121875" lIns="121875" spcFirstLastPara="1" rIns="121875" wrap="square" tIns="121875">
            <a:noAutofit/>
          </a:bodyPr>
          <a:lstStyle>
            <a:lvl1pPr indent="-228600" lvl="0" marL="457200" marR="0" rtl="0" algn="ctr">
              <a:lnSpc>
                <a:spcPct val="100000"/>
              </a:lnSpc>
              <a:spcBef>
                <a:spcPts val="1500"/>
              </a:spcBef>
              <a:spcAft>
                <a:spcPts val="0"/>
              </a:spcAft>
              <a:buClr>
                <a:schemeClr val="lt1"/>
              </a:buClr>
              <a:buSzPts val="6500"/>
              <a:buFont typeface="Arial"/>
              <a:buNone/>
              <a:defRPr b="0" i="0" sz="72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500"/>
              </a:spcBef>
              <a:spcAft>
                <a:spcPts val="0"/>
              </a:spcAft>
              <a:buClr>
                <a:schemeClr val="lt1"/>
              </a:buClr>
              <a:buSzPts val="2400"/>
              <a:buFont typeface="Arial"/>
              <a:buNone/>
              <a:defRPr b="0" i="0" sz="27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500"/>
              </a:spcBef>
              <a:spcAft>
                <a:spcPts val="0"/>
              </a:spcAft>
              <a:buClr>
                <a:schemeClr val="lt1"/>
              </a:buClr>
              <a:buSzPts val="1900"/>
              <a:buFont typeface="Merriweather Sans"/>
              <a:buNone/>
              <a:defRPr b="0" i="0" sz="24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500"/>
              </a:spcBef>
              <a:spcAft>
                <a:spcPts val="0"/>
              </a:spcAft>
              <a:buClr>
                <a:schemeClr val="lt1"/>
              </a:buClr>
              <a:buSzPts val="2300"/>
              <a:buFont typeface="Arial"/>
              <a:buNone/>
              <a:defRPr b="0" i="0" sz="24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400"/>
              </a:spcBef>
              <a:spcAft>
                <a:spcPts val="0"/>
              </a:spcAft>
              <a:buClr>
                <a:schemeClr val="lt1"/>
              </a:buClr>
              <a:buSzPts val="1700"/>
              <a:buFont typeface="Merriweather Sans"/>
              <a:buNone/>
              <a:defRPr b="0" i="0" sz="2100" u="none" cap="none" strike="noStrike">
                <a:solidFill>
                  <a:schemeClr val="lt1"/>
                </a:solidFill>
                <a:latin typeface="Source Sans Pro"/>
                <a:ea typeface="Source Sans Pro"/>
                <a:cs typeface="Source Sans Pro"/>
                <a:sym typeface="Source Sans Pro"/>
              </a:defRPr>
            </a:lvl5pPr>
            <a:lvl6pPr indent="-400050" lvl="5" marL="27432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832" name="Google Shape;832;p138"/>
          <p:cNvPicPr preferRelativeResize="0"/>
          <p:nvPr/>
        </p:nvPicPr>
        <p:blipFill rotWithShape="1">
          <a:blip r:embed="rId2">
            <a:alphaModFix/>
          </a:blip>
          <a:srcRect b="0" l="0" r="0" t="0"/>
          <a:stretch/>
        </p:blipFill>
        <p:spPr>
          <a:xfrm>
            <a:off x="271755" y="6453826"/>
            <a:ext cx="1400450" cy="237940"/>
          </a:xfrm>
          <a:prstGeom prst="rect">
            <a:avLst/>
          </a:prstGeom>
          <a:noFill/>
          <a:ln>
            <a:noFill/>
          </a:ln>
        </p:spPr>
      </p:pic>
      <p:sp>
        <p:nvSpPr>
          <p:cNvPr id="833" name="Google Shape;833;p138"/>
          <p:cNvSpPr txBox="1"/>
          <p:nvPr>
            <p:ph idx="12" type="sldNum"/>
          </p:nvPr>
        </p:nvSpPr>
        <p:spPr>
          <a:xfrm>
            <a:off x="11340639" y="6333200"/>
            <a:ext cx="7314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chemeClr val="lt1"/>
              </a:buClr>
              <a:buSzPts val="1700"/>
              <a:buFont typeface="Source Sans Pro"/>
              <a:buNone/>
              <a:defRPr b="0" i="0" sz="17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SzPts val="1700"/>
              <a:buFont typeface="Source Sans Pro"/>
              <a:buNone/>
              <a:defRPr b="0" i="0" sz="17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SzPts val="1700"/>
              <a:buFont typeface="Source Sans Pro"/>
              <a:buNone/>
              <a:defRPr b="0" i="0" sz="17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SzPts val="1700"/>
              <a:buFont typeface="Source Sans Pro"/>
              <a:buNone/>
              <a:defRPr b="0" i="0" sz="17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SzPts val="1700"/>
              <a:buFont typeface="Source Sans Pro"/>
              <a:buNone/>
              <a:defRPr b="0" i="0" sz="17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SzPts val="1700"/>
              <a:buFont typeface="Source Sans Pro"/>
              <a:buNone/>
              <a:defRPr b="0" i="0" sz="17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SzPts val="1700"/>
              <a:buFont typeface="Source Sans Pro"/>
              <a:buNone/>
              <a:defRPr b="0" i="0" sz="17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SzPts val="1700"/>
              <a:buFont typeface="Source Sans Pro"/>
              <a:buNone/>
              <a:defRPr b="0" i="0" sz="17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SzPts val="1700"/>
              <a:buFont typeface="Source Sans Pro"/>
              <a:buNone/>
              <a:defRPr b="0" i="0" sz="17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72" name="Shape 72"/>
        <p:cNvGrpSpPr/>
        <p:nvPr/>
      </p:nvGrpSpPr>
      <p:grpSpPr>
        <a:xfrm>
          <a:off x="0" y="0"/>
          <a:ext cx="0" cy="0"/>
          <a:chOff x="0" y="0"/>
          <a:chExt cx="0" cy="0"/>
        </a:xfrm>
      </p:grpSpPr>
      <p:sp>
        <p:nvSpPr>
          <p:cNvPr id="73" name="Google Shape;73;p16"/>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4" name="Google Shape;74;p16"/>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5" name="Google Shape;75;p16"/>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76" name="Google Shape;76;p16"/>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77" name="Google Shape;77;p16"/>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8" name="Google Shape;78;p1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79" name="Shape 79"/>
        <p:cNvGrpSpPr/>
        <p:nvPr/>
      </p:nvGrpSpPr>
      <p:grpSpPr>
        <a:xfrm>
          <a:off x="0" y="0"/>
          <a:ext cx="0" cy="0"/>
          <a:chOff x="0" y="0"/>
          <a:chExt cx="0" cy="0"/>
        </a:xfrm>
      </p:grpSpPr>
      <p:sp>
        <p:nvSpPr>
          <p:cNvPr id="80" name="Google Shape;80;p17"/>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1" name="Google Shape;81;p17"/>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82" name="Google Shape;82;p17"/>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83" name="Google Shape;83;p17"/>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84" name="Google Shape;84;p17"/>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5" name="Google Shape;85;p1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8" name="Google Shape;88;p1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9" name="Google Shape;89;p18"/>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0" name="Google Shape;90;p1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3" name="Google Shape;93;p19"/>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94" name="Google Shape;94;p19"/>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5" name="Google Shape;95;p1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96" name="Shape 96"/>
        <p:cNvGrpSpPr/>
        <p:nvPr/>
      </p:nvGrpSpPr>
      <p:grpSpPr>
        <a:xfrm>
          <a:off x="0" y="0"/>
          <a:ext cx="0" cy="0"/>
          <a:chOff x="0" y="0"/>
          <a:chExt cx="0" cy="0"/>
        </a:xfrm>
      </p:grpSpPr>
      <p:sp>
        <p:nvSpPr>
          <p:cNvPr id="97" name="Google Shape;97;p2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8" name="Google Shape;98;p2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99" name="Google Shape;99;p20"/>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0" name="Google Shape;100;p20"/>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1" name="Google Shape;101;p20"/>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2" name="Google Shape;102;p20"/>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3" name="Google Shape;103;p20"/>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4" name="Google Shape;104;p2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05" name="Shape 105"/>
        <p:cNvGrpSpPr/>
        <p:nvPr/>
      </p:nvGrpSpPr>
      <p:grpSpPr>
        <a:xfrm>
          <a:off x="0" y="0"/>
          <a:ext cx="0" cy="0"/>
          <a:chOff x="0" y="0"/>
          <a:chExt cx="0" cy="0"/>
        </a:xfrm>
      </p:grpSpPr>
      <p:sp>
        <p:nvSpPr>
          <p:cNvPr id="106" name="Google Shape;106;p2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7" name="Google Shape;107;p21"/>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8" name="Google Shape;108;p21"/>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9" name="Google Shape;109;p21"/>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0" name="Google Shape;110;p21"/>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1" name="Google Shape;111;p21"/>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12" name="Google Shape;112;p21"/>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3" name="Google Shape;113;p2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496" y="2867800"/>
            <a:ext cx="11358000" cy="1122300"/>
          </a:xfrm>
          <a:prstGeom prst="rect">
            <a:avLst/>
          </a:prstGeom>
        </p:spPr>
        <p:txBody>
          <a:bodyPr anchorCtr="0" anchor="ctr" bIns="121875" lIns="121875" spcFirstLastPara="1" rIns="121875" wrap="square" tIns="12187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3"/>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14" name="Shape 114"/>
        <p:cNvGrpSpPr/>
        <p:nvPr/>
      </p:nvGrpSpPr>
      <p:grpSpPr>
        <a:xfrm>
          <a:off x="0" y="0"/>
          <a:ext cx="0" cy="0"/>
          <a:chOff x="0" y="0"/>
          <a:chExt cx="0" cy="0"/>
        </a:xfrm>
      </p:grpSpPr>
      <p:sp>
        <p:nvSpPr>
          <p:cNvPr id="115" name="Google Shape;115;p2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6" name="Google Shape;116;p2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17" name="Google Shape;117;p22"/>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18" name="Google Shape;118;p22"/>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9" name="Google Shape;119;p22"/>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0" name="Google Shape;120;p22"/>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1" name="Google Shape;121;p22"/>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2" name="Google Shape;122;p22"/>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23" name="Google Shape;123;p22"/>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24" name="Google Shape;124;p22"/>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25" name="Google Shape;125;p2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26" name="Shape 126"/>
        <p:cNvGrpSpPr/>
        <p:nvPr/>
      </p:nvGrpSpPr>
      <p:grpSpPr>
        <a:xfrm>
          <a:off x="0" y="0"/>
          <a:ext cx="0" cy="0"/>
          <a:chOff x="0" y="0"/>
          <a:chExt cx="0" cy="0"/>
        </a:xfrm>
      </p:grpSpPr>
      <p:sp>
        <p:nvSpPr>
          <p:cNvPr id="127" name="Google Shape;127;p2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8" name="Google Shape;128;p23"/>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9" name="Google Shape;129;p23"/>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0" name="Google Shape;130;p23"/>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1" name="Google Shape;131;p23"/>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32" name="Google Shape;132;p23"/>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33" name="Google Shape;133;p23"/>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4" name="Google Shape;134;p23"/>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135" name="Google Shape;135;p23"/>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36" name="Google Shape;136;p23"/>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37" name="Google Shape;137;p2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38" name="Shape 138"/>
        <p:cNvGrpSpPr/>
        <p:nvPr/>
      </p:nvGrpSpPr>
      <p:grpSpPr>
        <a:xfrm>
          <a:off x="0" y="0"/>
          <a:ext cx="0" cy="0"/>
          <a:chOff x="0" y="0"/>
          <a:chExt cx="0" cy="0"/>
        </a:xfrm>
      </p:grpSpPr>
      <p:sp>
        <p:nvSpPr>
          <p:cNvPr id="139" name="Google Shape;139;p24"/>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 name="Google Shape;140;p24"/>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 name="Google Shape;141;p24"/>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2" name="Google Shape;142;p2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3" name="Google Shape;143;p24"/>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4" name="Google Shape;144;p24"/>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5" name="Google Shape;145;p24"/>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6" name="Google Shape;146;p24"/>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7" name="Google Shape;147;p24"/>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8" name="Google Shape;148;p24"/>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9" name="Google Shape;149;p24"/>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50" name="Google Shape;150;p2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51" name="Shape 151"/>
        <p:cNvGrpSpPr/>
        <p:nvPr/>
      </p:nvGrpSpPr>
      <p:grpSpPr>
        <a:xfrm>
          <a:off x="0" y="0"/>
          <a:ext cx="0" cy="0"/>
          <a:chOff x="0" y="0"/>
          <a:chExt cx="0" cy="0"/>
        </a:xfrm>
      </p:grpSpPr>
      <p:sp>
        <p:nvSpPr>
          <p:cNvPr id="152" name="Google Shape;152;p2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3" name="Google Shape;153;p25"/>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 name="Google Shape;154;p25"/>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5" name="Google Shape;155;p25"/>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6" name="Google Shape;156;p25"/>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57" name="Google Shape;157;p2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58" name="Shape 158"/>
        <p:cNvGrpSpPr/>
        <p:nvPr/>
      </p:nvGrpSpPr>
      <p:grpSpPr>
        <a:xfrm>
          <a:off x="0" y="0"/>
          <a:ext cx="0" cy="0"/>
          <a:chOff x="0" y="0"/>
          <a:chExt cx="0" cy="0"/>
        </a:xfrm>
      </p:grpSpPr>
      <p:sp>
        <p:nvSpPr>
          <p:cNvPr id="159" name="Google Shape;159;p2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60" name="Google Shape;160;p26"/>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 name="Google Shape;161;p26"/>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2" name="Google Shape;162;p26"/>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3" name="Google Shape;163;p26"/>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64" name="Google Shape;164;p2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65" name="Shape 165"/>
        <p:cNvGrpSpPr/>
        <p:nvPr/>
      </p:nvGrpSpPr>
      <p:grpSpPr>
        <a:xfrm>
          <a:off x="0" y="0"/>
          <a:ext cx="0" cy="0"/>
          <a:chOff x="0" y="0"/>
          <a:chExt cx="0" cy="0"/>
        </a:xfrm>
      </p:grpSpPr>
      <p:sp>
        <p:nvSpPr>
          <p:cNvPr id="166" name="Google Shape;166;p27"/>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 name="Google Shape;167;p2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68" name="Google Shape;168;p27"/>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9" name="Google Shape;169;p27"/>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70" name="Google Shape;170;p2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71" name="Shape 171"/>
        <p:cNvGrpSpPr/>
        <p:nvPr/>
      </p:nvGrpSpPr>
      <p:grpSpPr>
        <a:xfrm>
          <a:off x="0" y="0"/>
          <a:ext cx="0" cy="0"/>
          <a:chOff x="0" y="0"/>
          <a:chExt cx="0" cy="0"/>
        </a:xfrm>
      </p:grpSpPr>
      <p:sp>
        <p:nvSpPr>
          <p:cNvPr id="172" name="Google Shape;172;p28"/>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3" name="Google Shape;173;p28"/>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4" name="Google Shape;174;p28"/>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5" name="Google Shape;175;p28"/>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6" name="Google Shape;176;p2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7" name="Google Shape;177;p2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78" name="Google Shape;178;p28"/>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179" name="Google Shape;179;p28"/>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80" name="Google Shape;180;p28"/>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81" name="Google Shape;181;p28"/>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82" name="Google Shape;182;p2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83" name="Shape 183"/>
        <p:cNvGrpSpPr/>
        <p:nvPr/>
      </p:nvGrpSpPr>
      <p:grpSpPr>
        <a:xfrm>
          <a:off x="0" y="0"/>
          <a:ext cx="0" cy="0"/>
          <a:chOff x="0" y="0"/>
          <a:chExt cx="0" cy="0"/>
        </a:xfrm>
      </p:grpSpPr>
      <p:sp>
        <p:nvSpPr>
          <p:cNvPr id="184" name="Google Shape;184;p29"/>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85" name="Google Shape;185;p2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86" name="Shape 186"/>
        <p:cNvGrpSpPr/>
        <p:nvPr/>
      </p:nvGrpSpPr>
      <p:grpSpPr>
        <a:xfrm>
          <a:off x="0" y="0"/>
          <a:ext cx="0" cy="0"/>
          <a:chOff x="0" y="0"/>
          <a:chExt cx="0" cy="0"/>
        </a:xfrm>
      </p:grpSpPr>
      <p:sp>
        <p:nvSpPr>
          <p:cNvPr id="187" name="Google Shape;187;p3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0"/>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89" name="Shape 189"/>
        <p:cNvGrpSpPr/>
        <p:nvPr/>
      </p:nvGrpSpPr>
      <p:grpSpPr>
        <a:xfrm>
          <a:off x="0" y="0"/>
          <a:ext cx="0" cy="0"/>
          <a:chOff x="0" y="0"/>
          <a:chExt cx="0" cy="0"/>
        </a:xfrm>
      </p:grpSpPr>
      <p:sp>
        <p:nvSpPr>
          <p:cNvPr id="190" name="Google Shape;190;p3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1" name="Google Shape;191;p3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 name="Google Shape;18;p4"/>
          <p:cNvSpPr txBox="1"/>
          <p:nvPr>
            <p:ph idx="1" type="body"/>
          </p:nvPr>
        </p:nvSpPr>
        <p:spPr>
          <a:xfrm>
            <a:off x="415496" y="1536633"/>
            <a:ext cx="11358000" cy="4555200"/>
          </a:xfrm>
          <a:prstGeom prst="rect">
            <a:avLst/>
          </a:prstGeom>
        </p:spPr>
        <p:txBody>
          <a:bodyPr anchorCtr="0" anchor="t" bIns="121875" lIns="121875" spcFirstLastPara="1" rIns="121875" wrap="square" tIns="121875">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9" name="Google Shape;19;p4"/>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92" name="Shape 192"/>
        <p:cNvGrpSpPr/>
        <p:nvPr/>
      </p:nvGrpSpPr>
      <p:grpSpPr>
        <a:xfrm>
          <a:off x="0" y="0"/>
          <a:ext cx="0" cy="0"/>
          <a:chOff x="0" y="0"/>
          <a:chExt cx="0" cy="0"/>
        </a:xfrm>
      </p:grpSpPr>
      <p:sp>
        <p:nvSpPr>
          <p:cNvPr id="193" name="Google Shape;193;p32"/>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4" name="Google Shape;194;p3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95" name="Shape 195"/>
        <p:cNvGrpSpPr/>
        <p:nvPr/>
      </p:nvGrpSpPr>
      <p:grpSpPr>
        <a:xfrm>
          <a:off x="0" y="0"/>
          <a:ext cx="0" cy="0"/>
          <a:chOff x="0" y="0"/>
          <a:chExt cx="0" cy="0"/>
        </a:xfrm>
      </p:grpSpPr>
      <p:sp>
        <p:nvSpPr>
          <p:cNvPr id="196" name="Google Shape;196;p33"/>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7" name="Google Shape;197;p3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8" name="Google Shape;198;p33"/>
          <p:cNvPicPr preferRelativeResize="0"/>
          <p:nvPr/>
        </p:nvPicPr>
        <p:blipFill>
          <a:blip r:embed="rId2">
            <a:alphaModFix/>
          </a:blip>
          <a:stretch>
            <a:fillRect/>
          </a:stretch>
        </p:blipFill>
        <p:spPr>
          <a:xfrm>
            <a:off x="10666487" y="6474098"/>
            <a:ext cx="188420" cy="18842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99" name="Shape 199"/>
        <p:cNvGrpSpPr/>
        <p:nvPr/>
      </p:nvGrpSpPr>
      <p:grpSpPr>
        <a:xfrm>
          <a:off x="0" y="0"/>
          <a:ext cx="0" cy="0"/>
          <a:chOff x="0" y="0"/>
          <a:chExt cx="0" cy="0"/>
        </a:xfrm>
      </p:grpSpPr>
      <p:sp>
        <p:nvSpPr>
          <p:cNvPr id="200" name="Google Shape;200;p3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1" name="Google Shape;201;p34"/>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2" name="Google Shape;202;p3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34"/>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4" name="Google Shape;204;p34"/>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5" name="Google Shape;205;p34"/>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 name="Google Shape;206;p34"/>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7" name="Google Shape;207;p34"/>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34"/>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 name="Google Shape;209;p34"/>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10" name="Shape 210"/>
        <p:cNvGrpSpPr/>
        <p:nvPr/>
      </p:nvGrpSpPr>
      <p:grpSpPr>
        <a:xfrm>
          <a:off x="0" y="0"/>
          <a:ext cx="0" cy="0"/>
          <a:chOff x="0" y="0"/>
          <a:chExt cx="0" cy="0"/>
        </a:xfrm>
      </p:grpSpPr>
      <p:sp>
        <p:nvSpPr>
          <p:cNvPr id="211" name="Google Shape;211;p35"/>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35"/>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3" name="Google Shape;213;p35"/>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14" name="Google Shape;214;p35"/>
          <p:cNvCxnSpPr>
            <a:stCxn id="213"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35"/>
          <p:cNvCxnSpPr>
            <a:stCxn id="211"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35"/>
          <p:cNvCxnSpPr>
            <a:stCxn id="212"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217" name="Google Shape;217;p35"/>
          <p:cNvCxnSpPr>
            <a:stCxn id="213"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35"/>
          <p:cNvCxnSpPr>
            <a:stCxn id="212"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219" name="Google Shape;219;p35"/>
          <p:cNvCxnSpPr>
            <a:stCxn id="211"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220" name="Google Shape;220;p3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1" name="Google Shape;221;p35"/>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2" name="Google Shape;222;p3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5"/>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4" name="Google Shape;224;p35"/>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5" name="Google Shape;225;p35"/>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6" name="Google Shape;226;p35"/>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7" name="Google Shape;227;p35"/>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35"/>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p35"/>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30" name="Shape 230"/>
        <p:cNvGrpSpPr/>
        <p:nvPr/>
      </p:nvGrpSpPr>
      <p:grpSpPr>
        <a:xfrm>
          <a:off x="0" y="0"/>
          <a:ext cx="0" cy="0"/>
          <a:chOff x="0" y="0"/>
          <a:chExt cx="0" cy="0"/>
        </a:xfrm>
      </p:grpSpPr>
      <p:sp>
        <p:nvSpPr>
          <p:cNvPr id="231" name="Google Shape;231;p3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2" name="Google Shape;232;p36"/>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3" name="Google Shape;233;p36"/>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4" name="Google Shape;234;p3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6"/>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6" name="Google Shape;236;p36"/>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7" name="Google Shape;237;p36"/>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38" name="Google Shape;238;p36"/>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36"/>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0" name="Google Shape;240;p36"/>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1" name="Google Shape;241;p36"/>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2" name="Google Shape;242;p36"/>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3" name="Google Shape;243;p36"/>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36"/>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5" name="Google Shape;245;p36"/>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6" name="Google Shape;246;p36"/>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47" name="Shape 247"/>
        <p:cNvGrpSpPr/>
        <p:nvPr/>
      </p:nvGrpSpPr>
      <p:grpSpPr>
        <a:xfrm>
          <a:off x="0" y="0"/>
          <a:ext cx="0" cy="0"/>
          <a:chOff x="0" y="0"/>
          <a:chExt cx="0" cy="0"/>
        </a:xfrm>
      </p:grpSpPr>
      <p:sp>
        <p:nvSpPr>
          <p:cNvPr id="248" name="Google Shape;248;p3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49" name="Google Shape;249;p37"/>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0" name="Google Shape;250;p3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37"/>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2" name="Google Shape;252;p37"/>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3" name="Google Shape;253;p37"/>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4" name="Google Shape;254;p37"/>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55" name="Google Shape;255;p37"/>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6" name="Google Shape;256;p37"/>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7" name="Google Shape;257;p37"/>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58" name="Shape 258"/>
        <p:cNvGrpSpPr/>
        <p:nvPr/>
      </p:nvGrpSpPr>
      <p:grpSpPr>
        <a:xfrm>
          <a:off x="0" y="0"/>
          <a:ext cx="0" cy="0"/>
          <a:chOff x="0" y="0"/>
          <a:chExt cx="0" cy="0"/>
        </a:xfrm>
      </p:grpSpPr>
      <p:sp>
        <p:nvSpPr>
          <p:cNvPr id="259" name="Google Shape;259;p38"/>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60" name="Google Shape;260;p38"/>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61" name="Google Shape;261;p38"/>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62" name="Google Shape;262;p38"/>
          <p:cNvCxnSpPr>
            <a:stCxn id="261"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38"/>
          <p:cNvCxnSpPr>
            <a:stCxn id="259"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38"/>
          <p:cNvCxnSpPr>
            <a:stCxn id="260"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38"/>
          <p:cNvCxnSpPr>
            <a:stCxn id="261"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38"/>
          <p:cNvCxnSpPr>
            <a:stCxn id="260"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38"/>
          <p:cNvCxnSpPr>
            <a:stCxn id="259"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68" name="Google Shape;268;p3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9" name="Google Shape;269;p38"/>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0" name="Google Shape;270;p3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38"/>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2" name="Google Shape;272;p38"/>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3" name="Google Shape;273;p38"/>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4" name="Google Shape;274;p38"/>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5" name="Google Shape;275;p38"/>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6" name="Google Shape;276;p38"/>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7" name="Google Shape;277;p38"/>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78" name="Shape 278"/>
        <p:cNvGrpSpPr/>
        <p:nvPr/>
      </p:nvGrpSpPr>
      <p:grpSpPr>
        <a:xfrm>
          <a:off x="0" y="0"/>
          <a:ext cx="0" cy="0"/>
          <a:chOff x="0" y="0"/>
          <a:chExt cx="0" cy="0"/>
        </a:xfrm>
      </p:grpSpPr>
      <p:sp>
        <p:nvSpPr>
          <p:cNvPr id="279" name="Google Shape;279;p3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0" name="Google Shape;280;p39"/>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1" name="Google Shape;281;p39"/>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2" name="Google Shape;282;p3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9"/>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4" name="Google Shape;284;p39"/>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5" name="Google Shape;285;p39"/>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86" name="Google Shape;286;p39"/>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7" name="Google Shape;287;p39"/>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8" name="Google Shape;288;p39"/>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9" name="Google Shape;289;p39"/>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90" name="Google Shape;290;p39"/>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9"/>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39"/>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39"/>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9"/>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95" name="Shape 295"/>
        <p:cNvGrpSpPr/>
        <p:nvPr/>
      </p:nvGrpSpPr>
      <p:grpSpPr>
        <a:xfrm>
          <a:off x="0" y="0"/>
          <a:ext cx="0" cy="0"/>
          <a:chOff x="0" y="0"/>
          <a:chExt cx="0" cy="0"/>
        </a:xfrm>
      </p:grpSpPr>
      <p:pic>
        <p:nvPicPr>
          <p:cNvPr id="296" name="Google Shape;296;p40"/>
          <p:cNvPicPr preferRelativeResize="0"/>
          <p:nvPr/>
        </p:nvPicPr>
        <p:blipFill rotWithShape="1">
          <a:blip r:embed="rId2">
            <a:alphaModFix/>
          </a:blip>
          <a:srcRect b="0" l="0" r="0" t="0"/>
          <a:stretch/>
        </p:blipFill>
        <p:spPr>
          <a:xfrm>
            <a:off x="3021211" y="2819733"/>
            <a:ext cx="6146561" cy="974266"/>
          </a:xfrm>
          <a:prstGeom prst="rect">
            <a:avLst/>
          </a:prstGeom>
          <a:noFill/>
          <a:ln>
            <a:noFill/>
          </a:ln>
        </p:spPr>
      </p:pic>
      <p:sp>
        <p:nvSpPr>
          <p:cNvPr id="297" name="Google Shape;297;p4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98" name="Shape 298"/>
        <p:cNvGrpSpPr/>
        <p:nvPr/>
      </p:nvGrpSpPr>
      <p:grpSpPr>
        <a:xfrm>
          <a:off x="0" y="0"/>
          <a:ext cx="0" cy="0"/>
          <a:chOff x="0" y="0"/>
          <a:chExt cx="0" cy="0"/>
        </a:xfrm>
      </p:grpSpPr>
      <p:pic>
        <p:nvPicPr>
          <p:cNvPr id="299" name="Google Shape;299;p41"/>
          <p:cNvPicPr preferRelativeResize="0"/>
          <p:nvPr/>
        </p:nvPicPr>
        <p:blipFill>
          <a:blip r:embed="rId2">
            <a:alphaModFix/>
          </a:blip>
          <a:stretch>
            <a:fillRect/>
          </a:stretch>
        </p:blipFill>
        <p:spPr>
          <a:xfrm>
            <a:off x="3021195" y="2819748"/>
            <a:ext cx="6146563" cy="977790"/>
          </a:xfrm>
          <a:prstGeom prst="rect">
            <a:avLst/>
          </a:prstGeom>
          <a:noFill/>
          <a:ln>
            <a:noFill/>
          </a:ln>
        </p:spPr>
      </p:pic>
      <p:sp>
        <p:nvSpPr>
          <p:cNvPr id="300" name="Google Shape;300;p4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p5"/>
          <p:cNvSpPr txBox="1"/>
          <p:nvPr>
            <p:ph idx="1" type="body"/>
          </p:nvPr>
        </p:nvSpPr>
        <p:spPr>
          <a:xfrm>
            <a:off x="415496" y="1536633"/>
            <a:ext cx="5331900" cy="4555200"/>
          </a:xfrm>
          <a:prstGeom prst="rect">
            <a:avLst/>
          </a:prstGeom>
        </p:spPr>
        <p:txBody>
          <a:bodyPr anchorCtr="0" anchor="t" bIns="121875" lIns="121875" spcFirstLastPara="1" rIns="121875" wrap="square" tIns="121875">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 name="Google Shape;23;p5"/>
          <p:cNvSpPr txBox="1"/>
          <p:nvPr>
            <p:ph idx="2" type="body"/>
          </p:nvPr>
        </p:nvSpPr>
        <p:spPr>
          <a:xfrm>
            <a:off x="6441588" y="1536633"/>
            <a:ext cx="5331900" cy="4555200"/>
          </a:xfrm>
          <a:prstGeom prst="rect">
            <a:avLst/>
          </a:prstGeom>
        </p:spPr>
        <p:txBody>
          <a:bodyPr anchorCtr="0" anchor="t" bIns="121875" lIns="121875" spcFirstLastPara="1" rIns="121875" wrap="square" tIns="121875">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 name="Google Shape;24;p5"/>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301" name="Shape 301"/>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302" name="Shape 302"/>
        <p:cNvGrpSpPr/>
        <p:nvPr/>
      </p:nvGrpSpPr>
      <p:grpSpPr>
        <a:xfrm>
          <a:off x="0" y="0"/>
          <a:ext cx="0" cy="0"/>
          <a:chOff x="0" y="0"/>
          <a:chExt cx="0" cy="0"/>
        </a:xfrm>
      </p:grpSpPr>
      <p:sp>
        <p:nvSpPr>
          <p:cNvPr id="303" name="Google Shape;303;p43"/>
          <p:cNvSpPr txBox="1"/>
          <p:nvPr>
            <p:ph idx="12" type="sldNum"/>
          </p:nvPr>
        </p:nvSpPr>
        <p:spPr>
          <a:xfrm>
            <a:off x="11293784" y="6217622"/>
            <a:ext cx="7314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 name="Shape 304"/>
        <p:cNvGrpSpPr/>
        <p:nvPr/>
      </p:nvGrpSpPr>
      <p:grpSpPr>
        <a:xfrm>
          <a:off x="0" y="0"/>
          <a:ext cx="0" cy="0"/>
          <a:chOff x="0" y="0"/>
          <a:chExt cx="0" cy="0"/>
        </a:xfrm>
      </p:grpSpPr>
      <p:sp>
        <p:nvSpPr>
          <p:cNvPr id="305" name="Google Shape;305;p44"/>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6" name="Google Shape;306;p44"/>
          <p:cNvSpPr txBox="1"/>
          <p:nvPr>
            <p:ph idx="12" type="sldNum"/>
          </p:nvPr>
        </p:nvSpPr>
        <p:spPr>
          <a:xfrm>
            <a:off x="11293784" y="6217622"/>
            <a:ext cx="7314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307" name="Shape 307"/>
        <p:cNvGrpSpPr/>
        <p:nvPr/>
      </p:nvGrpSpPr>
      <p:grpSpPr>
        <a:xfrm>
          <a:off x="0" y="0"/>
          <a:ext cx="0" cy="0"/>
          <a:chOff x="0" y="0"/>
          <a:chExt cx="0" cy="0"/>
        </a:xfrm>
      </p:grpSpPr>
      <p:sp>
        <p:nvSpPr>
          <p:cNvPr id="308" name="Google Shape;308;p45"/>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9" name="Google Shape;309;p45"/>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16" name="Shape 316"/>
        <p:cNvGrpSpPr/>
        <p:nvPr/>
      </p:nvGrpSpPr>
      <p:grpSpPr>
        <a:xfrm>
          <a:off x="0" y="0"/>
          <a:ext cx="0" cy="0"/>
          <a:chOff x="0" y="0"/>
          <a:chExt cx="0" cy="0"/>
        </a:xfrm>
      </p:grpSpPr>
      <p:sp>
        <p:nvSpPr>
          <p:cNvPr id="317" name="Google Shape;317;p47"/>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8" name="Google Shape;318;p47"/>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19" name="Google Shape;319;p47"/>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320" name="Google Shape;320;p47"/>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21" name="Google Shape;321;p47"/>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22" name="Google Shape;322;p4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47"/>
          <p:cNvPicPr preferRelativeResize="0"/>
          <p:nvPr/>
        </p:nvPicPr>
        <p:blipFill>
          <a:blip r:embed="rId3">
            <a:alphaModFix/>
          </a:blip>
          <a:stretch>
            <a:fillRect/>
          </a:stretch>
        </p:blipFill>
        <p:spPr>
          <a:xfrm>
            <a:off x="6537958" y="608125"/>
            <a:ext cx="5650993" cy="564172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24" name="Shape 324"/>
        <p:cNvGrpSpPr/>
        <p:nvPr/>
      </p:nvGrpSpPr>
      <p:grpSpPr>
        <a:xfrm>
          <a:off x="0" y="0"/>
          <a:ext cx="0" cy="0"/>
          <a:chOff x="0" y="0"/>
          <a:chExt cx="0" cy="0"/>
        </a:xfrm>
      </p:grpSpPr>
      <p:sp>
        <p:nvSpPr>
          <p:cNvPr id="325" name="Google Shape;325;p48"/>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26" name="Google Shape;326;p48"/>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27" name="Google Shape;327;p48"/>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328" name="Google Shape;328;p48"/>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29" name="Google Shape;329;p48"/>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0" name="Google Shape;330;p4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1" name="Google Shape;331;p48"/>
          <p:cNvPicPr preferRelativeResize="0"/>
          <p:nvPr/>
        </p:nvPicPr>
        <p:blipFill>
          <a:blip r:embed="rId3">
            <a:alphaModFix/>
          </a:blip>
          <a:stretch>
            <a:fillRect/>
          </a:stretch>
        </p:blipFill>
        <p:spPr>
          <a:xfrm>
            <a:off x="6537959" y="608138"/>
            <a:ext cx="5650993" cy="564172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32" name="Shape 332"/>
        <p:cNvGrpSpPr/>
        <p:nvPr/>
      </p:nvGrpSpPr>
      <p:grpSpPr>
        <a:xfrm>
          <a:off x="0" y="0"/>
          <a:ext cx="0" cy="0"/>
          <a:chOff x="0" y="0"/>
          <a:chExt cx="0" cy="0"/>
        </a:xfrm>
      </p:grpSpPr>
      <p:sp>
        <p:nvSpPr>
          <p:cNvPr id="333" name="Google Shape;333;p49"/>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34" name="Google Shape;334;p49"/>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35" name="Google Shape;335;p49"/>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336" name="Google Shape;336;p49"/>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37" name="Google Shape;337;p49"/>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8" name="Google Shape;338;p4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39" name="Shape 339"/>
        <p:cNvGrpSpPr/>
        <p:nvPr/>
      </p:nvGrpSpPr>
      <p:grpSpPr>
        <a:xfrm>
          <a:off x="0" y="0"/>
          <a:ext cx="0" cy="0"/>
          <a:chOff x="0" y="0"/>
          <a:chExt cx="0" cy="0"/>
        </a:xfrm>
      </p:grpSpPr>
      <p:sp>
        <p:nvSpPr>
          <p:cNvPr id="340" name="Google Shape;340;p50"/>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41" name="Google Shape;341;p50"/>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42" name="Google Shape;342;p50"/>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343" name="Google Shape;343;p50"/>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44" name="Google Shape;344;p50"/>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45" name="Google Shape;345;p5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46" name="Shape 346"/>
        <p:cNvGrpSpPr/>
        <p:nvPr/>
      </p:nvGrpSpPr>
      <p:grpSpPr>
        <a:xfrm>
          <a:off x="0" y="0"/>
          <a:ext cx="0" cy="0"/>
          <a:chOff x="0" y="0"/>
          <a:chExt cx="0" cy="0"/>
        </a:xfrm>
      </p:grpSpPr>
      <p:sp>
        <p:nvSpPr>
          <p:cNvPr id="347" name="Google Shape;347;p5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48" name="Google Shape;348;p5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49" name="Google Shape;349;p51"/>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0" name="Google Shape;350;p5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51" name="Shape 351"/>
        <p:cNvGrpSpPr/>
        <p:nvPr/>
      </p:nvGrpSpPr>
      <p:grpSpPr>
        <a:xfrm>
          <a:off x="0" y="0"/>
          <a:ext cx="0" cy="0"/>
          <a:chOff x="0" y="0"/>
          <a:chExt cx="0" cy="0"/>
        </a:xfrm>
      </p:grpSpPr>
      <p:sp>
        <p:nvSpPr>
          <p:cNvPr id="352" name="Google Shape;352;p5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3" name="Google Shape;353;p5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54" name="Google Shape;354;p52"/>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5" name="Google Shape;355;p5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 name="Google Shape;27;p6"/>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56" name="Shape 356"/>
        <p:cNvGrpSpPr/>
        <p:nvPr/>
      </p:nvGrpSpPr>
      <p:grpSpPr>
        <a:xfrm>
          <a:off x="0" y="0"/>
          <a:ext cx="0" cy="0"/>
          <a:chOff x="0" y="0"/>
          <a:chExt cx="0" cy="0"/>
        </a:xfrm>
      </p:grpSpPr>
      <p:sp>
        <p:nvSpPr>
          <p:cNvPr id="357" name="Google Shape;357;p5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8" name="Google Shape;358;p53"/>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59" name="Google Shape;359;p53"/>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60" name="Google Shape;360;p53"/>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1" name="Google Shape;361;p53"/>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2" name="Google Shape;362;p53"/>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3" name="Google Shape;363;p53"/>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4" name="Google Shape;364;p5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65" name="Shape 365"/>
        <p:cNvGrpSpPr/>
        <p:nvPr/>
      </p:nvGrpSpPr>
      <p:grpSpPr>
        <a:xfrm>
          <a:off x="0" y="0"/>
          <a:ext cx="0" cy="0"/>
          <a:chOff x="0" y="0"/>
          <a:chExt cx="0" cy="0"/>
        </a:xfrm>
      </p:grpSpPr>
      <p:sp>
        <p:nvSpPr>
          <p:cNvPr id="366" name="Google Shape;366;p5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7" name="Google Shape;367;p54"/>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8" name="Google Shape;368;p54"/>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9" name="Google Shape;369;p54"/>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70" name="Google Shape;370;p54"/>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71" name="Google Shape;371;p54"/>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372" name="Google Shape;372;p54"/>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73" name="Google Shape;373;p5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74" name="Shape 374"/>
        <p:cNvGrpSpPr/>
        <p:nvPr/>
      </p:nvGrpSpPr>
      <p:grpSpPr>
        <a:xfrm>
          <a:off x="0" y="0"/>
          <a:ext cx="0" cy="0"/>
          <a:chOff x="0" y="0"/>
          <a:chExt cx="0" cy="0"/>
        </a:xfrm>
      </p:grpSpPr>
      <p:sp>
        <p:nvSpPr>
          <p:cNvPr id="375" name="Google Shape;375;p5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6" name="Google Shape;376;p55"/>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77" name="Google Shape;377;p55"/>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78" name="Google Shape;378;p55"/>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79" name="Google Shape;379;p55"/>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0" name="Google Shape;380;p55"/>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1" name="Google Shape;381;p55"/>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2" name="Google Shape;382;p55"/>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83" name="Google Shape;383;p55"/>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84" name="Google Shape;384;p55"/>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85" name="Google Shape;385;p5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86" name="Shape 386"/>
        <p:cNvGrpSpPr/>
        <p:nvPr/>
      </p:nvGrpSpPr>
      <p:grpSpPr>
        <a:xfrm>
          <a:off x="0" y="0"/>
          <a:ext cx="0" cy="0"/>
          <a:chOff x="0" y="0"/>
          <a:chExt cx="0" cy="0"/>
        </a:xfrm>
      </p:grpSpPr>
      <p:sp>
        <p:nvSpPr>
          <p:cNvPr id="387" name="Google Shape;387;p5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88" name="Google Shape;388;p56"/>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9" name="Google Shape;389;p56"/>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90" name="Google Shape;390;p56"/>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1" name="Google Shape;391;p56"/>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92" name="Google Shape;392;p56"/>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93" name="Google Shape;393;p56"/>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4" name="Google Shape;394;p56"/>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395" name="Google Shape;395;p56"/>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96" name="Google Shape;396;p56"/>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97" name="Google Shape;397;p5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98" name="Shape 398"/>
        <p:cNvGrpSpPr/>
        <p:nvPr/>
      </p:nvGrpSpPr>
      <p:grpSpPr>
        <a:xfrm>
          <a:off x="0" y="0"/>
          <a:ext cx="0" cy="0"/>
          <a:chOff x="0" y="0"/>
          <a:chExt cx="0" cy="0"/>
        </a:xfrm>
      </p:grpSpPr>
      <p:sp>
        <p:nvSpPr>
          <p:cNvPr id="399" name="Google Shape;399;p57"/>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0" name="Google Shape;400;p57"/>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1" name="Google Shape;401;p57"/>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2" name="Google Shape;402;p5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3" name="Google Shape;403;p57"/>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4" name="Google Shape;404;p57"/>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05" name="Google Shape;405;p57"/>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6" name="Google Shape;406;p57"/>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7" name="Google Shape;407;p57"/>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08" name="Google Shape;408;p57"/>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09" name="Google Shape;409;p57"/>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10" name="Google Shape;410;p5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11" name="Shape 411"/>
        <p:cNvGrpSpPr/>
        <p:nvPr/>
      </p:nvGrpSpPr>
      <p:grpSpPr>
        <a:xfrm>
          <a:off x="0" y="0"/>
          <a:ext cx="0" cy="0"/>
          <a:chOff x="0" y="0"/>
          <a:chExt cx="0" cy="0"/>
        </a:xfrm>
      </p:grpSpPr>
      <p:sp>
        <p:nvSpPr>
          <p:cNvPr id="412" name="Google Shape;412;p5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13" name="Google Shape;413;p58"/>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4" name="Google Shape;414;p58"/>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15" name="Google Shape;415;p58"/>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16" name="Google Shape;416;p58"/>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417" name="Google Shape;417;p5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18" name="Shape 418"/>
        <p:cNvGrpSpPr/>
        <p:nvPr/>
      </p:nvGrpSpPr>
      <p:grpSpPr>
        <a:xfrm>
          <a:off x="0" y="0"/>
          <a:ext cx="0" cy="0"/>
          <a:chOff x="0" y="0"/>
          <a:chExt cx="0" cy="0"/>
        </a:xfrm>
      </p:grpSpPr>
      <p:sp>
        <p:nvSpPr>
          <p:cNvPr id="419" name="Google Shape;419;p5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0" name="Google Shape;420;p59"/>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1" name="Google Shape;421;p59"/>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2" name="Google Shape;422;p59"/>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3" name="Google Shape;423;p59"/>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24" name="Google Shape;424;p5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25" name="Shape 425"/>
        <p:cNvGrpSpPr/>
        <p:nvPr/>
      </p:nvGrpSpPr>
      <p:grpSpPr>
        <a:xfrm>
          <a:off x="0" y="0"/>
          <a:ext cx="0" cy="0"/>
          <a:chOff x="0" y="0"/>
          <a:chExt cx="0" cy="0"/>
        </a:xfrm>
      </p:grpSpPr>
      <p:sp>
        <p:nvSpPr>
          <p:cNvPr id="426" name="Google Shape;426;p60"/>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7" name="Google Shape;427;p6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8" name="Google Shape;428;p60"/>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29" name="Google Shape;429;p60"/>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30" name="Google Shape;430;p6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31" name="Shape 431"/>
        <p:cNvGrpSpPr/>
        <p:nvPr/>
      </p:nvGrpSpPr>
      <p:grpSpPr>
        <a:xfrm>
          <a:off x="0" y="0"/>
          <a:ext cx="0" cy="0"/>
          <a:chOff x="0" y="0"/>
          <a:chExt cx="0" cy="0"/>
        </a:xfrm>
      </p:grpSpPr>
      <p:sp>
        <p:nvSpPr>
          <p:cNvPr id="432" name="Google Shape;432;p61"/>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3" name="Google Shape;433;p61"/>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4" name="Google Shape;434;p61"/>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5" name="Google Shape;435;p61"/>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6" name="Google Shape;436;p6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7" name="Google Shape;437;p6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38" name="Google Shape;438;p61"/>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39" name="Google Shape;439;p61"/>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0" name="Google Shape;440;p61"/>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1" name="Google Shape;441;p61"/>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2" name="Google Shape;442;p6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43" name="Shape 443"/>
        <p:cNvGrpSpPr/>
        <p:nvPr/>
      </p:nvGrpSpPr>
      <p:grpSpPr>
        <a:xfrm>
          <a:off x="0" y="0"/>
          <a:ext cx="0" cy="0"/>
          <a:chOff x="0" y="0"/>
          <a:chExt cx="0" cy="0"/>
        </a:xfrm>
      </p:grpSpPr>
      <p:sp>
        <p:nvSpPr>
          <p:cNvPr id="444" name="Google Shape;444;p62"/>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45" name="Google Shape;445;p6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496" y="740800"/>
            <a:ext cx="3743100" cy="1007700"/>
          </a:xfrm>
          <a:prstGeom prst="rect">
            <a:avLst/>
          </a:prstGeom>
        </p:spPr>
        <p:txBody>
          <a:bodyPr anchorCtr="0" anchor="b" bIns="121875" lIns="121875" spcFirstLastPara="1" rIns="121875" wrap="square" tIns="121875">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0" name="Google Shape;30;p7"/>
          <p:cNvSpPr txBox="1"/>
          <p:nvPr>
            <p:ph idx="1" type="body"/>
          </p:nvPr>
        </p:nvSpPr>
        <p:spPr>
          <a:xfrm>
            <a:off x="415496" y="1852800"/>
            <a:ext cx="3743100" cy="4239300"/>
          </a:xfrm>
          <a:prstGeom prst="rect">
            <a:avLst/>
          </a:prstGeom>
        </p:spPr>
        <p:txBody>
          <a:bodyPr anchorCtr="0" anchor="t" bIns="121875" lIns="121875" spcFirstLastPara="1" rIns="121875" wrap="square" tIns="12187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1" name="Google Shape;31;p7"/>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46" name="Shape 446"/>
        <p:cNvGrpSpPr/>
        <p:nvPr/>
      </p:nvGrpSpPr>
      <p:grpSpPr>
        <a:xfrm>
          <a:off x="0" y="0"/>
          <a:ext cx="0" cy="0"/>
          <a:chOff x="0" y="0"/>
          <a:chExt cx="0" cy="0"/>
        </a:xfrm>
      </p:grpSpPr>
      <p:sp>
        <p:nvSpPr>
          <p:cNvPr id="447" name="Google Shape;447;p6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8" name="Google Shape;448;p63"/>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49" name="Shape 449"/>
        <p:cNvGrpSpPr/>
        <p:nvPr/>
      </p:nvGrpSpPr>
      <p:grpSpPr>
        <a:xfrm>
          <a:off x="0" y="0"/>
          <a:ext cx="0" cy="0"/>
          <a:chOff x="0" y="0"/>
          <a:chExt cx="0" cy="0"/>
        </a:xfrm>
      </p:grpSpPr>
      <p:sp>
        <p:nvSpPr>
          <p:cNvPr id="450" name="Google Shape;450;p64"/>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1" name="Google Shape;451;p6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52" name="Shape 452"/>
        <p:cNvGrpSpPr/>
        <p:nvPr/>
      </p:nvGrpSpPr>
      <p:grpSpPr>
        <a:xfrm>
          <a:off x="0" y="0"/>
          <a:ext cx="0" cy="0"/>
          <a:chOff x="0" y="0"/>
          <a:chExt cx="0" cy="0"/>
        </a:xfrm>
      </p:grpSpPr>
      <p:sp>
        <p:nvSpPr>
          <p:cNvPr id="453" name="Google Shape;453;p65"/>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54" name="Google Shape;454;p6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455" name="Shape 455"/>
        <p:cNvGrpSpPr/>
        <p:nvPr/>
      </p:nvGrpSpPr>
      <p:grpSpPr>
        <a:xfrm>
          <a:off x="0" y="0"/>
          <a:ext cx="0" cy="0"/>
          <a:chOff x="0" y="0"/>
          <a:chExt cx="0" cy="0"/>
        </a:xfrm>
      </p:grpSpPr>
      <p:sp>
        <p:nvSpPr>
          <p:cNvPr id="456" name="Google Shape;456;p66"/>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7" name="Google Shape;457;p6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8" name="Google Shape;458;p66"/>
          <p:cNvPicPr preferRelativeResize="0"/>
          <p:nvPr/>
        </p:nvPicPr>
        <p:blipFill>
          <a:blip r:embed="rId2">
            <a:alphaModFix/>
          </a:blip>
          <a:stretch>
            <a:fillRect/>
          </a:stretch>
        </p:blipFill>
        <p:spPr>
          <a:xfrm>
            <a:off x="10666487" y="6474098"/>
            <a:ext cx="188420" cy="18842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59" name="Shape 459"/>
        <p:cNvGrpSpPr/>
        <p:nvPr/>
      </p:nvGrpSpPr>
      <p:grpSpPr>
        <a:xfrm>
          <a:off x="0" y="0"/>
          <a:ext cx="0" cy="0"/>
          <a:chOff x="0" y="0"/>
          <a:chExt cx="0" cy="0"/>
        </a:xfrm>
      </p:grpSpPr>
      <p:sp>
        <p:nvSpPr>
          <p:cNvPr id="460" name="Google Shape;460;p6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1" name="Google Shape;461;p67"/>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2" name="Google Shape;462;p6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3" name="Google Shape;463;p67"/>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4" name="Google Shape;464;p67"/>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5" name="Google Shape;465;p67"/>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6" name="Google Shape;466;p67"/>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7" name="Google Shape;467;p67"/>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 name="Google Shape;468;p67"/>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 name="Google Shape;469;p67"/>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70" name="Shape 470"/>
        <p:cNvGrpSpPr/>
        <p:nvPr/>
      </p:nvGrpSpPr>
      <p:grpSpPr>
        <a:xfrm>
          <a:off x="0" y="0"/>
          <a:ext cx="0" cy="0"/>
          <a:chOff x="0" y="0"/>
          <a:chExt cx="0" cy="0"/>
        </a:xfrm>
      </p:grpSpPr>
      <p:sp>
        <p:nvSpPr>
          <p:cNvPr id="471" name="Google Shape;471;p68"/>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2" name="Google Shape;472;p68"/>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473" name="Google Shape;473;p68"/>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474" name="Google Shape;474;p68"/>
          <p:cNvCxnSpPr>
            <a:stCxn id="473"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475" name="Google Shape;475;p68"/>
          <p:cNvCxnSpPr>
            <a:stCxn id="471"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476" name="Google Shape;476;p68"/>
          <p:cNvCxnSpPr>
            <a:stCxn id="472"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477" name="Google Shape;477;p68"/>
          <p:cNvCxnSpPr>
            <a:stCxn id="473"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478" name="Google Shape;478;p68"/>
          <p:cNvCxnSpPr>
            <a:stCxn id="472"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479" name="Google Shape;479;p68"/>
          <p:cNvCxnSpPr>
            <a:stCxn id="471"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480" name="Google Shape;480;p6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81" name="Google Shape;481;p68"/>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2" name="Google Shape;482;p6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68"/>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4" name="Google Shape;484;p68"/>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5" name="Google Shape;485;p68"/>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6" name="Google Shape;486;p68"/>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7" name="Google Shape;487;p68"/>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8" name="Google Shape;488;p68"/>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9" name="Google Shape;489;p68"/>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90" name="Shape 490"/>
        <p:cNvGrpSpPr/>
        <p:nvPr/>
      </p:nvGrpSpPr>
      <p:grpSpPr>
        <a:xfrm>
          <a:off x="0" y="0"/>
          <a:ext cx="0" cy="0"/>
          <a:chOff x="0" y="0"/>
          <a:chExt cx="0" cy="0"/>
        </a:xfrm>
      </p:grpSpPr>
      <p:sp>
        <p:nvSpPr>
          <p:cNvPr id="491" name="Google Shape;491;p6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92" name="Google Shape;492;p69"/>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3" name="Google Shape;493;p69"/>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4" name="Google Shape;494;p6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5" name="Google Shape;495;p69"/>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6" name="Google Shape;496;p69"/>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7" name="Google Shape;497;p69"/>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498" name="Google Shape;498;p69"/>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9" name="Google Shape;499;p69"/>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00" name="Google Shape;500;p69"/>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01" name="Google Shape;501;p69"/>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502" name="Google Shape;502;p69"/>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03" name="Google Shape;503;p69"/>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04" name="Google Shape;504;p69"/>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05" name="Google Shape;505;p69"/>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06" name="Google Shape;506;p69"/>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07" name="Shape 507"/>
        <p:cNvGrpSpPr/>
        <p:nvPr/>
      </p:nvGrpSpPr>
      <p:grpSpPr>
        <a:xfrm>
          <a:off x="0" y="0"/>
          <a:ext cx="0" cy="0"/>
          <a:chOff x="0" y="0"/>
          <a:chExt cx="0" cy="0"/>
        </a:xfrm>
      </p:grpSpPr>
      <p:sp>
        <p:nvSpPr>
          <p:cNvPr id="508" name="Google Shape;508;p70"/>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09" name="Google Shape;509;p70"/>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0" name="Google Shape;510;p7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1" name="Google Shape;511;p70"/>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2" name="Google Shape;512;p70"/>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3" name="Google Shape;513;p70"/>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4" name="Google Shape;514;p70"/>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515" name="Google Shape;515;p70"/>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6" name="Google Shape;516;p70"/>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7" name="Google Shape;517;p70"/>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518" name="Shape 518"/>
        <p:cNvGrpSpPr/>
        <p:nvPr/>
      </p:nvGrpSpPr>
      <p:grpSpPr>
        <a:xfrm>
          <a:off x="0" y="0"/>
          <a:ext cx="0" cy="0"/>
          <a:chOff x="0" y="0"/>
          <a:chExt cx="0" cy="0"/>
        </a:xfrm>
      </p:grpSpPr>
      <p:sp>
        <p:nvSpPr>
          <p:cNvPr id="519" name="Google Shape;519;p71"/>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520" name="Google Shape;520;p71"/>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521" name="Google Shape;521;p71"/>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522" name="Google Shape;522;p71"/>
          <p:cNvCxnSpPr>
            <a:stCxn id="521"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523" name="Google Shape;523;p71"/>
          <p:cNvCxnSpPr>
            <a:stCxn id="519"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524" name="Google Shape;524;p71"/>
          <p:cNvCxnSpPr>
            <a:stCxn id="520"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525" name="Google Shape;525;p71"/>
          <p:cNvCxnSpPr>
            <a:stCxn id="521"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71"/>
          <p:cNvCxnSpPr>
            <a:stCxn id="520"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71"/>
          <p:cNvCxnSpPr>
            <a:stCxn id="519"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528" name="Google Shape;528;p71"/>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9" name="Google Shape;529;p71"/>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0" name="Google Shape;530;p7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71"/>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2" name="Google Shape;532;p71"/>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3" name="Google Shape;533;p71"/>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4" name="Google Shape;534;p71"/>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5" name="Google Shape;535;p71"/>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6" name="Google Shape;536;p71"/>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7" name="Google Shape;537;p71"/>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38" name="Shape 538"/>
        <p:cNvGrpSpPr/>
        <p:nvPr/>
      </p:nvGrpSpPr>
      <p:grpSpPr>
        <a:xfrm>
          <a:off x="0" y="0"/>
          <a:ext cx="0" cy="0"/>
          <a:chOff x="0" y="0"/>
          <a:chExt cx="0" cy="0"/>
        </a:xfrm>
      </p:grpSpPr>
      <p:sp>
        <p:nvSpPr>
          <p:cNvPr id="539" name="Google Shape;539;p72"/>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40" name="Google Shape;540;p72"/>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1" name="Google Shape;541;p72"/>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2" name="Google Shape;542;p7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72"/>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4" name="Google Shape;544;p72"/>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5" name="Google Shape;545;p72"/>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546" name="Google Shape;546;p72"/>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7" name="Google Shape;547;p72"/>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8" name="Google Shape;548;p72"/>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9" name="Google Shape;549;p72"/>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550" name="Google Shape;550;p72"/>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72"/>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2" name="Google Shape;552;p72"/>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72"/>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72"/>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503" y="600200"/>
            <a:ext cx="8488200" cy="5454300"/>
          </a:xfrm>
          <a:prstGeom prst="rect">
            <a:avLst/>
          </a:prstGeom>
        </p:spPr>
        <p:txBody>
          <a:bodyPr anchorCtr="0" anchor="ctr" bIns="121875" lIns="121875" spcFirstLastPara="1" rIns="121875" wrap="square" tIns="121875">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4" name="Google Shape;34;p8"/>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55" name="Shape 555"/>
        <p:cNvGrpSpPr/>
        <p:nvPr/>
      </p:nvGrpSpPr>
      <p:grpSpPr>
        <a:xfrm>
          <a:off x="0" y="0"/>
          <a:ext cx="0" cy="0"/>
          <a:chOff x="0" y="0"/>
          <a:chExt cx="0" cy="0"/>
        </a:xfrm>
      </p:grpSpPr>
      <p:pic>
        <p:nvPicPr>
          <p:cNvPr id="556" name="Google Shape;556;p73"/>
          <p:cNvPicPr preferRelativeResize="0"/>
          <p:nvPr/>
        </p:nvPicPr>
        <p:blipFill rotWithShape="1">
          <a:blip r:embed="rId2">
            <a:alphaModFix/>
          </a:blip>
          <a:srcRect b="0" l="0" r="0" t="0"/>
          <a:stretch/>
        </p:blipFill>
        <p:spPr>
          <a:xfrm>
            <a:off x="3021211" y="2819733"/>
            <a:ext cx="6146561" cy="974266"/>
          </a:xfrm>
          <a:prstGeom prst="rect">
            <a:avLst/>
          </a:prstGeom>
          <a:noFill/>
          <a:ln>
            <a:noFill/>
          </a:ln>
        </p:spPr>
      </p:pic>
      <p:sp>
        <p:nvSpPr>
          <p:cNvPr id="557" name="Google Shape;557;p7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58" name="Shape 558"/>
        <p:cNvGrpSpPr/>
        <p:nvPr/>
      </p:nvGrpSpPr>
      <p:grpSpPr>
        <a:xfrm>
          <a:off x="0" y="0"/>
          <a:ext cx="0" cy="0"/>
          <a:chOff x="0" y="0"/>
          <a:chExt cx="0" cy="0"/>
        </a:xfrm>
      </p:grpSpPr>
      <p:pic>
        <p:nvPicPr>
          <p:cNvPr id="559" name="Google Shape;559;p74"/>
          <p:cNvPicPr preferRelativeResize="0"/>
          <p:nvPr/>
        </p:nvPicPr>
        <p:blipFill>
          <a:blip r:embed="rId2">
            <a:alphaModFix/>
          </a:blip>
          <a:stretch>
            <a:fillRect/>
          </a:stretch>
        </p:blipFill>
        <p:spPr>
          <a:xfrm>
            <a:off x="3021195" y="2819748"/>
            <a:ext cx="6146563" cy="977790"/>
          </a:xfrm>
          <a:prstGeom prst="rect">
            <a:avLst/>
          </a:prstGeom>
          <a:noFill/>
          <a:ln>
            <a:noFill/>
          </a:ln>
        </p:spPr>
      </p:pic>
      <p:sp>
        <p:nvSpPr>
          <p:cNvPr id="560" name="Google Shape;560;p7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561" name="Shape 561"/>
        <p:cNvGrpSpPr/>
        <p:nvPr/>
      </p:nvGrpSpPr>
      <p:grpSpPr>
        <a:xfrm>
          <a:off x="0" y="0"/>
          <a:ext cx="0" cy="0"/>
          <a:chOff x="0" y="0"/>
          <a:chExt cx="0" cy="0"/>
        </a:xfrm>
      </p:grpSpPr>
      <p:sp>
        <p:nvSpPr>
          <p:cNvPr id="562" name="Google Shape;562;p75"/>
          <p:cNvSpPr txBox="1"/>
          <p:nvPr>
            <p:ph type="title"/>
          </p:nvPr>
        </p:nvSpPr>
        <p:spPr>
          <a:xfrm>
            <a:off x="455881" y="1168943"/>
            <a:ext cx="3617400" cy="899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700"/>
              <a:buFont typeface="Quattrocento Sans"/>
              <a:buNone/>
              <a:defRPr sz="1700">
                <a:solidFill>
                  <a:schemeClr val="dk1"/>
                </a:solidFill>
              </a:defRPr>
            </a:lvl1pPr>
            <a:lvl2pPr lvl="1" rtl="0" algn="l">
              <a:lnSpc>
                <a:spcPct val="100000"/>
              </a:lnSpc>
              <a:spcBef>
                <a:spcPts val="0"/>
              </a:spcBef>
              <a:spcAft>
                <a:spcPts val="0"/>
              </a:spcAft>
              <a:buSzPts val="13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300"/>
              <a:buNone/>
              <a:defRPr/>
            </a:lvl5pPr>
            <a:lvl6pPr lvl="5" rtl="0" algn="l">
              <a:lnSpc>
                <a:spcPct val="100000"/>
              </a:lnSpc>
              <a:spcBef>
                <a:spcPts val="0"/>
              </a:spcBef>
              <a:spcAft>
                <a:spcPts val="0"/>
              </a:spcAft>
              <a:buSzPts val="1300"/>
              <a:buNone/>
              <a:defRPr/>
            </a:lvl6pPr>
            <a:lvl7pPr lvl="6" rtl="0" algn="l">
              <a:lnSpc>
                <a:spcPct val="100000"/>
              </a:lnSpc>
              <a:spcBef>
                <a:spcPts val="0"/>
              </a:spcBef>
              <a:spcAft>
                <a:spcPts val="0"/>
              </a:spcAft>
              <a:buSzPts val="1300"/>
              <a:buNone/>
              <a:defRPr/>
            </a:lvl7pPr>
            <a:lvl8pPr lvl="7" rtl="0" algn="l">
              <a:lnSpc>
                <a:spcPct val="100000"/>
              </a:lnSpc>
              <a:spcBef>
                <a:spcPts val="0"/>
              </a:spcBef>
              <a:spcAft>
                <a:spcPts val="0"/>
              </a:spcAft>
              <a:buSzPts val="1300"/>
              <a:buNone/>
              <a:defRPr/>
            </a:lvl8pPr>
            <a:lvl9pPr lvl="8" rtl="0" algn="l">
              <a:lnSpc>
                <a:spcPct val="100000"/>
              </a:lnSpc>
              <a:spcBef>
                <a:spcPts val="0"/>
              </a:spcBef>
              <a:spcAft>
                <a:spcPts val="0"/>
              </a:spcAft>
              <a:buSzPts val="1300"/>
              <a:buNone/>
              <a:defRPr/>
            </a:lvl9pPr>
          </a:lstStyle>
          <a:p/>
        </p:txBody>
      </p:sp>
      <p:sp>
        <p:nvSpPr>
          <p:cNvPr id="563" name="Google Shape;563;p75"/>
          <p:cNvSpPr txBox="1"/>
          <p:nvPr>
            <p:ph idx="1" type="body"/>
          </p:nvPr>
        </p:nvSpPr>
        <p:spPr>
          <a:xfrm>
            <a:off x="6228284" y="1168943"/>
            <a:ext cx="3836700" cy="3787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600"/>
              <a:buNone/>
              <a:defRPr sz="1700">
                <a:solidFill>
                  <a:schemeClr val="dk2"/>
                </a:solidFill>
              </a:defRPr>
            </a:lvl1pPr>
            <a:lvl2pPr indent="-228600" lvl="1" marL="914400" rtl="0" algn="l">
              <a:lnSpc>
                <a:spcPct val="100000"/>
              </a:lnSpc>
              <a:spcBef>
                <a:spcPts val="500"/>
              </a:spcBef>
              <a:spcAft>
                <a:spcPts val="0"/>
              </a:spcAft>
              <a:buClr>
                <a:schemeClr val="dk1"/>
              </a:buClr>
              <a:buSzPts val="1600"/>
              <a:buNone/>
              <a:defRPr sz="1700"/>
            </a:lvl2pPr>
            <a:lvl3pPr indent="-228600" lvl="2" marL="1371600" rtl="0" algn="l">
              <a:lnSpc>
                <a:spcPct val="100000"/>
              </a:lnSpc>
              <a:spcBef>
                <a:spcPts val="0"/>
              </a:spcBef>
              <a:spcAft>
                <a:spcPts val="0"/>
              </a:spcAft>
              <a:buClr>
                <a:schemeClr val="dk2"/>
              </a:buClr>
              <a:buSzPts val="1600"/>
              <a:buNone/>
              <a:defRPr sz="1700"/>
            </a:lvl3pPr>
            <a:lvl4pPr indent="-228600" lvl="3" marL="1828800" rtl="0" algn="l">
              <a:lnSpc>
                <a:spcPct val="100000"/>
              </a:lnSpc>
              <a:spcBef>
                <a:spcPts val="0"/>
              </a:spcBef>
              <a:spcAft>
                <a:spcPts val="0"/>
              </a:spcAft>
              <a:buClr>
                <a:schemeClr val="dk1"/>
              </a:buClr>
              <a:buSzPts val="1600"/>
              <a:buNone/>
              <a:defRPr sz="1700"/>
            </a:lvl4pPr>
            <a:lvl5pPr indent="-228600" lvl="4" marL="2286000" rtl="0" algn="l">
              <a:lnSpc>
                <a:spcPct val="100000"/>
              </a:lnSpc>
              <a:spcBef>
                <a:spcPts val="0"/>
              </a:spcBef>
              <a:spcAft>
                <a:spcPts val="0"/>
              </a:spcAft>
              <a:buClr>
                <a:schemeClr val="dk1"/>
              </a:buClr>
              <a:buSzPts val="1600"/>
              <a:buNone/>
              <a:defRPr sz="1700"/>
            </a:lvl5pPr>
            <a:lvl6pPr indent="-228600" lvl="5" marL="2743200" rtl="0" algn="l">
              <a:lnSpc>
                <a:spcPct val="100000"/>
              </a:lnSpc>
              <a:spcBef>
                <a:spcPts val="400"/>
              </a:spcBef>
              <a:spcAft>
                <a:spcPts val="0"/>
              </a:spcAft>
              <a:buClr>
                <a:schemeClr val="dk1"/>
              </a:buClr>
              <a:buSzPts val="1700"/>
              <a:buNone/>
              <a:defRPr/>
            </a:lvl6pPr>
            <a:lvl7pPr indent="-228600" lvl="6" marL="3200400" rtl="0" algn="l">
              <a:lnSpc>
                <a:spcPct val="100000"/>
              </a:lnSpc>
              <a:spcBef>
                <a:spcPts val="0"/>
              </a:spcBef>
              <a:spcAft>
                <a:spcPts val="0"/>
              </a:spcAft>
              <a:buClr>
                <a:schemeClr val="dk1"/>
              </a:buClr>
              <a:buSzPts val="1700"/>
              <a:buNone/>
              <a:defRPr/>
            </a:lvl7pPr>
            <a:lvl8pPr indent="-336550" lvl="7" marL="3657600" rtl="0" algn="l">
              <a:lnSpc>
                <a:spcPct val="100000"/>
              </a:lnSpc>
              <a:spcBef>
                <a:spcPts val="400"/>
              </a:spcBef>
              <a:spcAft>
                <a:spcPts val="0"/>
              </a:spcAft>
              <a:buClr>
                <a:schemeClr val="dk1"/>
              </a:buClr>
              <a:buSzPts val="1700"/>
              <a:buChar char="•"/>
              <a:defRPr/>
            </a:lvl8pPr>
            <a:lvl9pPr indent="-336550" lvl="8" marL="4114800" rtl="0" algn="l">
              <a:lnSpc>
                <a:spcPct val="100000"/>
              </a:lnSpc>
              <a:spcBef>
                <a:spcPts val="400"/>
              </a:spcBef>
              <a:spcAft>
                <a:spcPts val="0"/>
              </a:spcAft>
              <a:buClr>
                <a:schemeClr val="dk1"/>
              </a:buClr>
              <a:buSzPts val="1700"/>
              <a:buChar char="•"/>
              <a:defRPr/>
            </a:lvl9pPr>
          </a:lstStyle>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4" name="Shape 564"/>
        <p:cNvGrpSpPr/>
        <p:nvPr/>
      </p:nvGrpSpPr>
      <p:grpSpPr>
        <a:xfrm>
          <a:off x="0" y="0"/>
          <a:ext cx="0" cy="0"/>
          <a:chOff x="0" y="0"/>
          <a:chExt cx="0" cy="0"/>
        </a:xfrm>
      </p:grpSpPr>
      <p:sp>
        <p:nvSpPr>
          <p:cNvPr id="565" name="Google Shape;565;p76"/>
          <p:cNvSpPr txBox="1"/>
          <p:nvPr>
            <p:ph idx="12" type="sldNum"/>
          </p:nvPr>
        </p:nvSpPr>
        <p:spPr>
          <a:xfrm>
            <a:off x="11293784" y="6217623"/>
            <a:ext cx="731400" cy="524700"/>
          </a:xfrm>
          <a:prstGeom prst="rect">
            <a:avLst/>
          </a:prstGeom>
          <a:noFill/>
          <a:ln>
            <a:noFill/>
          </a:ln>
        </p:spPr>
        <p:txBody>
          <a:bodyPr anchorCtr="0" anchor="ctr" bIns="89625" lIns="89625" spcFirstLastPara="1" rIns="89625" wrap="square" tIns="89625">
            <a:noAutofit/>
          </a:bodyPr>
          <a:lstStyle>
            <a:lvl1pPr indent="0" lvl="0"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566" name="Shape 566"/>
        <p:cNvGrpSpPr/>
        <p:nvPr/>
      </p:nvGrpSpPr>
      <p:grpSpPr>
        <a:xfrm>
          <a:off x="0" y="0"/>
          <a:ext cx="0" cy="0"/>
          <a:chOff x="0" y="0"/>
          <a:chExt cx="0" cy="0"/>
        </a:xfrm>
      </p:grpSpPr>
      <p:sp>
        <p:nvSpPr>
          <p:cNvPr id="567" name="Google Shape;567;p77"/>
          <p:cNvSpPr txBox="1"/>
          <p:nvPr>
            <p:ph idx="12" type="sldNum"/>
          </p:nvPr>
        </p:nvSpPr>
        <p:spPr>
          <a:xfrm>
            <a:off x="11293784" y="6217624"/>
            <a:ext cx="731400" cy="524700"/>
          </a:xfrm>
          <a:prstGeom prst="rect">
            <a:avLst/>
          </a:prstGeom>
          <a:noFill/>
          <a:ln>
            <a:noFill/>
          </a:ln>
        </p:spPr>
        <p:txBody>
          <a:bodyPr anchorCtr="0" anchor="ctr" bIns="121875" lIns="121875" spcFirstLastPara="1" rIns="121875" wrap="square" tIns="121875">
            <a:noAutofit/>
          </a:bodyPr>
          <a:lstStyle>
            <a:lvl1pPr indent="0" lvl="0"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568" name="Shape 568"/>
        <p:cNvGrpSpPr/>
        <p:nvPr/>
      </p:nvGrpSpPr>
      <p:grpSpPr>
        <a:xfrm>
          <a:off x="0" y="0"/>
          <a:ext cx="0" cy="0"/>
          <a:chOff x="0" y="0"/>
          <a:chExt cx="0" cy="0"/>
        </a:xfrm>
      </p:grpSpPr>
      <p:sp>
        <p:nvSpPr>
          <p:cNvPr id="569" name="Google Shape;569;p7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70" name="Google Shape;570;p78"/>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OBJECT 2_1">
    <p:spTree>
      <p:nvGrpSpPr>
        <p:cNvPr id="571" name="Shape 571"/>
        <p:cNvGrpSpPr/>
        <p:nvPr/>
      </p:nvGrpSpPr>
      <p:grpSpPr>
        <a:xfrm>
          <a:off x="0" y="0"/>
          <a:ext cx="0" cy="0"/>
          <a:chOff x="0" y="0"/>
          <a:chExt cx="0" cy="0"/>
        </a:xfrm>
      </p:grpSpPr>
      <p:sp>
        <p:nvSpPr>
          <p:cNvPr id="572" name="Google Shape;572;p79"/>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73" name="Google Shape;573;p79"/>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2">
  <p:cSld name="OBJECT 2_2">
    <p:spTree>
      <p:nvGrpSpPr>
        <p:cNvPr id="574" name="Shape 574"/>
        <p:cNvGrpSpPr/>
        <p:nvPr/>
      </p:nvGrpSpPr>
      <p:grpSpPr>
        <a:xfrm>
          <a:off x="0" y="0"/>
          <a:ext cx="0" cy="0"/>
          <a:chOff x="0" y="0"/>
          <a:chExt cx="0" cy="0"/>
        </a:xfrm>
      </p:grpSpPr>
      <p:sp>
        <p:nvSpPr>
          <p:cNvPr id="575" name="Google Shape;575;p8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76" name="Google Shape;576;p80"/>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577" name="Shape 577"/>
        <p:cNvGrpSpPr/>
        <p:nvPr/>
      </p:nvGrpSpPr>
      <p:grpSpPr>
        <a:xfrm>
          <a:off x="0" y="0"/>
          <a:ext cx="0" cy="0"/>
          <a:chOff x="0" y="0"/>
          <a:chExt cx="0" cy="0"/>
        </a:xfrm>
      </p:grpSpPr>
      <p:pic>
        <p:nvPicPr>
          <p:cNvPr id="578" name="Google Shape;578;p81"/>
          <p:cNvPicPr preferRelativeResize="0"/>
          <p:nvPr/>
        </p:nvPicPr>
        <p:blipFill rotWithShape="1">
          <a:blip r:embed="rId2">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3">
  <p:cSld name="Title and Content 1">
    <p:spTree>
      <p:nvGrpSpPr>
        <p:cNvPr id="579" name="Shape 579"/>
        <p:cNvGrpSpPr/>
        <p:nvPr/>
      </p:nvGrpSpPr>
      <p:grpSpPr>
        <a:xfrm>
          <a:off x="0" y="0"/>
          <a:ext cx="0" cy="0"/>
          <a:chOff x="0" y="0"/>
          <a:chExt cx="0" cy="0"/>
        </a:xfrm>
      </p:grpSpPr>
      <p:sp>
        <p:nvSpPr>
          <p:cNvPr id="580" name="Google Shape;580;p82"/>
          <p:cNvSpPr txBox="1"/>
          <p:nvPr>
            <p:ph type="title"/>
          </p:nvPr>
        </p:nvSpPr>
        <p:spPr>
          <a:xfrm>
            <a:off x="460863" y="365125"/>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81" name="Google Shape;581;p82"/>
          <p:cNvSpPr txBox="1"/>
          <p:nvPr>
            <p:ph idx="1" type="body"/>
          </p:nvPr>
        </p:nvSpPr>
        <p:spPr>
          <a:xfrm>
            <a:off x="460863"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3911" y="1644233"/>
            <a:ext cx="5392200" cy="19764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8" name="Google Shape;38;p9"/>
          <p:cNvSpPr txBox="1"/>
          <p:nvPr>
            <p:ph idx="1" type="subTitle"/>
          </p:nvPr>
        </p:nvSpPr>
        <p:spPr>
          <a:xfrm>
            <a:off x="353911" y="3737433"/>
            <a:ext cx="5392200" cy="1646700"/>
          </a:xfrm>
          <a:prstGeom prst="rect">
            <a:avLst/>
          </a:prstGeom>
        </p:spPr>
        <p:txBody>
          <a:bodyPr anchorCtr="0" anchor="t" bIns="121875" lIns="121875" spcFirstLastPara="1" rIns="121875" wrap="square" tIns="12187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4352" y="965433"/>
            <a:ext cx="5114700" cy="4926900"/>
          </a:xfrm>
          <a:prstGeom prst="rect">
            <a:avLst/>
          </a:prstGeom>
        </p:spPr>
        <p:txBody>
          <a:bodyPr anchorCtr="0" anchor="ctr" bIns="121875" lIns="121875" spcFirstLastPara="1" rIns="121875" wrap="square" tIns="121875">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0" name="Google Shape;40;p9"/>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2" name="Shape 582"/>
        <p:cNvGrpSpPr/>
        <p:nvPr/>
      </p:nvGrpSpPr>
      <p:grpSpPr>
        <a:xfrm>
          <a:off x="0" y="0"/>
          <a:ext cx="0" cy="0"/>
          <a:chOff x="0" y="0"/>
          <a:chExt cx="0" cy="0"/>
        </a:xfrm>
      </p:grpSpPr>
      <p:sp>
        <p:nvSpPr>
          <p:cNvPr id="583" name="Google Shape;583;p83"/>
          <p:cNvSpPr txBox="1"/>
          <p:nvPr>
            <p:ph type="title"/>
          </p:nvPr>
        </p:nvSpPr>
        <p:spPr>
          <a:xfrm>
            <a:off x="460867" y="365127"/>
            <a:ext cx="11257200" cy="992100"/>
          </a:xfrm>
          <a:prstGeom prst="rect">
            <a:avLst/>
          </a:prstGeom>
          <a:noFill/>
          <a:ln>
            <a:noFill/>
          </a:ln>
        </p:spPr>
        <p:txBody>
          <a:bodyPr anchorCtr="0" anchor="ctr" bIns="60925" lIns="0" spcFirstLastPara="1" rIns="0" wrap="square" tIns="60925">
            <a:noAutofit/>
          </a:bodyPr>
          <a:lstStyle>
            <a:lvl1pPr lvl="0" rtl="0" algn="l">
              <a:lnSpc>
                <a:spcPct val="90000"/>
              </a:lnSpc>
              <a:spcBef>
                <a:spcPts val="0"/>
              </a:spcBef>
              <a:spcAft>
                <a:spcPts val="0"/>
              </a:spcAft>
              <a:buClr>
                <a:schemeClr val="dk1"/>
              </a:buClr>
              <a:buSzPts val="2400"/>
              <a:buNone/>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584" name="Google Shape;584;p83"/>
          <p:cNvSpPr txBox="1"/>
          <p:nvPr>
            <p:ph idx="1" type="body"/>
          </p:nvPr>
        </p:nvSpPr>
        <p:spPr>
          <a:xfrm>
            <a:off x="460867" y="1585915"/>
            <a:ext cx="11257200" cy="4591200"/>
          </a:xfrm>
          <a:prstGeom prst="rect">
            <a:avLst/>
          </a:prstGeom>
          <a:noFill/>
          <a:ln>
            <a:noFill/>
          </a:ln>
        </p:spPr>
        <p:txBody>
          <a:bodyPr anchorCtr="0" anchor="t" bIns="60925" lIns="0" spcFirstLastPara="1" rIns="0" wrap="square" tIns="60925">
            <a:noAutofit/>
          </a:bodyPr>
          <a:lstStyle>
            <a:lvl1pPr indent="-406400" lvl="0" marL="457200" rtl="0" algn="l">
              <a:lnSpc>
                <a:spcPct val="90000"/>
              </a:lnSpc>
              <a:spcBef>
                <a:spcPts val="1100"/>
              </a:spcBef>
              <a:spcAft>
                <a:spcPts val="0"/>
              </a:spcAft>
              <a:buSzPts val="2800"/>
              <a:buChar char="▪"/>
              <a:defRPr/>
            </a:lvl1pPr>
            <a:lvl2pPr indent="-381000" lvl="1" marL="914400" rtl="0" algn="l">
              <a:lnSpc>
                <a:spcPct val="90000"/>
              </a:lnSpc>
              <a:spcBef>
                <a:spcPts val="500"/>
              </a:spcBef>
              <a:spcAft>
                <a:spcPts val="0"/>
              </a:spcAft>
              <a:buSzPts val="2400"/>
              <a:buChar char="▪"/>
              <a:defRPr/>
            </a:lvl2pPr>
            <a:lvl3pPr indent="-355600" lvl="2" marL="1371600" rtl="0" algn="l">
              <a:lnSpc>
                <a:spcPct val="90000"/>
              </a:lnSpc>
              <a:spcBef>
                <a:spcPts val="500"/>
              </a:spcBef>
              <a:spcAft>
                <a:spcPts val="0"/>
              </a:spcAft>
              <a:buSzPts val="2000"/>
              <a:buChar char="▪"/>
              <a:defRPr/>
            </a:lvl3pPr>
            <a:lvl4pPr indent="-336550" lvl="3" marL="1828800" rtl="0" algn="l">
              <a:lnSpc>
                <a:spcPct val="90000"/>
              </a:lnSpc>
              <a:spcBef>
                <a:spcPts val="500"/>
              </a:spcBef>
              <a:spcAft>
                <a:spcPts val="0"/>
              </a:spcAft>
              <a:buSzPts val="1700"/>
              <a:buChar char="▪"/>
              <a:defRPr/>
            </a:lvl4pPr>
            <a:lvl5pPr indent="-323850" lvl="4" marL="2286000" rtl="0" algn="l">
              <a:lnSpc>
                <a:spcPct val="90000"/>
              </a:lnSpc>
              <a:spcBef>
                <a:spcPts val="500"/>
              </a:spcBef>
              <a:spcAft>
                <a:spcPts val="0"/>
              </a:spcAft>
              <a:buSzPts val="1500"/>
              <a:buChar char="▪"/>
              <a:defRPr/>
            </a:lvl5pPr>
            <a:lvl6pPr indent="-323850" lvl="5" marL="2743200" rtl="0" algn="l">
              <a:lnSpc>
                <a:spcPct val="90000"/>
              </a:lnSpc>
              <a:spcBef>
                <a:spcPts val="500"/>
              </a:spcBef>
              <a:spcAft>
                <a:spcPts val="0"/>
              </a:spcAft>
              <a:buSzPts val="1500"/>
              <a:buChar char="▪"/>
              <a:defRPr/>
            </a:lvl6pPr>
            <a:lvl7pPr indent="-323850" lvl="6" marL="3200400" rtl="0" algn="l">
              <a:lnSpc>
                <a:spcPct val="90000"/>
              </a:lnSpc>
              <a:spcBef>
                <a:spcPts val="500"/>
              </a:spcBef>
              <a:spcAft>
                <a:spcPts val="0"/>
              </a:spcAft>
              <a:buSzPts val="1500"/>
              <a:buChar char="▪"/>
              <a:defRPr/>
            </a:lvl7pPr>
            <a:lvl8pPr indent="-323850" lvl="7" marL="3657600" rtl="0" algn="l">
              <a:lnSpc>
                <a:spcPct val="90000"/>
              </a:lnSpc>
              <a:spcBef>
                <a:spcPts val="500"/>
              </a:spcBef>
              <a:spcAft>
                <a:spcPts val="0"/>
              </a:spcAft>
              <a:buSzPts val="1500"/>
              <a:buChar char="▪"/>
              <a:defRPr/>
            </a:lvl8pPr>
            <a:lvl9pPr indent="-323850" lvl="8" marL="4114800" rtl="0" algn="l">
              <a:lnSpc>
                <a:spcPct val="90000"/>
              </a:lnSpc>
              <a:spcBef>
                <a:spcPts val="500"/>
              </a:spcBef>
              <a:spcAft>
                <a:spcPts val="0"/>
              </a:spcAft>
              <a:buSzPts val="15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5" name="Shape 585"/>
        <p:cNvGrpSpPr/>
        <p:nvPr/>
      </p:nvGrpSpPr>
      <p:grpSpPr>
        <a:xfrm>
          <a:off x="0" y="0"/>
          <a:ext cx="0" cy="0"/>
          <a:chOff x="0" y="0"/>
          <a:chExt cx="0" cy="0"/>
        </a:xfrm>
      </p:grpSpPr>
      <p:sp>
        <p:nvSpPr>
          <p:cNvPr id="586" name="Google Shape;586;p84"/>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587" name="Shape 587"/>
        <p:cNvGrpSpPr/>
        <p:nvPr/>
      </p:nvGrpSpPr>
      <p:grpSpPr>
        <a:xfrm>
          <a:off x="0" y="0"/>
          <a:ext cx="0" cy="0"/>
          <a:chOff x="0" y="0"/>
          <a:chExt cx="0" cy="0"/>
        </a:xfrm>
      </p:grpSpPr>
      <p:sp>
        <p:nvSpPr>
          <p:cNvPr id="588" name="Google Shape;588;p85"/>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_2">
    <p:spTree>
      <p:nvGrpSpPr>
        <p:cNvPr id="589" name="Shape 589"/>
        <p:cNvGrpSpPr/>
        <p:nvPr/>
      </p:nvGrpSpPr>
      <p:grpSpPr>
        <a:xfrm>
          <a:off x="0" y="0"/>
          <a:ext cx="0" cy="0"/>
          <a:chOff x="0" y="0"/>
          <a:chExt cx="0" cy="0"/>
        </a:xfrm>
      </p:grpSpPr>
      <p:sp>
        <p:nvSpPr>
          <p:cNvPr id="590" name="Google Shape;590;p86"/>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591" name="Shape 591"/>
        <p:cNvGrpSpPr/>
        <p:nvPr/>
      </p:nvGrpSpPr>
      <p:grpSpPr>
        <a:xfrm>
          <a:off x="0" y="0"/>
          <a:ext cx="0" cy="0"/>
          <a:chOff x="0" y="0"/>
          <a:chExt cx="0" cy="0"/>
        </a:xfrm>
      </p:grpSpPr>
      <p:pic>
        <p:nvPicPr>
          <p:cNvPr descr="A close up of a logo&#10;&#10;Description automatically generated" id="592" name="Google Shape;592;p87"/>
          <p:cNvPicPr preferRelativeResize="0"/>
          <p:nvPr/>
        </p:nvPicPr>
        <p:blipFill rotWithShape="1">
          <a:blip r:embed="rId2">
            <a:alphaModFix amt="50000"/>
          </a:blip>
          <a:srcRect b="0" l="0" r="14273" t="0"/>
          <a:stretch/>
        </p:blipFill>
        <p:spPr>
          <a:xfrm>
            <a:off x="1739467" y="1"/>
            <a:ext cx="10449490" cy="6858000"/>
          </a:xfrm>
          <a:prstGeom prst="rect">
            <a:avLst/>
          </a:prstGeom>
          <a:noFill/>
          <a:ln>
            <a:noFill/>
          </a:ln>
        </p:spPr>
      </p:pic>
      <p:sp>
        <p:nvSpPr>
          <p:cNvPr id="593" name="Google Shape;593;p87"/>
          <p:cNvSpPr txBox="1"/>
          <p:nvPr>
            <p:ph type="title"/>
          </p:nvPr>
        </p:nvSpPr>
        <p:spPr>
          <a:xfrm>
            <a:off x="460867" y="2766223"/>
            <a:ext cx="10890000" cy="1325700"/>
          </a:xfrm>
          <a:prstGeom prst="rect">
            <a:avLst/>
          </a:prstGeom>
          <a:noFill/>
          <a:ln>
            <a:noFill/>
          </a:ln>
        </p:spPr>
        <p:txBody>
          <a:bodyPr anchorCtr="0" anchor="ctr" bIns="60925" lIns="0" spcFirstLastPara="1" rIns="0" wrap="square" tIns="60925">
            <a:noAutofit/>
          </a:bodyPr>
          <a:lstStyle>
            <a:lvl1pPr lvl="0" rtl="0" algn="l">
              <a:lnSpc>
                <a:spcPct val="90000"/>
              </a:lnSpc>
              <a:spcBef>
                <a:spcPts val="0"/>
              </a:spcBef>
              <a:spcAft>
                <a:spcPts val="0"/>
              </a:spcAft>
              <a:buClr>
                <a:schemeClr val="dk1"/>
              </a:buClr>
              <a:buSzPts val="4800"/>
              <a:buFont typeface="Barlow"/>
              <a:buNone/>
              <a:defRPr>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3">
    <p:spTree>
      <p:nvGrpSpPr>
        <p:cNvPr id="594" name="Shape 594"/>
        <p:cNvGrpSpPr/>
        <p:nvPr/>
      </p:nvGrpSpPr>
      <p:grpSpPr>
        <a:xfrm>
          <a:off x="0" y="0"/>
          <a:ext cx="0" cy="0"/>
          <a:chOff x="0" y="0"/>
          <a:chExt cx="0" cy="0"/>
        </a:xfrm>
      </p:grpSpPr>
      <p:sp>
        <p:nvSpPr>
          <p:cNvPr id="595" name="Google Shape;595;p8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96" name="Google Shape;596;p88"/>
          <p:cNvSpPr txBox="1"/>
          <p:nvPr>
            <p:ph idx="1" type="body"/>
          </p:nvPr>
        </p:nvSpPr>
        <p:spPr>
          <a:xfrm>
            <a:off x="460432" y="1567543"/>
            <a:ext cx="11257200" cy="4311300"/>
          </a:xfrm>
          <a:prstGeom prst="rect">
            <a:avLst/>
          </a:prstGeom>
          <a:noFill/>
          <a:ln>
            <a:noFill/>
          </a:ln>
        </p:spPr>
        <p:txBody>
          <a:bodyPr anchorCtr="0" anchor="t" bIns="45700" lIns="91425" spcFirstLastPara="1" rIns="91425" wrap="square" tIns="45700">
            <a:normAutofit/>
          </a:bodyPr>
          <a:lstStyle>
            <a:lvl1pPr indent="-323850" lvl="0" marL="457200" rtl="0" algn="l">
              <a:lnSpc>
                <a:spcPct val="100000"/>
              </a:lnSpc>
              <a:spcBef>
                <a:spcPts val="0"/>
              </a:spcBef>
              <a:spcAft>
                <a:spcPts val="0"/>
              </a:spcAft>
              <a:buSzPts val="15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597" name="Shape 597"/>
        <p:cNvGrpSpPr/>
        <p:nvPr/>
      </p:nvGrpSpPr>
      <p:grpSpPr>
        <a:xfrm>
          <a:off x="0" y="0"/>
          <a:ext cx="0" cy="0"/>
          <a:chOff x="0" y="0"/>
          <a:chExt cx="0" cy="0"/>
        </a:xfrm>
      </p:grpSpPr>
      <p:sp>
        <p:nvSpPr>
          <p:cNvPr id="598" name="Google Shape;598;p89"/>
          <p:cNvSpPr txBox="1"/>
          <p:nvPr>
            <p:ph type="title"/>
          </p:nvPr>
        </p:nvSpPr>
        <p:spPr>
          <a:xfrm>
            <a:off x="460864" y="184945"/>
            <a:ext cx="11257200" cy="9921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99" name="Google Shape;599;p89"/>
          <p:cNvSpPr txBox="1"/>
          <p:nvPr>
            <p:ph idx="1" type="body"/>
          </p:nvPr>
        </p:nvSpPr>
        <p:spPr>
          <a:xfrm>
            <a:off x="460260" y="1177132"/>
            <a:ext cx="11268000" cy="642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accent3"/>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Char char="•"/>
              <a:defRPr sz="1500"/>
            </a:lvl6pPr>
            <a:lvl7pPr indent="-349250" lvl="6" marL="3200400" rtl="0" algn="l">
              <a:lnSpc>
                <a:spcPct val="90000"/>
              </a:lnSpc>
              <a:spcBef>
                <a:spcPts val="500"/>
              </a:spcBef>
              <a:spcAft>
                <a:spcPts val="0"/>
              </a:spcAft>
              <a:buClr>
                <a:schemeClr val="dk1"/>
              </a:buClr>
              <a:buSzPts val="1900"/>
              <a:buChar char="•"/>
              <a:defRPr sz="1500"/>
            </a:lvl7pPr>
            <a:lvl8pPr indent="-349250" lvl="7" marL="3657600" rtl="0" algn="l">
              <a:lnSpc>
                <a:spcPct val="90000"/>
              </a:lnSpc>
              <a:spcBef>
                <a:spcPts val="500"/>
              </a:spcBef>
              <a:spcAft>
                <a:spcPts val="0"/>
              </a:spcAft>
              <a:buClr>
                <a:schemeClr val="dk1"/>
              </a:buClr>
              <a:buSzPts val="1900"/>
              <a:buChar char="•"/>
              <a:defRPr sz="1500"/>
            </a:lvl8pPr>
            <a:lvl9pPr indent="-349250" lvl="8" marL="4114800" rtl="0" algn="l">
              <a:lnSpc>
                <a:spcPct val="90000"/>
              </a:lnSpc>
              <a:spcBef>
                <a:spcPts val="500"/>
              </a:spcBef>
              <a:spcAft>
                <a:spcPts val="0"/>
              </a:spcAft>
              <a:buClr>
                <a:schemeClr val="dk1"/>
              </a:buClr>
              <a:buSzPts val="1900"/>
              <a:buChar char="•"/>
              <a:defRPr sz="1500"/>
            </a:lvl9pPr>
          </a:lstStyle>
          <a:p/>
        </p:txBody>
      </p:sp>
      <p:sp>
        <p:nvSpPr>
          <p:cNvPr id="600" name="Google Shape;600;p89"/>
          <p:cNvSpPr txBox="1"/>
          <p:nvPr>
            <p:ph idx="2" type="body"/>
          </p:nvPr>
        </p:nvSpPr>
        <p:spPr>
          <a:xfrm>
            <a:off x="460260" y="2062064"/>
            <a:ext cx="11257500" cy="3825900"/>
          </a:xfrm>
          <a:prstGeom prst="rect">
            <a:avLst/>
          </a:prstGeom>
          <a:noFill/>
          <a:ln>
            <a:noFill/>
          </a:ln>
        </p:spPr>
        <p:txBody>
          <a:bodyPr anchorCtr="0" anchor="t" bIns="45700" lIns="91425" spcFirstLastPara="1" rIns="91425" wrap="square" tIns="45700">
            <a:normAutofit/>
          </a:bodyPr>
          <a:lstStyle>
            <a:lvl1pPr indent="-323850" lvl="0" marL="457200" rtl="0" algn="l">
              <a:lnSpc>
                <a:spcPct val="100000"/>
              </a:lnSpc>
              <a:spcBef>
                <a:spcPts val="0"/>
              </a:spcBef>
              <a:spcAft>
                <a:spcPts val="0"/>
              </a:spcAft>
              <a:buSzPts val="15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4">
    <p:spTree>
      <p:nvGrpSpPr>
        <p:cNvPr id="601" name="Shape 601"/>
        <p:cNvGrpSpPr/>
        <p:nvPr/>
      </p:nvGrpSpPr>
      <p:grpSpPr>
        <a:xfrm>
          <a:off x="0" y="0"/>
          <a:ext cx="0" cy="0"/>
          <a:chOff x="0" y="0"/>
          <a:chExt cx="0" cy="0"/>
        </a:xfrm>
      </p:grpSpPr>
      <p:sp>
        <p:nvSpPr>
          <p:cNvPr id="602" name="Google Shape;602;p9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03" name="Google Shape;603;p90"/>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_2">
    <p:spTree>
      <p:nvGrpSpPr>
        <p:cNvPr id="604" name="Shape 604"/>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1">
  <p:cSld name="BLANK_3">
    <p:spTree>
      <p:nvGrpSpPr>
        <p:cNvPr id="605" name="Shape 6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496" y="5640767"/>
            <a:ext cx="7996500" cy="806700"/>
          </a:xfrm>
          <a:prstGeom prst="rect">
            <a:avLst/>
          </a:prstGeom>
        </p:spPr>
        <p:txBody>
          <a:bodyPr anchorCtr="0" anchor="ctr" bIns="121875" lIns="121875" spcFirstLastPara="1" rIns="121875" wrap="square" tIns="121875">
            <a:normAutofit/>
          </a:bodyPr>
          <a:lstStyle>
            <a:lvl1pPr indent="-228600" lvl="0" marL="457200" rtl="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6" name="Shape 606"/>
        <p:cNvGrpSpPr/>
        <p:nvPr/>
      </p:nvGrpSpPr>
      <p:grpSpPr>
        <a:xfrm>
          <a:off x="0" y="0"/>
          <a:ext cx="0" cy="0"/>
          <a:chOff x="0" y="0"/>
          <a:chExt cx="0" cy="0"/>
        </a:xfrm>
      </p:grpSpPr>
      <p:sp>
        <p:nvSpPr>
          <p:cNvPr id="607" name="Google Shape;607;p93"/>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08" name="Google Shape;608;p93"/>
          <p:cNvSpPr txBox="1"/>
          <p:nvPr>
            <p:ph idx="1" type="body"/>
          </p:nvPr>
        </p:nvSpPr>
        <p:spPr>
          <a:xfrm>
            <a:off x="415496" y="1536633"/>
            <a:ext cx="113580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609" name="Google Shape;609;p93"/>
          <p:cNvSpPr txBox="1"/>
          <p:nvPr>
            <p:ph idx="12" type="sldNum"/>
          </p:nvPr>
        </p:nvSpPr>
        <p:spPr>
          <a:xfrm>
            <a:off x="11293784" y="6217622"/>
            <a:ext cx="731400" cy="524700"/>
          </a:xfrm>
          <a:prstGeom prst="rect">
            <a:avLst/>
          </a:prstGeom>
        </p:spPr>
        <p:txBody>
          <a:bodyPr anchorCtr="0" anchor="t" bIns="121875" lIns="121875" spcFirstLastPara="1" rIns="121875" wrap="square" tIns="121875">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2">
  <p:cSld name="BLANK_4">
    <p:spTree>
      <p:nvGrpSpPr>
        <p:cNvPr id="610" name="Shape 61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_3">
    <p:bg>
      <p:bgPr>
        <a:solidFill>
          <a:schemeClr val="accent2"/>
        </a:solidFill>
      </p:bgPr>
    </p:bg>
    <p:spTree>
      <p:nvGrpSpPr>
        <p:cNvPr id="611" name="Shape 611"/>
        <p:cNvGrpSpPr/>
        <p:nvPr/>
      </p:nvGrpSpPr>
      <p:grpSpPr>
        <a:xfrm>
          <a:off x="0" y="0"/>
          <a:ext cx="0" cy="0"/>
          <a:chOff x="0" y="0"/>
          <a:chExt cx="0" cy="0"/>
        </a:xfrm>
      </p:grpSpPr>
      <p:sp>
        <p:nvSpPr>
          <p:cNvPr id="612" name="Google Shape;612;p95"/>
          <p:cNvSpPr/>
          <p:nvPr/>
        </p:nvSpPr>
        <p:spPr>
          <a:xfrm>
            <a:off x="0" y="0"/>
            <a:ext cx="70443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person, black, holding, white&#10;&#10;Description automatically generated" id="613" name="Google Shape;613;p95"/>
          <p:cNvPicPr preferRelativeResize="0"/>
          <p:nvPr/>
        </p:nvPicPr>
        <p:blipFill rotWithShape="1">
          <a:blip r:embed="rId2">
            <a:alphaModFix/>
          </a:blip>
          <a:srcRect b="0" l="0" r="26291" t="0"/>
          <a:stretch/>
        </p:blipFill>
        <p:spPr>
          <a:xfrm>
            <a:off x="3204373" y="0"/>
            <a:ext cx="8984573" cy="6858000"/>
          </a:xfrm>
          <a:prstGeom prst="rect">
            <a:avLst/>
          </a:prstGeom>
          <a:noFill/>
          <a:ln>
            <a:noFill/>
          </a:ln>
        </p:spPr>
      </p:pic>
      <p:sp>
        <p:nvSpPr>
          <p:cNvPr id="614" name="Google Shape;614;p95"/>
          <p:cNvSpPr txBox="1"/>
          <p:nvPr>
            <p:ph type="ctrTitle"/>
          </p:nvPr>
        </p:nvSpPr>
        <p:spPr>
          <a:xfrm>
            <a:off x="460865" y="1122363"/>
            <a:ext cx="9141600" cy="2387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6000"/>
              <a:buFont typeface="Barlow"/>
              <a:buNone/>
              <a:defRPr sz="6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15" name="Google Shape;615;p95"/>
          <p:cNvSpPr txBox="1"/>
          <p:nvPr>
            <p:ph idx="1" type="subTitle"/>
          </p:nvPr>
        </p:nvSpPr>
        <p:spPr>
          <a:xfrm>
            <a:off x="460865" y="3602038"/>
            <a:ext cx="9141600" cy="1655700"/>
          </a:xfrm>
          <a:prstGeom prst="rect">
            <a:avLst/>
          </a:prstGeom>
          <a:noFill/>
          <a:ln>
            <a:noFill/>
          </a:ln>
        </p:spPr>
        <p:txBody>
          <a:bodyPr anchorCtr="0" anchor="t" bIns="45700" lIns="0" spcFirstLastPara="1" rIns="0" wrap="square" tIns="45700">
            <a:noAutofit/>
          </a:bodyPr>
          <a:lstStyle>
            <a:lvl1pPr lvl="0" rtl="0" algn="l">
              <a:lnSpc>
                <a:spcPct val="90000"/>
              </a:lnSpc>
              <a:spcBef>
                <a:spcPts val="1100"/>
              </a:spcBef>
              <a:spcAft>
                <a:spcPts val="0"/>
              </a:spcAft>
              <a:buSzPts val="1900"/>
              <a:buNone/>
              <a:defRPr sz="2400">
                <a:solidFill>
                  <a:schemeClr val="lt1"/>
                </a:solidFill>
              </a:defRPr>
            </a:lvl1pPr>
            <a:lvl2pPr lvl="1" rtl="0" algn="ctr">
              <a:lnSpc>
                <a:spcPct val="90000"/>
              </a:lnSpc>
              <a:spcBef>
                <a:spcPts val="500"/>
              </a:spcBef>
              <a:spcAft>
                <a:spcPts val="0"/>
              </a:spcAft>
              <a:buSzPts val="1500"/>
              <a:buNone/>
              <a:defRPr sz="2000"/>
            </a:lvl2pPr>
            <a:lvl3pPr lvl="2" rtl="0" algn="ctr">
              <a:lnSpc>
                <a:spcPct val="90000"/>
              </a:lnSpc>
              <a:spcBef>
                <a:spcPts val="500"/>
              </a:spcBef>
              <a:spcAft>
                <a:spcPts val="0"/>
              </a:spcAft>
              <a:buSzPts val="1300"/>
              <a:buNone/>
              <a:defRPr sz="1900"/>
            </a:lvl3pPr>
            <a:lvl4pPr lvl="3" rtl="0" algn="ctr">
              <a:lnSpc>
                <a:spcPct val="90000"/>
              </a:lnSpc>
              <a:spcBef>
                <a:spcPts val="500"/>
              </a:spcBef>
              <a:spcAft>
                <a:spcPts val="0"/>
              </a:spcAft>
              <a:buSzPts val="1200"/>
              <a:buNone/>
              <a:defRPr sz="1600"/>
            </a:lvl4pPr>
            <a:lvl5pPr lvl="4" rtl="0" algn="ctr">
              <a:lnSpc>
                <a:spcPct val="90000"/>
              </a:lnSpc>
              <a:spcBef>
                <a:spcPts val="500"/>
              </a:spcBef>
              <a:spcAft>
                <a:spcPts val="0"/>
              </a:spcAft>
              <a:buSzPts val="12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16" name="Google Shape;616;p95"/>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617" name="Shape 617"/>
        <p:cNvGrpSpPr/>
        <p:nvPr/>
      </p:nvGrpSpPr>
      <p:grpSpPr>
        <a:xfrm>
          <a:off x="0" y="0"/>
          <a:ext cx="0" cy="0"/>
          <a:chOff x="0" y="0"/>
          <a:chExt cx="0" cy="0"/>
        </a:xfrm>
      </p:grpSpPr>
      <p:pic>
        <p:nvPicPr>
          <p:cNvPr descr="A picture containing person, black, holding, white&#10;&#10;Description automatically generated" id="618" name="Google Shape;618;p96"/>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619" name="Google Shape;619;p96"/>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620" name="Google Shape;620;p96"/>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1" showMasterSp="0">
  <p:cSld name="TITLE_ONLY_1">
    <p:bg>
      <p:bgPr>
        <a:solidFill>
          <a:schemeClr val="accent2"/>
        </a:solidFill>
      </p:bgPr>
    </p:bg>
    <p:spTree>
      <p:nvGrpSpPr>
        <p:cNvPr id="621" name="Shape 621"/>
        <p:cNvGrpSpPr/>
        <p:nvPr/>
      </p:nvGrpSpPr>
      <p:grpSpPr>
        <a:xfrm>
          <a:off x="0" y="0"/>
          <a:ext cx="0" cy="0"/>
          <a:chOff x="0" y="0"/>
          <a:chExt cx="0" cy="0"/>
        </a:xfrm>
      </p:grpSpPr>
      <p:pic>
        <p:nvPicPr>
          <p:cNvPr descr="A picture containing person, black, holding, white&#10;&#10;Description automatically generated" id="622" name="Google Shape;622;p97"/>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623" name="Google Shape;623;p97"/>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624" name="Google Shape;624;p97"/>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25" name="Shape 625"/>
        <p:cNvGrpSpPr/>
        <p:nvPr/>
      </p:nvGrpSpPr>
      <p:grpSpPr>
        <a:xfrm>
          <a:off x="0" y="0"/>
          <a:ext cx="0" cy="0"/>
          <a:chOff x="0" y="0"/>
          <a:chExt cx="0" cy="0"/>
        </a:xfrm>
      </p:grpSpPr>
      <p:sp>
        <p:nvSpPr>
          <p:cNvPr id="626" name="Google Shape;626;p9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27" name="Google Shape;627;p98"/>
          <p:cNvSpPr txBox="1"/>
          <p:nvPr>
            <p:ph idx="1" type="body"/>
          </p:nvPr>
        </p:nvSpPr>
        <p:spPr>
          <a:xfrm>
            <a:off x="46086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28" name="Google Shape;628;p98"/>
          <p:cNvSpPr txBox="1"/>
          <p:nvPr>
            <p:ph idx="2" type="body"/>
          </p:nvPr>
        </p:nvSpPr>
        <p:spPr>
          <a:xfrm>
            <a:off x="435301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29" name="Google Shape;629;p98"/>
          <p:cNvSpPr txBox="1"/>
          <p:nvPr>
            <p:ph idx="3" type="body"/>
          </p:nvPr>
        </p:nvSpPr>
        <p:spPr>
          <a:xfrm>
            <a:off x="824516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630" name="Google Shape;630;p98"/>
          <p:cNvCxnSpPr/>
          <p:nvPr/>
        </p:nvCxnSpPr>
        <p:spPr>
          <a:xfrm>
            <a:off x="7917518" y="1585913"/>
            <a:ext cx="0" cy="4590300"/>
          </a:xfrm>
          <a:prstGeom prst="straightConnector1">
            <a:avLst/>
          </a:prstGeom>
          <a:noFill/>
          <a:ln cap="flat" cmpd="sng" w="12700">
            <a:solidFill>
              <a:schemeClr val="accent5"/>
            </a:solidFill>
            <a:prstDash val="solid"/>
            <a:miter lim="800000"/>
            <a:headEnd len="sm" w="sm" type="none"/>
            <a:tailEnd len="sm" w="sm" type="none"/>
          </a:ln>
        </p:spPr>
      </p:cxnSp>
      <p:cxnSp>
        <p:nvCxnSpPr>
          <p:cNvPr id="631" name="Google Shape;631;p98"/>
          <p:cNvCxnSpPr/>
          <p:nvPr/>
        </p:nvCxnSpPr>
        <p:spPr>
          <a:xfrm>
            <a:off x="4030302"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632" name="Google Shape;632;p98"/>
          <p:cNvSpPr txBox="1"/>
          <p:nvPr>
            <p:ph idx="4" type="body"/>
          </p:nvPr>
        </p:nvSpPr>
        <p:spPr>
          <a:xfrm>
            <a:off x="435301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33" name="Google Shape;633;p98"/>
          <p:cNvSpPr txBox="1"/>
          <p:nvPr>
            <p:ph idx="5" type="body"/>
          </p:nvPr>
        </p:nvSpPr>
        <p:spPr>
          <a:xfrm>
            <a:off x="824516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34" name="Google Shape;634;p98"/>
          <p:cNvSpPr txBox="1"/>
          <p:nvPr>
            <p:ph idx="6" type="body"/>
          </p:nvPr>
        </p:nvSpPr>
        <p:spPr>
          <a:xfrm>
            <a:off x="46086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5">
    <p:spTree>
      <p:nvGrpSpPr>
        <p:cNvPr id="635" name="Shape 635"/>
        <p:cNvGrpSpPr/>
        <p:nvPr/>
      </p:nvGrpSpPr>
      <p:grpSpPr>
        <a:xfrm>
          <a:off x="0" y="0"/>
          <a:ext cx="0" cy="0"/>
          <a:chOff x="0" y="0"/>
          <a:chExt cx="0" cy="0"/>
        </a:xfrm>
      </p:grpSpPr>
      <p:sp>
        <p:nvSpPr>
          <p:cNvPr id="636" name="Google Shape;636;p99"/>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37" name="Google Shape;637;p99"/>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_2">
    <p:spTree>
      <p:nvGrpSpPr>
        <p:cNvPr id="638" name="Shape 638"/>
        <p:cNvGrpSpPr/>
        <p:nvPr/>
      </p:nvGrpSpPr>
      <p:grpSpPr>
        <a:xfrm>
          <a:off x="0" y="0"/>
          <a:ext cx="0" cy="0"/>
          <a:chOff x="0" y="0"/>
          <a:chExt cx="0" cy="0"/>
        </a:xfrm>
      </p:grpSpPr>
      <p:sp>
        <p:nvSpPr>
          <p:cNvPr id="639" name="Google Shape;639;p100"/>
          <p:cNvSpPr txBox="1"/>
          <p:nvPr>
            <p:ph type="title"/>
          </p:nvPr>
        </p:nvSpPr>
        <p:spPr>
          <a:xfrm>
            <a:off x="460864" y="184945"/>
            <a:ext cx="11257200" cy="9921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40" name="Google Shape;640;p100"/>
          <p:cNvSpPr txBox="1"/>
          <p:nvPr>
            <p:ph idx="1" type="body"/>
          </p:nvPr>
        </p:nvSpPr>
        <p:spPr>
          <a:xfrm>
            <a:off x="460864" y="2136530"/>
            <a:ext cx="11257200" cy="40404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41" name="Google Shape;641;p100"/>
          <p:cNvSpPr txBox="1"/>
          <p:nvPr>
            <p:ph idx="2" type="body"/>
          </p:nvPr>
        </p:nvSpPr>
        <p:spPr>
          <a:xfrm>
            <a:off x="460260" y="1177132"/>
            <a:ext cx="11268000" cy="642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642" name="Shape 642"/>
        <p:cNvGrpSpPr/>
        <p:nvPr/>
      </p:nvGrpSpPr>
      <p:grpSpPr>
        <a:xfrm>
          <a:off x="0" y="0"/>
          <a:ext cx="0" cy="0"/>
          <a:chOff x="0" y="0"/>
          <a:chExt cx="0" cy="0"/>
        </a:xfrm>
      </p:grpSpPr>
      <p:sp>
        <p:nvSpPr>
          <p:cNvPr id="643" name="Google Shape;643;p101"/>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44" name="Google Shape;644;p101"/>
          <p:cNvSpPr txBox="1"/>
          <p:nvPr>
            <p:ph idx="1" type="body"/>
          </p:nvPr>
        </p:nvSpPr>
        <p:spPr>
          <a:xfrm>
            <a:off x="460864" y="2280402"/>
            <a:ext cx="5398200" cy="3896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45" name="Google Shape;645;p101"/>
          <p:cNvSpPr txBox="1"/>
          <p:nvPr>
            <p:ph idx="2" type="body"/>
          </p:nvPr>
        </p:nvSpPr>
        <p:spPr>
          <a:xfrm>
            <a:off x="6319542" y="2282025"/>
            <a:ext cx="5398200" cy="38949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646" name="Google Shape;646;p101"/>
          <p:cNvCxnSpPr/>
          <p:nvPr/>
        </p:nvCxnSpPr>
        <p:spPr>
          <a:xfrm>
            <a:off x="5967285"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647" name="Google Shape;647;p101"/>
          <p:cNvSpPr txBox="1"/>
          <p:nvPr>
            <p:ph idx="3" type="body"/>
          </p:nvPr>
        </p:nvSpPr>
        <p:spPr>
          <a:xfrm>
            <a:off x="6319542" y="1587535"/>
            <a:ext cx="53982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48" name="Google Shape;648;p101"/>
          <p:cNvSpPr txBox="1"/>
          <p:nvPr>
            <p:ph idx="4" type="body"/>
          </p:nvPr>
        </p:nvSpPr>
        <p:spPr>
          <a:xfrm>
            <a:off x="460863" y="1587535"/>
            <a:ext cx="53982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1">
  <p:cSld name="Three Column_1">
    <p:spTree>
      <p:nvGrpSpPr>
        <p:cNvPr id="649" name="Shape 649"/>
        <p:cNvGrpSpPr/>
        <p:nvPr/>
      </p:nvGrpSpPr>
      <p:grpSpPr>
        <a:xfrm>
          <a:off x="0" y="0"/>
          <a:ext cx="0" cy="0"/>
          <a:chOff x="0" y="0"/>
          <a:chExt cx="0" cy="0"/>
        </a:xfrm>
      </p:grpSpPr>
      <p:sp>
        <p:nvSpPr>
          <p:cNvPr id="650" name="Google Shape;650;p102"/>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51" name="Google Shape;651;p102"/>
          <p:cNvSpPr txBox="1"/>
          <p:nvPr>
            <p:ph idx="1" type="body"/>
          </p:nvPr>
        </p:nvSpPr>
        <p:spPr>
          <a:xfrm>
            <a:off x="46086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52" name="Google Shape;652;p102"/>
          <p:cNvSpPr txBox="1"/>
          <p:nvPr>
            <p:ph idx="2" type="body"/>
          </p:nvPr>
        </p:nvSpPr>
        <p:spPr>
          <a:xfrm>
            <a:off x="435301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53" name="Google Shape;653;p102"/>
          <p:cNvSpPr txBox="1"/>
          <p:nvPr>
            <p:ph idx="3" type="body"/>
          </p:nvPr>
        </p:nvSpPr>
        <p:spPr>
          <a:xfrm>
            <a:off x="824516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654" name="Google Shape;654;p102"/>
          <p:cNvCxnSpPr/>
          <p:nvPr/>
        </p:nvCxnSpPr>
        <p:spPr>
          <a:xfrm>
            <a:off x="7917518" y="1585913"/>
            <a:ext cx="0" cy="4590300"/>
          </a:xfrm>
          <a:prstGeom prst="straightConnector1">
            <a:avLst/>
          </a:prstGeom>
          <a:noFill/>
          <a:ln cap="flat" cmpd="sng" w="12700">
            <a:solidFill>
              <a:schemeClr val="accent5"/>
            </a:solidFill>
            <a:prstDash val="solid"/>
            <a:miter lim="800000"/>
            <a:headEnd len="sm" w="sm" type="none"/>
            <a:tailEnd len="sm" w="sm" type="none"/>
          </a:ln>
        </p:spPr>
      </p:cxnSp>
      <p:cxnSp>
        <p:nvCxnSpPr>
          <p:cNvPr id="655" name="Google Shape;655;p102"/>
          <p:cNvCxnSpPr/>
          <p:nvPr/>
        </p:nvCxnSpPr>
        <p:spPr>
          <a:xfrm>
            <a:off x="4030302"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656" name="Google Shape;656;p102"/>
          <p:cNvSpPr txBox="1"/>
          <p:nvPr>
            <p:ph idx="4" type="body"/>
          </p:nvPr>
        </p:nvSpPr>
        <p:spPr>
          <a:xfrm>
            <a:off x="435301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57" name="Google Shape;657;p102"/>
          <p:cNvSpPr txBox="1"/>
          <p:nvPr>
            <p:ph idx="5" type="body"/>
          </p:nvPr>
        </p:nvSpPr>
        <p:spPr>
          <a:xfrm>
            <a:off x="824516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58" name="Google Shape;658;p102"/>
          <p:cNvSpPr txBox="1"/>
          <p:nvPr>
            <p:ph idx="6" type="body"/>
          </p:nvPr>
        </p:nvSpPr>
        <p:spPr>
          <a:xfrm>
            <a:off x="46086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8.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34" Type="http://schemas.openxmlformats.org/officeDocument/2006/relationships/theme" Target="../theme/theme5.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44" Type="http://schemas.openxmlformats.org/officeDocument/2006/relationships/slideLayout" Target="../slideLayouts/slideLayout86.xml"/><Relationship Id="rId43" Type="http://schemas.openxmlformats.org/officeDocument/2006/relationships/slideLayout" Target="../slideLayouts/slideLayout85.xml"/><Relationship Id="rId46" Type="http://schemas.openxmlformats.org/officeDocument/2006/relationships/slideLayout" Target="../slideLayouts/slideLayout88.xml"/><Relationship Id="rId45" Type="http://schemas.openxmlformats.org/officeDocument/2006/relationships/slideLayout" Target="../slideLayouts/slideLayout87.xml"/><Relationship Id="rId1" Type="http://schemas.openxmlformats.org/officeDocument/2006/relationships/image" Target="../media/image18.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48" Type="http://schemas.openxmlformats.org/officeDocument/2006/relationships/slideLayout" Target="../slideLayouts/slideLayout90.xml"/><Relationship Id="rId47" Type="http://schemas.openxmlformats.org/officeDocument/2006/relationships/slideLayout" Target="../slideLayouts/slideLayout89.xml"/><Relationship Id="rId49" Type="http://schemas.openxmlformats.org/officeDocument/2006/relationships/slideLayout" Target="../slideLayouts/slideLayout9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33" Type="http://schemas.openxmlformats.org/officeDocument/2006/relationships/slideLayout" Target="../slideLayouts/slideLayout75.xml"/><Relationship Id="rId32" Type="http://schemas.openxmlformats.org/officeDocument/2006/relationships/slideLayout" Target="../slideLayouts/slideLayout74.xml"/><Relationship Id="rId35" Type="http://schemas.openxmlformats.org/officeDocument/2006/relationships/slideLayout" Target="../slideLayouts/slideLayout77.xml"/><Relationship Id="rId34" Type="http://schemas.openxmlformats.org/officeDocument/2006/relationships/slideLayout" Target="../slideLayouts/slideLayout76.xml"/><Relationship Id="rId37" Type="http://schemas.openxmlformats.org/officeDocument/2006/relationships/slideLayout" Target="../slideLayouts/slideLayout79.xml"/><Relationship Id="rId36" Type="http://schemas.openxmlformats.org/officeDocument/2006/relationships/slideLayout" Target="../slideLayouts/slideLayout78.xml"/><Relationship Id="rId39" Type="http://schemas.openxmlformats.org/officeDocument/2006/relationships/slideLayout" Target="../slideLayouts/slideLayout81.xml"/><Relationship Id="rId38" Type="http://schemas.openxmlformats.org/officeDocument/2006/relationships/slideLayout" Target="../slideLayouts/slideLayout80.xml"/><Relationship Id="rId62" Type="http://schemas.openxmlformats.org/officeDocument/2006/relationships/slideLayout" Target="../slideLayouts/slideLayout104.xml"/><Relationship Id="rId61" Type="http://schemas.openxmlformats.org/officeDocument/2006/relationships/slideLayout" Target="../slideLayouts/slideLayout103.xml"/><Relationship Id="rId20" Type="http://schemas.openxmlformats.org/officeDocument/2006/relationships/slideLayout" Target="../slideLayouts/slideLayout62.xml"/><Relationship Id="rId64" Type="http://schemas.openxmlformats.org/officeDocument/2006/relationships/slideLayout" Target="../slideLayouts/slideLayout106.xml"/><Relationship Id="rId63" Type="http://schemas.openxmlformats.org/officeDocument/2006/relationships/slideLayout" Target="../slideLayouts/slideLayout105.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65" Type="http://schemas.openxmlformats.org/officeDocument/2006/relationships/theme" Target="../theme/theme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60" Type="http://schemas.openxmlformats.org/officeDocument/2006/relationships/slideLayout" Target="../slideLayouts/slideLayout102.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29" Type="http://schemas.openxmlformats.org/officeDocument/2006/relationships/slideLayout" Target="../slideLayouts/slideLayout71.xml"/><Relationship Id="rId51" Type="http://schemas.openxmlformats.org/officeDocument/2006/relationships/slideLayout" Target="../slideLayouts/slideLayout93.xml"/><Relationship Id="rId50" Type="http://schemas.openxmlformats.org/officeDocument/2006/relationships/slideLayout" Target="../slideLayouts/slideLayout92.xml"/><Relationship Id="rId53" Type="http://schemas.openxmlformats.org/officeDocument/2006/relationships/slideLayout" Target="../slideLayouts/slideLayout95.xml"/><Relationship Id="rId52" Type="http://schemas.openxmlformats.org/officeDocument/2006/relationships/slideLayout" Target="../slideLayouts/slideLayout94.xml"/><Relationship Id="rId11" Type="http://schemas.openxmlformats.org/officeDocument/2006/relationships/slideLayout" Target="../slideLayouts/slideLayout53.xml"/><Relationship Id="rId55" Type="http://schemas.openxmlformats.org/officeDocument/2006/relationships/slideLayout" Target="../slideLayouts/slideLayout97.xml"/><Relationship Id="rId10" Type="http://schemas.openxmlformats.org/officeDocument/2006/relationships/slideLayout" Target="../slideLayouts/slideLayout52.xml"/><Relationship Id="rId54" Type="http://schemas.openxmlformats.org/officeDocument/2006/relationships/slideLayout" Target="../slideLayouts/slideLayout96.xml"/><Relationship Id="rId13" Type="http://schemas.openxmlformats.org/officeDocument/2006/relationships/slideLayout" Target="../slideLayouts/slideLayout55.xml"/><Relationship Id="rId57" Type="http://schemas.openxmlformats.org/officeDocument/2006/relationships/slideLayout" Target="../slideLayouts/slideLayout99.xml"/><Relationship Id="rId12" Type="http://schemas.openxmlformats.org/officeDocument/2006/relationships/slideLayout" Target="../slideLayouts/slideLayout54.xml"/><Relationship Id="rId56" Type="http://schemas.openxmlformats.org/officeDocument/2006/relationships/slideLayout" Target="../slideLayouts/slideLayout98.xml"/><Relationship Id="rId15" Type="http://schemas.openxmlformats.org/officeDocument/2006/relationships/slideLayout" Target="../slideLayouts/slideLayout57.xml"/><Relationship Id="rId59" Type="http://schemas.openxmlformats.org/officeDocument/2006/relationships/slideLayout" Target="../slideLayouts/slideLayout101.xml"/><Relationship Id="rId14" Type="http://schemas.openxmlformats.org/officeDocument/2006/relationships/slideLayout" Target="../slideLayouts/slideLayout56.xml"/><Relationship Id="rId58" Type="http://schemas.openxmlformats.org/officeDocument/2006/relationships/slideLayout" Target="../slideLayouts/slideLayout100.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30" Type="http://schemas.openxmlformats.org/officeDocument/2006/relationships/theme" Target="../theme/theme1.xml"/><Relationship Id="rId20" Type="http://schemas.openxmlformats.org/officeDocument/2006/relationships/slideLayout" Target="../slideLayouts/slideLayout125.xml"/><Relationship Id="rId22" Type="http://schemas.openxmlformats.org/officeDocument/2006/relationships/slideLayout" Target="../slideLayouts/slideLayout127.xml"/><Relationship Id="rId21" Type="http://schemas.openxmlformats.org/officeDocument/2006/relationships/slideLayout" Target="../slideLayouts/slideLayout126.xml"/><Relationship Id="rId24" Type="http://schemas.openxmlformats.org/officeDocument/2006/relationships/slideLayout" Target="../slideLayouts/slideLayout129.xml"/><Relationship Id="rId23" Type="http://schemas.openxmlformats.org/officeDocument/2006/relationships/slideLayout" Target="../slideLayouts/slideLayout128.xml"/><Relationship Id="rId26" Type="http://schemas.openxmlformats.org/officeDocument/2006/relationships/slideLayout" Target="../slideLayouts/slideLayout131.xml"/><Relationship Id="rId25" Type="http://schemas.openxmlformats.org/officeDocument/2006/relationships/slideLayout" Target="../slideLayouts/slideLayout130.xml"/><Relationship Id="rId28" Type="http://schemas.openxmlformats.org/officeDocument/2006/relationships/slideLayout" Target="../slideLayouts/slideLayout133.xml"/><Relationship Id="rId27" Type="http://schemas.openxmlformats.org/officeDocument/2006/relationships/slideLayout" Target="../slideLayouts/slideLayout132.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10" Type="http://schemas.openxmlformats.org/officeDocument/2006/relationships/slideLayout" Target="../slideLayouts/slideLayout115.xml"/><Relationship Id="rId13" Type="http://schemas.openxmlformats.org/officeDocument/2006/relationships/slideLayout" Target="../slideLayouts/slideLayout118.xml"/><Relationship Id="rId12" Type="http://schemas.openxmlformats.org/officeDocument/2006/relationships/slideLayout" Target="../slideLayouts/slideLayout117.xml"/><Relationship Id="rId15" Type="http://schemas.openxmlformats.org/officeDocument/2006/relationships/slideLayout" Target="../slideLayouts/slideLayout120.xml"/><Relationship Id="rId14" Type="http://schemas.openxmlformats.org/officeDocument/2006/relationships/slideLayout" Target="../slideLayouts/slideLayout119.xml"/><Relationship Id="rId17" Type="http://schemas.openxmlformats.org/officeDocument/2006/relationships/slideLayout" Target="../slideLayouts/slideLayout122.xml"/><Relationship Id="rId16" Type="http://schemas.openxmlformats.org/officeDocument/2006/relationships/slideLayout" Target="../slideLayouts/slideLayout121.xml"/><Relationship Id="rId19" Type="http://schemas.openxmlformats.org/officeDocument/2006/relationships/slideLayout" Target="../slideLayouts/slideLayout124.xml"/><Relationship Id="rId18"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496" y="593367"/>
            <a:ext cx="11358000" cy="763500"/>
          </a:xfrm>
          <a:prstGeom prst="rect">
            <a:avLst/>
          </a:prstGeom>
          <a:noFill/>
          <a:ln>
            <a:noFill/>
          </a:ln>
        </p:spPr>
        <p:txBody>
          <a:bodyPr anchorCtr="0" anchor="t" bIns="121875" lIns="121875" spcFirstLastPara="1" rIns="121875" wrap="square" tIns="121875">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496" y="1536633"/>
            <a:ext cx="11358000" cy="4555200"/>
          </a:xfrm>
          <a:prstGeom prst="rect">
            <a:avLst/>
          </a:prstGeom>
          <a:noFill/>
          <a:ln>
            <a:noFill/>
          </a:ln>
        </p:spPr>
        <p:txBody>
          <a:bodyPr anchorCtr="0" anchor="t" bIns="121875" lIns="121875" spcFirstLastPara="1" rIns="121875" wrap="square" tIns="121875">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 name="Google Shape;52;p13"/>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3" name="Google Shape;53;p13"/>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54" name="Google Shape;54;p13"/>
          <p:cNvPicPr preferRelativeResize="0"/>
          <p:nvPr/>
        </p:nvPicPr>
        <p:blipFill>
          <a:blip r:embed="rId1">
            <a:alphaModFix/>
          </a:blip>
          <a:stretch>
            <a:fillRect/>
          </a:stretch>
        </p:blipFill>
        <p:spPr>
          <a:xfrm>
            <a:off x="10665331" y="6473302"/>
            <a:ext cx="186720" cy="186720"/>
          </a:xfrm>
          <a:prstGeom prst="rect">
            <a:avLst/>
          </a:prstGeom>
          <a:noFill/>
          <a:ln>
            <a:noFill/>
          </a:ln>
        </p:spPr>
      </p:pic>
      <p:sp>
        <p:nvSpPr>
          <p:cNvPr id="55" name="Google Shape;55;p13"/>
          <p:cNvSpPr txBox="1"/>
          <p:nvPr>
            <p:ph idx="12" type="sldNum"/>
          </p:nvPr>
        </p:nvSpPr>
        <p:spPr>
          <a:xfrm>
            <a:off x="11097669" y="6473300"/>
            <a:ext cx="324300" cy="1866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4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2" name="Google Shape;312;p46"/>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3" name="Google Shape;313;p46"/>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314" name="Google Shape;314;p46"/>
          <p:cNvPicPr preferRelativeResize="0"/>
          <p:nvPr/>
        </p:nvPicPr>
        <p:blipFill>
          <a:blip r:embed="rId1">
            <a:alphaModFix/>
          </a:blip>
          <a:stretch>
            <a:fillRect/>
          </a:stretch>
        </p:blipFill>
        <p:spPr>
          <a:xfrm>
            <a:off x="10665331" y="6473302"/>
            <a:ext cx="186720" cy="186720"/>
          </a:xfrm>
          <a:prstGeom prst="rect">
            <a:avLst/>
          </a:prstGeom>
          <a:noFill/>
          <a:ln>
            <a:noFill/>
          </a:ln>
        </p:spPr>
      </p:pic>
      <p:sp>
        <p:nvSpPr>
          <p:cNvPr id="315" name="Google Shape;315;p46"/>
          <p:cNvSpPr txBox="1"/>
          <p:nvPr>
            <p:ph idx="12" type="sldNum"/>
          </p:nvPr>
        </p:nvSpPr>
        <p:spPr>
          <a:xfrm>
            <a:off x="11097669" y="6473300"/>
            <a:ext cx="324300" cy="1866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5" r:id="rId56"/>
    <p:sldLayoutId id="2147483746" r:id="rId57"/>
    <p:sldLayoutId id="2147483747" r:id="rId58"/>
    <p:sldLayoutId id="2147483748" r:id="rId59"/>
    <p:sldLayoutId id="2147483749" r:id="rId60"/>
    <p:sldLayoutId id="2147483750" r:id="rId61"/>
    <p:sldLayoutId id="2147483751" r:id="rId62"/>
    <p:sldLayoutId id="2147483752" r:id="rId63"/>
    <p:sldLayoutId id="2147483753" r:id="rId6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1" name="Shape 691"/>
        <p:cNvGrpSpPr/>
        <p:nvPr/>
      </p:nvGrpSpPr>
      <p:grpSpPr>
        <a:xfrm>
          <a:off x="0" y="0"/>
          <a:ext cx="0" cy="0"/>
          <a:chOff x="0" y="0"/>
          <a:chExt cx="0" cy="0"/>
        </a:xfrm>
      </p:grpSpPr>
      <p:sp>
        <p:nvSpPr>
          <p:cNvPr id="692" name="Google Shape;692;p11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000"/>
              <a:buFont typeface="Barlow"/>
              <a:buNone/>
              <a:defRPr b="0" i="0" sz="4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500"/>
              <a:buFont typeface="Barlow"/>
              <a:buNone/>
              <a:defRPr b="0" i="0" sz="1900" u="none" cap="none" strike="noStrike">
                <a:solidFill>
                  <a:srgbClr val="000000"/>
                </a:solidFill>
                <a:latin typeface="Barlow"/>
                <a:ea typeface="Barlow"/>
                <a:cs typeface="Barlow"/>
                <a:sym typeface="Barlow"/>
              </a:defRPr>
            </a:lvl9pPr>
          </a:lstStyle>
          <a:p/>
        </p:txBody>
      </p:sp>
      <p:sp>
        <p:nvSpPr>
          <p:cNvPr id="693" name="Google Shape;693;p110"/>
          <p:cNvSpPr txBox="1"/>
          <p:nvPr>
            <p:ph idx="1" type="body"/>
          </p:nvPr>
        </p:nvSpPr>
        <p:spPr>
          <a:xfrm>
            <a:off x="460864" y="1585913"/>
            <a:ext cx="11257200" cy="4591200"/>
          </a:xfrm>
          <a:prstGeom prst="rect">
            <a:avLst/>
          </a:prstGeom>
          <a:noFill/>
          <a:ln>
            <a:noFill/>
          </a:ln>
        </p:spPr>
        <p:txBody>
          <a:bodyPr anchorCtr="0" anchor="t" bIns="45700" lIns="0" spcFirstLastPara="1" rIns="0" wrap="square" tIns="45700">
            <a:noAutofit/>
          </a:bodyPr>
          <a:lstStyle>
            <a:lvl1pPr indent="-361950" lvl="0" marL="457200" marR="0" rtl="0" algn="l">
              <a:lnSpc>
                <a:spcPct val="90000"/>
              </a:lnSpc>
              <a:spcBef>
                <a:spcPts val="1100"/>
              </a:spcBef>
              <a:spcAft>
                <a:spcPts val="0"/>
              </a:spcAft>
              <a:buClr>
                <a:schemeClr val="accent2"/>
              </a:buClr>
              <a:buSzPts val="2100"/>
              <a:buFont typeface="Barlow"/>
              <a:buChar char="▪"/>
              <a:defRPr b="0" i="0" sz="2800" u="none" cap="none" strike="noStrike">
                <a:solidFill>
                  <a:srgbClr val="3A3838"/>
                </a:solidFill>
                <a:latin typeface="Barlow"/>
                <a:ea typeface="Barlow"/>
                <a:cs typeface="Barlow"/>
                <a:sym typeface="Barlow"/>
              </a:defRPr>
            </a:lvl1pPr>
            <a:lvl2pPr indent="-349250" lvl="1" marL="914400" marR="0" rtl="0" algn="l">
              <a:lnSpc>
                <a:spcPct val="90000"/>
              </a:lnSpc>
              <a:spcBef>
                <a:spcPts val="500"/>
              </a:spcBef>
              <a:spcAft>
                <a:spcPts val="0"/>
              </a:spcAft>
              <a:buClr>
                <a:schemeClr val="accent2"/>
              </a:buClr>
              <a:buSzPts val="1900"/>
              <a:buFont typeface="Barlow"/>
              <a:buChar char="▪"/>
              <a:defRPr b="0" i="0" sz="2400" u="none" cap="none" strike="noStrike">
                <a:solidFill>
                  <a:srgbClr val="3A3838"/>
                </a:solidFill>
                <a:latin typeface="Barlow"/>
                <a:ea typeface="Barlow"/>
                <a:cs typeface="Barlow"/>
                <a:sym typeface="Barlow"/>
              </a:defRPr>
            </a:lvl2pPr>
            <a:lvl3pPr indent="-323850" lvl="2" marL="1371600" marR="0" rtl="0" algn="l">
              <a:lnSpc>
                <a:spcPct val="90000"/>
              </a:lnSpc>
              <a:spcBef>
                <a:spcPts val="500"/>
              </a:spcBef>
              <a:spcAft>
                <a:spcPts val="0"/>
              </a:spcAft>
              <a:buClr>
                <a:schemeClr val="accent2"/>
              </a:buClr>
              <a:buSzPts val="1500"/>
              <a:buFont typeface="Barlow"/>
              <a:buChar char="▪"/>
              <a:defRPr b="0" i="0" sz="2000" u="none" cap="none" strike="noStrike">
                <a:solidFill>
                  <a:srgbClr val="3A3838"/>
                </a:solidFill>
                <a:latin typeface="Barlow"/>
                <a:ea typeface="Barlow"/>
                <a:cs typeface="Barlow"/>
                <a:sym typeface="Barlow"/>
              </a:defRPr>
            </a:lvl3pPr>
            <a:lvl4pPr indent="-311150" lvl="3" marL="1828800" marR="0" rtl="0" algn="l">
              <a:lnSpc>
                <a:spcPct val="90000"/>
              </a:lnSpc>
              <a:spcBef>
                <a:spcPts val="500"/>
              </a:spcBef>
              <a:spcAft>
                <a:spcPts val="0"/>
              </a:spcAft>
              <a:buClr>
                <a:schemeClr val="accent2"/>
              </a:buClr>
              <a:buSzPts val="1300"/>
              <a:buFont typeface="Barlow"/>
              <a:buChar char="▪"/>
              <a:defRPr b="0" i="0" sz="1900" u="none" cap="none" strike="noStrike">
                <a:solidFill>
                  <a:srgbClr val="3A3838"/>
                </a:solidFill>
                <a:latin typeface="Barlow"/>
                <a:ea typeface="Barlow"/>
                <a:cs typeface="Barlow"/>
                <a:sym typeface="Barlow"/>
              </a:defRPr>
            </a:lvl4pPr>
            <a:lvl5pPr indent="-311150" lvl="4" marL="2286000" marR="0" rtl="0" algn="l">
              <a:lnSpc>
                <a:spcPct val="90000"/>
              </a:lnSpc>
              <a:spcBef>
                <a:spcPts val="500"/>
              </a:spcBef>
              <a:spcAft>
                <a:spcPts val="0"/>
              </a:spcAft>
              <a:buClr>
                <a:schemeClr val="accent2"/>
              </a:buClr>
              <a:buSzPts val="1300"/>
              <a:buFont typeface="Barlow"/>
              <a:buChar char="▪"/>
              <a:defRPr b="0" i="0" sz="1900" u="none" cap="none" strike="noStrike">
                <a:solidFill>
                  <a:srgbClr val="3A3838"/>
                </a:solidFill>
                <a:latin typeface="Barlow"/>
                <a:ea typeface="Barlow"/>
                <a:cs typeface="Barlow"/>
                <a:sym typeface="Barlow"/>
              </a:defRPr>
            </a:lvl5pPr>
            <a:lvl6pPr indent="-349250" lvl="5" marL="2743200" marR="0" rtl="0" algn="l">
              <a:lnSpc>
                <a:spcPct val="90000"/>
              </a:lnSpc>
              <a:spcBef>
                <a:spcPts val="500"/>
              </a:spcBef>
              <a:spcAft>
                <a:spcPts val="0"/>
              </a:spcAft>
              <a:buClr>
                <a:schemeClr val="dk1"/>
              </a:buClr>
              <a:buSzPts val="1900"/>
              <a:buFont typeface="Barlow"/>
              <a:buChar char="•"/>
              <a:defRPr b="0" i="0" sz="1900" u="none" cap="none" strike="noStrike">
                <a:solidFill>
                  <a:schemeClr val="dk1"/>
                </a:solidFill>
                <a:latin typeface="Barlow"/>
                <a:ea typeface="Barlow"/>
                <a:cs typeface="Barlow"/>
                <a:sym typeface="Barlow"/>
              </a:defRPr>
            </a:lvl6pPr>
            <a:lvl7pPr indent="-349250" lvl="6" marL="3200400" marR="0" rtl="0" algn="l">
              <a:lnSpc>
                <a:spcPct val="90000"/>
              </a:lnSpc>
              <a:spcBef>
                <a:spcPts val="500"/>
              </a:spcBef>
              <a:spcAft>
                <a:spcPts val="0"/>
              </a:spcAft>
              <a:buClr>
                <a:schemeClr val="dk1"/>
              </a:buClr>
              <a:buSzPts val="1900"/>
              <a:buFont typeface="Barlow"/>
              <a:buChar char="•"/>
              <a:defRPr b="0" i="0" sz="1900" u="none" cap="none" strike="noStrike">
                <a:solidFill>
                  <a:schemeClr val="dk1"/>
                </a:solidFill>
                <a:latin typeface="Barlow"/>
                <a:ea typeface="Barlow"/>
                <a:cs typeface="Barlow"/>
                <a:sym typeface="Barlow"/>
              </a:defRPr>
            </a:lvl7pPr>
            <a:lvl8pPr indent="-349250" lvl="7" marL="3657600" marR="0" rtl="0" algn="l">
              <a:lnSpc>
                <a:spcPct val="90000"/>
              </a:lnSpc>
              <a:spcBef>
                <a:spcPts val="500"/>
              </a:spcBef>
              <a:spcAft>
                <a:spcPts val="0"/>
              </a:spcAft>
              <a:buClr>
                <a:schemeClr val="dk1"/>
              </a:buClr>
              <a:buSzPts val="1900"/>
              <a:buFont typeface="Barlow"/>
              <a:buChar char="•"/>
              <a:defRPr b="0" i="0" sz="1900" u="none" cap="none" strike="noStrike">
                <a:solidFill>
                  <a:schemeClr val="dk1"/>
                </a:solidFill>
                <a:latin typeface="Barlow"/>
                <a:ea typeface="Barlow"/>
                <a:cs typeface="Barlow"/>
                <a:sym typeface="Barlow"/>
              </a:defRPr>
            </a:lvl8pPr>
            <a:lvl9pPr indent="-349250" lvl="8" marL="4114800" marR="0" rtl="0" algn="l">
              <a:lnSpc>
                <a:spcPct val="90000"/>
              </a:lnSpc>
              <a:spcBef>
                <a:spcPts val="500"/>
              </a:spcBef>
              <a:spcAft>
                <a:spcPts val="0"/>
              </a:spcAft>
              <a:buClr>
                <a:schemeClr val="dk1"/>
              </a:buClr>
              <a:buSzPts val="1900"/>
              <a:buFont typeface="Barlow"/>
              <a:buChar char="•"/>
              <a:defRPr b="0" i="0" sz="1900" u="none" cap="none" strike="noStrike">
                <a:solidFill>
                  <a:schemeClr val="dk1"/>
                </a:solidFill>
                <a:latin typeface="Barlow"/>
                <a:ea typeface="Barlow"/>
                <a:cs typeface="Barlow"/>
                <a:sym typeface="Barlow"/>
              </a:defRPr>
            </a:lvl9pPr>
          </a:lstStyle>
          <a:p/>
        </p:txBody>
      </p:sp>
      <p:pic>
        <p:nvPicPr>
          <p:cNvPr id="694" name="Google Shape;694;p110"/>
          <p:cNvPicPr preferRelativeResize="0"/>
          <p:nvPr/>
        </p:nvPicPr>
        <p:blipFill rotWithShape="1">
          <a:blip r:embed="rId1">
            <a:alphaModFix/>
          </a:blip>
          <a:srcRect b="0" l="0" r="0" t="0"/>
          <a:stretch/>
        </p:blipFill>
        <p:spPr>
          <a:xfrm>
            <a:off x="472694" y="6350020"/>
            <a:ext cx="1334694" cy="2099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hyperlink" Target="mailto:hao.wang@databrick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52.png"/><Relationship Id="rId9" Type="http://schemas.openxmlformats.org/officeDocument/2006/relationships/image" Target="../media/image51.png"/><Relationship Id="rId5" Type="http://schemas.openxmlformats.org/officeDocument/2006/relationships/image" Target="../media/image60.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7.png"/><Relationship Id="rId11" Type="http://schemas.openxmlformats.org/officeDocument/2006/relationships/image" Target="../media/image59.png"/><Relationship Id="rId10" Type="http://schemas.openxmlformats.org/officeDocument/2006/relationships/image" Target="../media/image49.png"/><Relationship Id="rId13" Type="http://schemas.openxmlformats.org/officeDocument/2006/relationships/image" Target="../media/image33.png"/><Relationship Id="rId12" Type="http://schemas.openxmlformats.org/officeDocument/2006/relationships/image" Target="../media/image53.png"/><Relationship Id="rId15" Type="http://schemas.openxmlformats.org/officeDocument/2006/relationships/image" Target="../media/image56.png"/><Relationship Id="rId1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53.png"/><Relationship Id="rId7" Type="http://schemas.openxmlformats.org/officeDocument/2006/relationships/image" Target="../media/image33.png"/><Relationship Id="rId8"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49.png"/><Relationship Id="rId7" Type="http://schemas.openxmlformats.org/officeDocument/2006/relationships/image" Target="../media/image53.png"/><Relationship Id="rId8" Type="http://schemas.openxmlformats.org/officeDocument/2006/relationships/image" Target="../media/image33.png"/><Relationship Id="rId11" Type="http://schemas.openxmlformats.org/officeDocument/2006/relationships/image" Target="../media/image60.png"/><Relationship Id="rId10"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33.png"/><Relationship Id="rId5" Type="http://schemas.openxmlformats.org/officeDocument/2006/relationships/image" Target="../media/image57.png"/><Relationship Id="rId6" Type="http://schemas.openxmlformats.org/officeDocument/2006/relationships/image" Target="../media/image51.png"/><Relationship Id="rId7" Type="http://schemas.openxmlformats.org/officeDocument/2006/relationships/image" Target="../media/image49.png"/><Relationship Id="rId8" Type="http://schemas.openxmlformats.org/officeDocument/2006/relationships/image" Target="../media/image53.png"/><Relationship Id="rId11" Type="http://schemas.openxmlformats.org/officeDocument/2006/relationships/image" Target="../media/image52.png"/><Relationship Id="rId10" Type="http://schemas.openxmlformats.org/officeDocument/2006/relationships/image" Target="../media/image50.png"/><Relationship Id="rId12"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2.png"/><Relationship Id="rId5" Type="http://schemas.openxmlformats.org/officeDocument/2006/relationships/image" Target="../media/image49.png"/><Relationship Id="rId6" Type="http://schemas.openxmlformats.org/officeDocument/2006/relationships/image" Target="../media/image59.png"/><Relationship Id="rId7" Type="http://schemas.openxmlformats.org/officeDocument/2006/relationships/image" Target="../media/image53.png"/><Relationship Id="rId8" Type="http://schemas.openxmlformats.org/officeDocument/2006/relationships/image" Target="../media/image33.png"/><Relationship Id="rId11" Type="http://schemas.openxmlformats.org/officeDocument/2006/relationships/image" Target="../media/image48.png"/><Relationship Id="rId10" Type="http://schemas.openxmlformats.org/officeDocument/2006/relationships/image" Target="../media/image60.png"/><Relationship Id="rId12"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49.png"/><Relationship Id="rId6" Type="http://schemas.openxmlformats.org/officeDocument/2006/relationships/image" Target="../media/image53.png"/><Relationship Id="rId7"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5.xml"/><Relationship Id="rId3" Type="http://schemas.openxmlformats.org/officeDocument/2006/relationships/image" Target="../media/image68.png"/><Relationship Id="rId4" Type="http://schemas.openxmlformats.org/officeDocument/2006/relationships/hyperlink" Target="https://github.com/hwang-db/tf_azure_deployment/tree/master/adb-external-hive-metastor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7.xml"/><Relationship Id="rId3" Type="http://schemas.openxmlformats.org/officeDocument/2006/relationships/hyperlink" Target="https://databricks.com/blog/2020/03/27/data-exfiltration-protection-with-azure-databrick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8.xml"/><Relationship Id="rId3" Type="http://schemas.openxmlformats.org/officeDocument/2006/relationships/hyperlink" Target="https://www.databricks.com/blog/2020/03/27/data-exfiltration-protection-with-azure-databricks.html" TargetMode="External"/><Relationship Id="rId4" Type="http://schemas.openxmlformats.org/officeDocument/2006/relationships/image" Target="../media/image72.png"/><Relationship Id="rId5" Type="http://schemas.openxmlformats.org/officeDocument/2006/relationships/hyperlink" Target="https://github.com/hwang-db/tf_azure_deployment/tree/master/adb-exfiltration-protection" TargetMode="External"/><Relationship Id="rId6"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0.xml"/><Relationship Id="rId3" Type="http://schemas.openxmlformats.org/officeDocument/2006/relationships/image" Target="../media/image61.png"/><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1.xml"/><Relationship Id="rId3" Type="http://schemas.openxmlformats.org/officeDocument/2006/relationships/image" Target="../media/image84.png"/><Relationship Id="rId4" Type="http://schemas.openxmlformats.org/officeDocument/2006/relationships/hyperlink" Target="https://github.com/databrickslabs/splunk-integration/tree/master/notebooks/sourc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4.xml"/><Relationship Id="rId3" Type="http://schemas.openxmlformats.org/officeDocument/2006/relationships/hyperlink" Target="https://docs.microsoft.com/en-us/azure/azure-monitor/agents/diagnostics-extension-stream-event-hubs" TargetMode="External"/><Relationship Id="rId4" Type="http://schemas.openxmlformats.org/officeDocument/2006/relationships/hyperlink" Target="https://docs.microsoft.com/en-us/azure/virtual-machines/extensions/diagnostics-linux?tabs=azcli" TargetMode="External"/><Relationship Id="rId5" Type="http://schemas.openxmlformats.org/officeDocument/2006/relationships/hyperlink" Target="https://docs.microsoft.com/en-us/azure/databricks/administration-guide/account-settings/azure-diagnostic-logs" TargetMode="External"/><Relationship Id="rId6" Type="http://schemas.openxmlformats.org/officeDocument/2006/relationships/hyperlink" Target="https://azsec.azurewebsites.net/2019/12/03/vm-security-log-to-event-hub-for-siem-integra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6.xml"/><Relationship Id="rId3"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69.png"/><Relationship Id="rId5" Type="http://schemas.openxmlformats.org/officeDocument/2006/relationships/image" Target="../media/image64.png"/><Relationship Id="rId6" Type="http://schemas.openxmlformats.org/officeDocument/2006/relationships/image" Target="../media/image67.png"/><Relationship Id="rId7" Type="http://schemas.openxmlformats.org/officeDocument/2006/relationships/image" Target="../media/image66.png"/><Relationship Id="rId8"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7.xml"/><Relationship Id="rId3"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3.png"/><Relationship Id="rId5" Type="http://schemas.openxmlformats.org/officeDocument/2006/relationships/image" Target="../media/image67.png"/><Relationship Id="rId6" Type="http://schemas.openxmlformats.org/officeDocument/2006/relationships/image" Target="../media/image66.png"/><Relationship Id="rId7" Type="http://schemas.openxmlformats.org/officeDocument/2006/relationships/image" Target="../media/image63.png"/><Relationship Id="rId8"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8.xml"/><Relationship Id="rId3"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69.png"/><Relationship Id="rId5" Type="http://schemas.openxmlformats.org/officeDocument/2006/relationships/image" Target="../media/image64.png"/><Relationship Id="rId6" Type="http://schemas.openxmlformats.org/officeDocument/2006/relationships/image" Target="../media/image67.png"/><Relationship Id="rId7" Type="http://schemas.openxmlformats.org/officeDocument/2006/relationships/image" Target="../media/image66.png"/><Relationship Id="rId8"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9.xml"/><Relationship Id="rId3" Type="http://schemas.openxmlformats.org/officeDocument/2006/relationships/hyperlink" Target="https://docs.microsoft.com/en-us/azure/databricks/data-engineering/" TargetMode="Externa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0.xml"/><Relationship Id="rId3" Type="http://schemas.openxmlformats.org/officeDocument/2006/relationships/image" Target="../media/image8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1.xml"/><Relationship Id="rId3" Type="http://schemas.openxmlformats.org/officeDocument/2006/relationships/image" Target="../media/image100.png"/><Relationship Id="rId4" Type="http://schemas.openxmlformats.org/officeDocument/2006/relationships/hyperlink" Target="https://docs.microsoft.com/en-us/azure/databricks/data-engineering/delta-live-tabl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2.xml"/><Relationship Id="rId3" Type="http://schemas.openxmlformats.org/officeDocument/2006/relationships/image" Target="../media/image74.png"/><Relationship Id="rId4" Type="http://schemas.openxmlformats.org/officeDocument/2006/relationships/image" Target="../media/image90.png"/><Relationship Id="rId9" Type="http://schemas.openxmlformats.org/officeDocument/2006/relationships/image" Target="../media/image81.png"/><Relationship Id="rId5" Type="http://schemas.openxmlformats.org/officeDocument/2006/relationships/image" Target="../media/image78.png"/><Relationship Id="rId6" Type="http://schemas.openxmlformats.org/officeDocument/2006/relationships/image" Target="../media/image76.png"/><Relationship Id="rId7" Type="http://schemas.openxmlformats.org/officeDocument/2006/relationships/image" Target="../media/image88.png"/><Relationship Id="rId8" Type="http://schemas.openxmlformats.org/officeDocument/2006/relationships/image" Target="../media/image86.png"/><Relationship Id="rId20" Type="http://schemas.openxmlformats.org/officeDocument/2006/relationships/image" Target="../media/image94.png"/><Relationship Id="rId21" Type="http://schemas.openxmlformats.org/officeDocument/2006/relationships/image" Target="../media/image95.png"/><Relationship Id="rId11" Type="http://schemas.openxmlformats.org/officeDocument/2006/relationships/image" Target="../media/image33.png"/><Relationship Id="rId10" Type="http://schemas.openxmlformats.org/officeDocument/2006/relationships/image" Target="../media/image80.png"/><Relationship Id="rId13" Type="http://schemas.openxmlformats.org/officeDocument/2006/relationships/image" Target="../media/image75.png"/><Relationship Id="rId12" Type="http://schemas.openxmlformats.org/officeDocument/2006/relationships/image" Target="../media/image89.png"/><Relationship Id="rId15" Type="http://schemas.openxmlformats.org/officeDocument/2006/relationships/image" Target="../media/image93.png"/><Relationship Id="rId14" Type="http://schemas.openxmlformats.org/officeDocument/2006/relationships/image" Target="../media/image83.png"/><Relationship Id="rId17" Type="http://schemas.openxmlformats.org/officeDocument/2006/relationships/image" Target="../media/image92.png"/><Relationship Id="rId16" Type="http://schemas.openxmlformats.org/officeDocument/2006/relationships/image" Target="../media/image120.png"/><Relationship Id="rId19" Type="http://schemas.openxmlformats.org/officeDocument/2006/relationships/image" Target="../media/image99.png"/><Relationship Id="rId18" Type="http://schemas.openxmlformats.org/officeDocument/2006/relationships/image" Target="../media/image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3.xml"/><Relationship Id="rId3" Type="http://schemas.openxmlformats.org/officeDocument/2006/relationships/hyperlink" Target="https://docs.microsoft.com/en-us/azure/databricks/data-engineering/delta-live-tabl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4.xml"/><Relationship Id="rId3" Type="http://schemas.openxmlformats.org/officeDocument/2006/relationships/image" Target="../media/image96.pn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6.xml"/><Relationship Id="rId3" Type="http://schemas.openxmlformats.org/officeDocument/2006/relationships/hyperlink" Target="https://docs.microsoft.com/en-us/azure/databricks/data-engineering/jobs/job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8.xml"/><Relationship Id="rId3" Type="http://schemas.openxmlformats.org/officeDocument/2006/relationships/image" Target="../media/image10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1.xml"/><Relationship Id="rId3" Type="http://schemas.openxmlformats.org/officeDocument/2006/relationships/hyperlink" Target="https://github.com/alexott/databricks-nutter-repos-demo" TargetMode="External"/><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2.xml"/><Relationship Id="rId3" Type="http://schemas.openxmlformats.org/officeDocument/2006/relationships/image" Target="../media/image121.png"/><Relationship Id="rId4" Type="http://schemas.openxmlformats.org/officeDocument/2006/relationships/hyperlink" Target="https://docs.microsoft.com/en-us/azure/databricks/administration-guide/account-settings/azure-diagnostic-logs" TargetMode="External"/><Relationship Id="rId5" Type="http://schemas.openxmlformats.org/officeDocument/2006/relationships/hyperlink" Target="https://docs.microsoft.com/en-us/azure/databricks/clusters/configure" TargetMode="External"/><Relationship Id="rId6" Type="http://schemas.openxmlformats.org/officeDocument/2006/relationships/hyperlink" Target="https://docs.microsoft.com/en-us/azure/architecture/databricks-monitoring/application-log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4.xml"/><Relationship Id="rId3" Type="http://schemas.openxmlformats.org/officeDocument/2006/relationships/image" Target="../media/image9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5.xml"/><Relationship Id="rId3" Type="http://schemas.openxmlformats.org/officeDocument/2006/relationships/image" Target="../media/image1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6.xml"/><Relationship Id="rId3" Type="http://schemas.openxmlformats.org/officeDocument/2006/relationships/image" Target="../media/image144.png"/><Relationship Id="rId4" Type="http://schemas.openxmlformats.org/officeDocument/2006/relationships/image" Target="../media/image102.png"/><Relationship Id="rId5"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8.xml"/><Relationship Id="rId3" Type="http://schemas.openxmlformats.org/officeDocument/2006/relationships/image" Target="../media/image1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59.xml"/><Relationship Id="rId3"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1.xml"/><Relationship Id="rId3" Type="http://schemas.openxmlformats.org/officeDocument/2006/relationships/image" Target="../media/image107.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2.xml"/><Relationship Id="rId3" Type="http://schemas.openxmlformats.org/officeDocument/2006/relationships/image" Target="../media/image9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3.xml"/><Relationship Id="rId3" Type="http://schemas.openxmlformats.org/officeDocument/2006/relationships/image" Target="../media/image110.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5.xml"/><Relationship Id="rId3" Type="http://schemas.openxmlformats.org/officeDocument/2006/relationships/image" Target="../media/image1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8.xml"/><Relationship Id="rId3" Type="http://schemas.openxmlformats.org/officeDocument/2006/relationships/image" Target="../media/image1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69.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7.xml"/><Relationship Id="rId3" Type="http://schemas.openxmlformats.org/officeDocument/2006/relationships/hyperlink" Target="https://docs.microsoft.com/en-us/azure/databricks/getting-started/overview" TargetMode="External"/><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0.xml"/><Relationship Id="rId3" Type="http://schemas.openxmlformats.org/officeDocument/2006/relationships/image" Target="../media/image117.png"/><Relationship Id="rId4" Type="http://schemas.openxmlformats.org/officeDocument/2006/relationships/image" Target="../media/image127.png"/><Relationship Id="rId5" Type="http://schemas.openxmlformats.org/officeDocument/2006/relationships/image" Target="../media/image1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1.xml"/><Relationship Id="rId3" Type="http://schemas.openxmlformats.org/officeDocument/2006/relationships/image" Target="../media/image125.png"/><Relationship Id="rId4" Type="http://schemas.openxmlformats.org/officeDocument/2006/relationships/image" Target="../media/image118.png"/><Relationship Id="rId5" Type="http://schemas.openxmlformats.org/officeDocument/2006/relationships/image" Target="../media/image1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2.xml"/><Relationship Id="rId3" Type="http://schemas.openxmlformats.org/officeDocument/2006/relationships/image" Target="../media/image1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3.xml"/><Relationship Id="rId3" Type="http://schemas.openxmlformats.org/officeDocument/2006/relationships/image" Target="../media/image1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4.xml"/><Relationship Id="rId3"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5.xml"/><Relationship Id="rId3" Type="http://schemas.openxmlformats.org/officeDocument/2006/relationships/image" Target="../media/image1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6.xml"/><Relationship Id="rId3" Type="http://schemas.openxmlformats.org/officeDocument/2006/relationships/image" Target="../media/image1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7.xml"/><Relationship Id="rId3" Type="http://schemas.openxmlformats.org/officeDocument/2006/relationships/image" Target="../media/image117.png"/><Relationship Id="rId4" Type="http://schemas.openxmlformats.org/officeDocument/2006/relationships/image" Target="../media/image1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8.xml"/><Relationship Id="rId3" Type="http://schemas.openxmlformats.org/officeDocument/2006/relationships/image" Target="../media/image1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79.xml"/><Relationship Id="rId3" Type="http://schemas.openxmlformats.org/officeDocument/2006/relationships/image" Target="../media/image1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xml"/><Relationship Id="rId3" Type="http://schemas.openxmlformats.org/officeDocument/2006/relationships/hyperlink" Target="https://docs.microsoft.com/en-us/azure/databricks/getting-started/overview" TargetMode="External"/><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2.xml"/><Relationship Id="rId3" Type="http://schemas.openxmlformats.org/officeDocument/2006/relationships/hyperlink" Target="https://github.com/Azure/AzureDatabricksBestPractices/blob/master/toc.md"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3.xml"/><Relationship Id="rId3" Type="http://schemas.openxmlformats.org/officeDocument/2006/relationships/image" Target="../media/image136.png"/><Relationship Id="rId4" Type="http://schemas.openxmlformats.org/officeDocument/2006/relationships/image" Target="../media/image1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4.xml"/><Relationship Id="rId3" Type="http://schemas.openxmlformats.org/officeDocument/2006/relationships/image" Target="../media/image1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5.xml"/><Relationship Id="rId3" Type="http://schemas.openxmlformats.org/officeDocument/2006/relationships/hyperlink" Target="https://docs.microsoft.com/en-us/azure/virtual-network/virtual-networks-udr-overview" TargetMode="External"/><Relationship Id="rId4" Type="http://schemas.openxmlformats.org/officeDocument/2006/relationships/image" Target="../media/image1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6.xml"/><Relationship Id="rId3" Type="http://schemas.openxmlformats.org/officeDocument/2006/relationships/image" Target="../media/image1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7.xml"/><Relationship Id="rId3" Type="http://schemas.openxmlformats.org/officeDocument/2006/relationships/hyperlink" Target="https://docs.google.com/presentation/d/17lcDDujxXigv2Rxim5DdXDAMZX8nj-v69d9xLOpwUu4/edit#slide=id.SLIDES_API964935095_0" TargetMode="External"/><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8.xml"/><Relationship Id="rId3" Type="http://schemas.openxmlformats.org/officeDocument/2006/relationships/image" Target="../media/image32.png"/><Relationship Id="rId4" Type="http://schemas.openxmlformats.org/officeDocument/2006/relationships/hyperlink" Target="https://docs.microsoft.com/en-us/azure/databricks/administration-guide/cloud-configurations/azure/udr" TargetMode="External"/><Relationship Id="rId5" Type="http://schemas.openxmlformats.org/officeDocument/2006/relationships/image" Target="../media/image146.png"/><Relationship Id="rId6" Type="http://schemas.openxmlformats.org/officeDocument/2006/relationships/image" Target="../media/image139.png"/><Relationship Id="rId7" Type="http://schemas.openxmlformats.org/officeDocument/2006/relationships/hyperlink" Target="https://github.com/adb-essentials/adb-udr-automation" TargetMode="External"/><Relationship Id="rId8" Type="http://schemas.openxmlformats.org/officeDocument/2006/relationships/hyperlink" Target="https://docs.google.com/presentation/d/17lcDDujxXigv2Rxim5DdXDAMZX8nj-v69d9xLOpwUu4/edit#slide=id.SLIDES_API964935095_0"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89.xml"/><Relationship Id="rId3" Type="http://schemas.openxmlformats.org/officeDocument/2006/relationships/image" Target="../media/image1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3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90.xml"/><Relationship Id="rId3" Type="http://schemas.openxmlformats.org/officeDocument/2006/relationships/image" Target="../media/image143.png"/><Relationship Id="rId4" Type="http://schemas.openxmlformats.org/officeDocument/2006/relationships/hyperlink" Target="https://docs.microsoft.com/en-us/azure/virtual-network/virtual-network-service-endpoint-policies-over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9"/>
          <p:cNvSpPr txBox="1"/>
          <p:nvPr>
            <p:ph type="ctrTitle"/>
          </p:nvPr>
        </p:nvSpPr>
        <p:spPr>
          <a:xfrm>
            <a:off x="761800" y="1991850"/>
            <a:ext cx="9751200" cy="158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latin typeface="Inconsolata Medium"/>
                <a:ea typeface="Inconsolata Medium"/>
                <a:cs typeface="Inconsolata Medium"/>
                <a:sym typeface="Inconsolata Medium"/>
              </a:rPr>
              <a:t>SC cybersecurity </a:t>
            </a:r>
            <a:endParaRPr sz="4000">
              <a:latin typeface="Inconsolata Medium"/>
              <a:ea typeface="Inconsolata Medium"/>
              <a:cs typeface="Inconsolata Medium"/>
              <a:sym typeface="Inconsolata Medium"/>
            </a:endParaRPr>
          </a:p>
          <a:p>
            <a:pPr indent="0" lvl="0" marL="0" rtl="0" algn="l">
              <a:spcBef>
                <a:spcPts val="0"/>
              </a:spcBef>
              <a:spcAft>
                <a:spcPts val="0"/>
              </a:spcAft>
              <a:buNone/>
            </a:pPr>
            <a:r>
              <a:rPr lang="en" sz="4000">
                <a:latin typeface="Inconsolata Medium"/>
                <a:ea typeface="Inconsolata Medium"/>
                <a:cs typeface="Inconsolata Medium"/>
                <a:sym typeface="Inconsolata Medium"/>
              </a:rPr>
              <a:t>Databricks Enablement Workshop</a:t>
            </a:r>
            <a:endParaRPr sz="4000">
              <a:latin typeface="Inconsolata Medium"/>
              <a:ea typeface="Inconsolata Medium"/>
              <a:cs typeface="Inconsolata Medium"/>
              <a:sym typeface="Inconsolata Medium"/>
            </a:endParaRPr>
          </a:p>
        </p:txBody>
      </p:sp>
      <p:sp>
        <p:nvSpPr>
          <p:cNvPr id="839" name="Google Shape;839;p139"/>
          <p:cNvSpPr txBox="1"/>
          <p:nvPr>
            <p:ph idx="2" type="subTitle"/>
          </p:nvPr>
        </p:nvSpPr>
        <p:spPr>
          <a:xfrm>
            <a:off x="761800" y="5756000"/>
            <a:ext cx="5262300" cy="612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a:latin typeface="Inconsolata"/>
                <a:ea typeface="Inconsolata"/>
                <a:cs typeface="Inconsolata"/>
                <a:sym typeface="Inconsolata"/>
              </a:rPr>
              <a:t>Hao Wang, </a:t>
            </a:r>
            <a:r>
              <a:rPr lang="en" u="sng">
                <a:solidFill>
                  <a:schemeClr val="hlink"/>
                </a:solidFill>
                <a:latin typeface="Inconsolata"/>
                <a:ea typeface="Inconsolata"/>
                <a:cs typeface="Inconsolata"/>
                <a:sym typeface="Inconsolata"/>
                <a:hlinkClick r:id="rId3"/>
              </a:rPr>
              <a:t>hao.wang@databricks.com</a:t>
            </a:r>
            <a:endParaRPr b="1">
              <a:latin typeface="Inconsolata"/>
              <a:ea typeface="Inconsolata"/>
              <a:cs typeface="Inconsolata"/>
              <a:sym typeface="Inconsolata"/>
            </a:endParaRPr>
          </a:p>
          <a:p>
            <a:pPr indent="0" lvl="0" marL="0" rtl="0" algn="l">
              <a:spcBef>
                <a:spcPts val="1100"/>
              </a:spcBef>
              <a:spcAft>
                <a:spcPts val="0"/>
              </a:spcAft>
              <a:buNone/>
            </a:pPr>
            <a:r>
              <a:rPr b="1" lang="en">
                <a:latin typeface="Inconsolata"/>
                <a:ea typeface="Inconsolata"/>
                <a:cs typeface="Inconsolata"/>
                <a:sym typeface="Inconsolata"/>
              </a:rPr>
              <a:t>Specialist SA, Platform/ML, ASEAN</a:t>
            </a:r>
            <a:endParaRPr b="1">
              <a:latin typeface="Inconsolata"/>
              <a:ea typeface="Inconsolata"/>
              <a:cs typeface="Inconsolata"/>
              <a:sym typeface="Inconsolata"/>
            </a:endParaRPr>
          </a:p>
        </p:txBody>
      </p:sp>
      <p:sp>
        <p:nvSpPr>
          <p:cNvPr id="840" name="Google Shape;840;p139"/>
          <p:cNvSpPr txBox="1"/>
          <p:nvPr>
            <p:ph idx="1" type="subTitle"/>
          </p:nvPr>
        </p:nvSpPr>
        <p:spPr>
          <a:xfrm>
            <a:off x="761800" y="3835400"/>
            <a:ext cx="6170100" cy="612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400">
                <a:latin typeface="Inconsolata"/>
                <a:ea typeface="Inconsolata"/>
                <a:cs typeface="Inconsolata"/>
                <a:sym typeface="Inconsolata"/>
              </a:rPr>
              <a:t>Day 1 (Workshop 1 &amp; 2)</a:t>
            </a:r>
            <a:endParaRPr sz="2400">
              <a:latin typeface="Inconsolata"/>
              <a:ea typeface="Inconsolata"/>
              <a:cs typeface="Inconsolata"/>
              <a:sym typeface="Inconsolata"/>
            </a:endParaRPr>
          </a:p>
        </p:txBody>
      </p:sp>
      <p:sp>
        <p:nvSpPr>
          <p:cNvPr id="841" name="Google Shape;841;p139"/>
          <p:cNvSpPr txBox="1"/>
          <p:nvPr/>
        </p:nvSpPr>
        <p:spPr>
          <a:xfrm>
            <a:off x="11427150" y="6390900"/>
            <a:ext cx="593100" cy="307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sz="900">
                <a:solidFill>
                  <a:srgbClr val="618794"/>
                </a:solidFill>
                <a:latin typeface="DM Sans"/>
                <a:ea typeface="DM Sans"/>
                <a:cs typeface="DM Sans"/>
                <a:sym typeface="DM Sans"/>
              </a:rPr>
              <a:t>‹#›</a:t>
            </a:fld>
            <a:endParaRPr sz="900">
              <a:solidFill>
                <a:srgbClr val="618794"/>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4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IP address ranges of Azure Databricks</a:t>
            </a:r>
            <a:endParaRPr sz="3600"/>
          </a:p>
        </p:txBody>
      </p:sp>
      <p:sp>
        <p:nvSpPr>
          <p:cNvPr id="1103" name="Google Shape;1103;p14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4" name="Google Shape;1104;p148"/>
          <p:cNvSpPr/>
          <p:nvPr/>
        </p:nvSpPr>
        <p:spPr>
          <a:xfrm>
            <a:off x="3232577" y="3455275"/>
            <a:ext cx="6212100" cy="1450200"/>
          </a:xfrm>
          <a:prstGeom prst="rect">
            <a:avLst/>
          </a:prstGeom>
          <a:noFill/>
          <a:ln cap="flat" cmpd="sng" w="9525">
            <a:solidFill>
              <a:srgbClr val="6187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8"/>
          <p:cNvSpPr txBox="1"/>
          <p:nvPr/>
        </p:nvSpPr>
        <p:spPr>
          <a:xfrm>
            <a:off x="6844325" y="1257200"/>
            <a:ext cx="4826100" cy="15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DM Sans Medium"/>
                <a:ea typeface="DM Sans Medium"/>
                <a:cs typeface="DM Sans Medium"/>
                <a:sym typeface="DM Sans Medium"/>
              </a:rPr>
              <a:t>Notes: </a:t>
            </a:r>
            <a:endParaRPr sz="1200">
              <a:solidFill>
                <a:schemeClr val="accent1"/>
              </a:solidFill>
              <a:latin typeface="DM Sans Medium"/>
              <a:ea typeface="DM Sans Medium"/>
              <a:cs typeface="DM Sans Medium"/>
              <a:sym typeface="DM Sans Medium"/>
            </a:endParaRPr>
          </a:p>
          <a:p>
            <a:pPr indent="-304800" lvl="0" marL="457200" rtl="0" algn="l">
              <a:spcBef>
                <a:spcPts val="400"/>
              </a:spcBef>
              <a:spcAft>
                <a:spcPts val="0"/>
              </a:spcAft>
              <a:buClr>
                <a:schemeClr val="accent1"/>
              </a:buClr>
              <a:buSzPts val="1200"/>
              <a:buFont typeface="DM Sans"/>
              <a:buChar char="●"/>
            </a:pPr>
            <a:r>
              <a:rPr lang="en" sz="1200">
                <a:solidFill>
                  <a:schemeClr val="accent1"/>
                </a:solidFill>
                <a:latin typeface="DM Sans"/>
                <a:ea typeface="DM Sans"/>
                <a:cs typeface="DM Sans"/>
                <a:sym typeface="DM Sans"/>
              </a:rPr>
              <a:t>Private CIDR range size = Public CIDR range size </a:t>
            </a:r>
            <a:endParaRPr sz="1200">
              <a:solidFill>
                <a:schemeClr val="accent1"/>
              </a:solidFill>
              <a:latin typeface="DM Sans"/>
              <a:ea typeface="DM Sans"/>
              <a:cs typeface="DM Sans"/>
              <a:sym typeface="DM Sans"/>
            </a:endParaRPr>
          </a:p>
          <a:p>
            <a:pPr indent="-304800" lvl="0" marL="457200" rtl="0" algn="l">
              <a:spcBef>
                <a:spcPts val="0"/>
              </a:spcBef>
              <a:spcAft>
                <a:spcPts val="0"/>
              </a:spcAft>
              <a:buClr>
                <a:schemeClr val="accent1"/>
              </a:buClr>
              <a:buSzPts val="1200"/>
              <a:buFont typeface="DM Sans"/>
              <a:buChar char="●"/>
            </a:pPr>
            <a:r>
              <a:rPr lang="en" sz="1200">
                <a:solidFill>
                  <a:schemeClr val="accent1"/>
                </a:solidFill>
                <a:latin typeface="DM Sans"/>
                <a:ea typeface="DM Sans"/>
                <a:cs typeface="DM Sans"/>
                <a:sym typeface="DM Sans"/>
              </a:rPr>
              <a:t>Azure reserves 5 addresses for internal purposes (i.e. a /20 VNet with /21 subnets would allow for 2043 nodes)</a:t>
            </a:r>
            <a:endParaRPr sz="1200">
              <a:solidFill>
                <a:schemeClr val="accent1"/>
              </a:solidFill>
              <a:latin typeface="DM Sans"/>
              <a:ea typeface="DM Sans"/>
              <a:cs typeface="DM Sans"/>
              <a:sym typeface="DM Sans"/>
            </a:endParaRPr>
          </a:p>
          <a:p>
            <a:pPr indent="-304800" lvl="0" marL="457200" rtl="0" algn="l">
              <a:spcBef>
                <a:spcPts val="0"/>
              </a:spcBef>
              <a:spcAft>
                <a:spcPts val="0"/>
              </a:spcAft>
              <a:buClr>
                <a:schemeClr val="accent1"/>
              </a:buClr>
              <a:buSzPts val="1200"/>
              <a:buFont typeface="DM Sans"/>
              <a:buChar char="●"/>
            </a:pPr>
            <a:r>
              <a:rPr lang="en" sz="1200">
                <a:solidFill>
                  <a:schemeClr val="accent1"/>
                </a:solidFill>
                <a:latin typeface="DM Sans"/>
                <a:ea typeface="DM Sans"/>
                <a:cs typeface="DM Sans"/>
                <a:sym typeface="DM Sans"/>
              </a:rPr>
              <a:t>Even for “No Public IP” workspaces the host network is called “public-subnet” in the Azure Portal, however, it is a private IP range</a:t>
            </a:r>
            <a:endParaRPr sz="1200">
              <a:solidFill>
                <a:schemeClr val="accent1"/>
              </a:solidFill>
              <a:latin typeface="DM Sans"/>
              <a:ea typeface="DM Sans"/>
              <a:cs typeface="DM Sans"/>
              <a:sym typeface="DM Sans"/>
            </a:endParaRPr>
          </a:p>
        </p:txBody>
      </p:sp>
      <p:sp>
        <p:nvSpPr>
          <p:cNvPr id="1106" name="Google Shape;1106;p148"/>
          <p:cNvSpPr txBox="1"/>
          <p:nvPr/>
        </p:nvSpPr>
        <p:spPr>
          <a:xfrm>
            <a:off x="3256798" y="3080125"/>
            <a:ext cx="4638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400"/>
              </a:spcAft>
              <a:buNone/>
            </a:pPr>
            <a:r>
              <a:rPr lang="en">
                <a:solidFill>
                  <a:schemeClr val="accent1"/>
                </a:solidFill>
                <a:latin typeface="DM Sans Medium"/>
                <a:ea typeface="DM Sans Medium"/>
                <a:cs typeface="DM Sans Medium"/>
                <a:sym typeface="DM Sans Medium"/>
              </a:rPr>
              <a:t>Customer managed Databricks Workspace VNet</a:t>
            </a:r>
            <a:endParaRPr>
              <a:solidFill>
                <a:schemeClr val="accent1"/>
              </a:solidFill>
              <a:latin typeface="DM Sans"/>
              <a:ea typeface="DM Sans"/>
              <a:cs typeface="DM Sans"/>
              <a:sym typeface="DM Sans"/>
            </a:endParaRPr>
          </a:p>
        </p:txBody>
      </p:sp>
      <p:sp>
        <p:nvSpPr>
          <p:cNvPr id="1107" name="Google Shape;1107;p148"/>
          <p:cNvSpPr/>
          <p:nvPr/>
        </p:nvSpPr>
        <p:spPr>
          <a:xfrm rot="5400000">
            <a:off x="6262725" y="2146650"/>
            <a:ext cx="162000" cy="5929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108" name="Google Shape;1108;p148"/>
          <p:cNvSpPr txBox="1"/>
          <p:nvPr/>
        </p:nvSpPr>
        <p:spPr>
          <a:xfrm>
            <a:off x="3838125" y="5201725"/>
            <a:ext cx="5011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VM and container based Databricks cluster on Azure</a:t>
            </a:r>
            <a:endParaRPr>
              <a:solidFill>
                <a:schemeClr val="dk2"/>
              </a:solidFill>
              <a:latin typeface="DM Sans Medium"/>
              <a:ea typeface="DM Sans Medium"/>
              <a:cs typeface="DM Sans Medium"/>
              <a:sym typeface="DM Sans Medium"/>
            </a:endParaRPr>
          </a:p>
        </p:txBody>
      </p:sp>
      <p:sp>
        <p:nvSpPr>
          <p:cNvPr id="1109" name="Google Shape;1109;p148"/>
          <p:cNvSpPr/>
          <p:nvPr/>
        </p:nvSpPr>
        <p:spPr>
          <a:xfrm>
            <a:off x="10259025" y="3455275"/>
            <a:ext cx="1509900" cy="6042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accent4"/>
                </a:solidFill>
                <a:latin typeface="DM Sans Medium"/>
                <a:ea typeface="DM Sans Medium"/>
                <a:cs typeface="DM Sans Medium"/>
                <a:sym typeface="DM Sans Medium"/>
              </a:rPr>
              <a:t>1 IP *</a:t>
            </a:r>
            <a:br>
              <a:rPr lang="en" sz="1200">
                <a:solidFill>
                  <a:schemeClr val="accent4"/>
                </a:solidFill>
                <a:latin typeface="DM Sans Medium"/>
                <a:ea typeface="DM Sans Medium"/>
                <a:cs typeface="DM Sans Medium"/>
                <a:sym typeface="DM Sans Medium"/>
              </a:rPr>
            </a:br>
            <a:r>
              <a:rPr lang="en" sz="1200">
                <a:solidFill>
                  <a:schemeClr val="accent4"/>
                </a:solidFill>
                <a:latin typeface="DM Sans Medium"/>
                <a:ea typeface="DM Sans Medium"/>
                <a:cs typeface="DM Sans Medium"/>
                <a:sym typeface="DM Sans Medium"/>
              </a:rPr>
              <a:t>per VM</a:t>
            </a:r>
            <a:endParaRPr sz="1200">
              <a:solidFill>
                <a:schemeClr val="accent4"/>
              </a:solidFill>
              <a:latin typeface="DM Sans Medium"/>
              <a:ea typeface="DM Sans Medium"/>
              <a:cs typeface="DM Sans Medium"/>
              <a:sym typeface="DM Sans Medium"/>
            </a:endParaRPr>
          </a:p>
        </p:txBody>
      </p:sp>
      <p:sp>
        <p:nvSpPr>
          <p:cNvPr id="1110" name="Google Shape;1110;p148"/>
          <p:cNvSpPr/>
          <p:nvPr/>
        </p:nvSpPr>
        <p:spPr>
          <a:xfrm>
            <a:off x="10259025" y="4388036"/>
            <a:ext cx="1509900" cy="6042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accent4"/>
                </a:solidFill>
                <a:latin typeface="DM Sans Medium"/>
                <a:ea typeface="DM Sans Medium"/>
                <a:cs typeface="DM Sans Medium"/>
                <a:sym typeface="DM Sans Medium"/>
              </a:rPr>
              <a:t>1 private IP </a:t>
            </a:r>
            <a:br>
              <a:rPr lang="en" sz="1200">
                <a:solidFill>
                  <a:schemeClr val="accent4"/>
                </a:solidFill>
                <a:latin typeface="DM Sans Medium"/>
                <a:ea typeface="DM Sans Medium"/>
                <a:cs typeface="DM Sans Medium"/>
                <a:sym typeface="DM Sans Medium"/>
              </a:rPr>
            </a:br>
            <a:r>
              <a:rPr lang="en" sz="1200">
                <a:solidFill>
                  <a:schemeClr val="accent4"/>
                </a:solidFill>
                <a:latin typeface="DM Sans Medium"/>
                <a:ea typeface="DM Sans Medium"/>
                <a:cs typeface="DM Sans Medium"/>
                <a:sym typeface="DM Sans Medium"/>
              </a:rPr>
              <a:t>per container</a:t>
            </a:r>
            <a:endParaRPr sz="1200">
              <a:solidFill>
                <a:schemeClr val="accent4"/>
              </a:solidFill>
              <a:latin typeface="DM Sans Medium"/>
              <a:ea typeface="DM Sans Medium"/>
              <a:cs typeface="DM Sans Medium"/>
              <a:sym typeface="DM Sans Medium"/>
            </a:endParaRPr>
          </a:p>
        </p:txBody>
      </p:sp>
      <p:sp>
        <p:nvSpPr>
          <p:cNvPr id="1111" name="Google Shape;1111;p148"/>
          <p:cNvSpPr txBox="1"/>
          <p:nvPr/>
        </p:nvSpPr>
        <p:spPr>
          <a:xfrm>
            <a:off x="384775" y="1252675"/>
            <a:ext cx="4504500" cy="13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1"/>
                </a:solidFill>
                <a:latin typeface="DM Sans Medium"/>
                <a:ea typeface="DM Sans Medium"/>
                <a:cs typeface="DM Sans Medium"/>
                <a:sym typeface="DM Sans Medium"/>
              </a:rPr>
              <a:t>Necessary IP ranges (subnets) for VNet injection</a:t>
            </a:r>
            <a:endParaRPr sz="1200">
              <a:solidFill>
                <a:schemeClr val="accent1"/>
              </a:solidFill>
              <a:latin typeface="DM Sans Medium"/>
              <a:ea typeface="DM Sans Medium"/>
              <a:cs typeface="DM Sans Medium"/>
              <a:sym typeface="DM Sans Medium"/>
            </a:endParaRPr>
          </a:p>
          <a:p>
            <a:pPr indent="-190500" lvl="0" marL="228600" rtl="0" algn="l">
              <a:spcBef>
                <a:spcPts val="400"/>
              </a:spcBef>
              <a:spcAft>
                <a:spcPts val="0"/>
              </a:spcAft>
              <a:buClr>
                <a:schemeClr val="accent1"/>
              </a:buClr>
              <a:buSzPts val="1200"/>
              <a:buFont typeface="Barlow"/>
              <a:buChar char="●"/>
            </a:pPr>
            <a:r>
              <a:rPr lang="en" sz="1200">
                <a:solidFill>
                  <a:schemeClr val="accent1"/>
                </a:solidFill>
                <a:latin typeface="DM Sans"/>
                <a:ea typeface="DM Sans"/>
                <a:cs typeface="DM Sans"/>
                <a:sym typeface="DM Sans"/>
              </a:rPr>
              <a:t>VNet</a:t>
            </a:r>
            <a:r>
              <a:rPr lang="en" sz="1200">
                <a:solidFill>
                  <a:schemeClr val="accent1"/>
                </a:solidFill>
                <a:latin typeface="DM Sans"/>
                <a:ea typeface="DM Sans"/>
                <a:cs typeface="DM Sans"/>
                <a:sym typeface="DM Sans"/>
              </a:rPr>
              <a:t>					/16 - /24	(e.g. /20)</a:t>
            </a:r>
            <a:endParaRPr sz="1200">
              <a:solidFill>
                <a:schemeClr val="accent1"/>
              </a:solidFill>
              <a:latin typeface="DM Sans"/>
              <a:ea typeface="DM Sans"/>
              <a:cs typeface="DM Sans"/>
              <a:sym typeface="DM Sans"/>
            </a:endParaRPr>
          </a:p>
          <a:p>
            <a:pPr indent="-190500" lvl="1" marL="514350" rtl="0" algn="l">
              <a:spcBef>
                <a:spcPts val="400"/>
              </a:spcBef>
              <a:spcAft>
                <a:spcPts val="0"/>
              </a:spcAft>
              <a:buClr>
                <a:schemeClr val="accent1"/>
              </a:buClr>
              <a:buSzPts val="1200"/>
              <a:buFont typeface="Barlow"/>
              <a:buChar char="○"/>
            </a:pPr>
            <a:r>
              <a:rPr lang="en" sz="1200">
                <a:solidFill>
                  <a:schemeClr val="accent1"/>
                </a:solidFill>
                <a:latin typeface="DM Sans"/>
                <a:ea typeface="DM Sans"/>
                <a:cs typeface="DM Sans"/>
                <a:sym typeface="DM Sans"/>
              </a:rPr>
              <a:t>Host (</a:t>
            </a:r>
            <a:r>
              <a:rPr lang="en" sz="1050">
                <a:solidFill>
                  <a:schemeClr val="accent1"/>
                </a:solidFill>
                <a:latin typeface="DM Sans"/>
                <a:ea typeface="DM Sans"/>
                <a:cs typeface="DM Sans"/>
                <a:sym typeface="DM Sans"/>
              </a:rPr>
              <a:t>”public-subnet”)</a:t>
            </a:r>
            <a:r>
              <a:rPr lang="en" sz="1200">
                <a:solidFill>
                  <a:schemeClr val="accent1"/>
                </a:solidFill>
                <a:latin typeface="DM Sans"/>
                <a:ea typeface="DM Sans"/>
                <a:cs typeface="DM Sans"/>
                <a:sym typeface="DM Sans"/>
              </a:rPr>
              <a:t>		up to /26	(e.g. /21)</a:t>
            </a:r>
            <a:endParaRPr sz="1200">
              <a:solidFill>
                <a:schemeClr val="accent1"/>
              </a:solidFill>
              <a:latin typeface="DM Sans"/>
              <a:ea typeface="DM Sans"/>
              <a:cs typeface="DM Sans"/>
              <a:sym typeface="DM Sans"/>
            </a:endParaRPr>
          </a:p>
          <a:p>
            <a:pPr indent="-190500" lvl="1" marL="514350" rtl="0" algn="l">
              <a:spcBef>
                <a:spcPts val="400"/>
              </a:spcBef>
              <a:spcAft>
                <a:spcPts val="0"/>
              </a:spcAft>
              <a:buClr>
                <a:schemeClr val="accent1"/>
              </a:buClr>
              <a:buSzPts val="1200"/>
              <a:buFont typeface="Barlow"/>
              <a:buChar char="○"/>
            </a:pPr>
            <a:r>
              <a:rPr lang="en" sz="1200">
                <a:solidFill>
                  <a:schemeClr val="accent1"/>
                </a:solidFill>
                <a:latin typeface="DM Sans"/>
                <a:ea typeface="DM Sans"/>
                <a:cs typeface="DM Sans"/>
                <a:sym typeface="DM Sans"/>
              </a:rPr>
              <a:t>Container (</a:t>
            </a:r>
            <a:r>
              <a:rPr lang="en" sz="1050">
                <a:solidFill>
                  <a:schemeClr val="accent1"/>
                </a:solidFill>
                <a:latin typeface="DM Sans"/>
                <a:ea typeface="DM Sans"/>
                <a:cs typeface="DM Sans"/>
                <a:sym typeface="DM Sans"/>
              </a:rPr>
              <a:t>”private-subnet”)</a:t>
            </a:r>
            <a:r>
              <a:rPr lang="en" sz="1200">
                <a:solidFill>
                  <a:schemeClr val="accent1"/>
                </a:solidFill>
                <a:latin typeface="DM Sans"/>
                <a:ea typeface="DM Sans"/>
                <a:cs typeface="DM Sans"/>
                <a:sym typeface="DM Sans"/>
              </a:rPr>
              <a:t>	up to /26	(e.g. /21)</a:t>
            </a:r>
            <a:endParaRPr sz="1200">
              <a:solidFill>
                <a:schemeClr val="accent1"/>
              </a:solidFill>
              <a:latin typeface="DM Sans"/>
              <a:ea typeface="DM Sans"/>
              <a:cs typeface="DM Sans"/>
              <a:sym typeface="DM Sans"/>
            </a:endParaRPr>
          </a:p>
          <a:p>
            <a:pPr indent="-190500" lvl="0" marL="228600" rtl="0" algn="l">
              <a:spcBef>
                <a:spcPts val="400"/>
              </a:spcBef>
              <a:spcAft>
                <a:spcPts val="400"/>
              </a:spcAft>
              <a:buClr>
                <a:schemeClr val="accent1"/>
              </a:buClr>
              <a:buSzPts val="1200"/>
              <a:buFont typeface="DM Sans"/>
              <a:buChar char="●"/>
            </a:pPr>
            <a:r>
              <a:rPr lang="en" sz="1200">
                <a:solidFill>
                  <a:schemeClr val="accent1"/>
                </a:solidFill>
                <a:latin typeface="DM Sans"/>
                <a:ea typeface="DM Sans"/>
                <a:cs typeface="DM Sans"/>
                <a:sym typeface="DM Sans"/>
              </a:rPr>
              <a:t>Public IP (for non-NPIP)		Azure space	</a:t>
            </a:r>
            <a:endParaRPr sz="1200">
              <a:solidFill>
                <a:schemeClr val="accent1"/>
              </a:solidFill>
              <a:latin typeface="DM Sans"/>
              <a:ea typeface="DM Sans"/>
              <a:cs typeface="DM Sans"/>
              <a:sym typeface="DM Sans"/>
            </a:endParaRPr>
          </a:p>
        </p:txBody>
      </p:sp>
      <p:sp>
        <p:nvSpPr>
          <p:cNvPr id="1112" name="Google Shape;1112;p148"/>
          <p:cNvSpPr/>
          <p:nvPr/>
        </p:nvSpPr>
        <p:spPr>
          <a:xfrm>
            <a:off x="1748453" y="3970075"/>
            <a:ext cx="1276800" cy="489000"/>
          </a:xfrm>
          <a:prstGeom prst="leftRightArrow">
            <a:avLst>
              <a:gd fmla="val 50941" name="adj1"/>
              <a:gd fmla="val 36892" name="adj2"/>
            </a:avLst>
          </a:prstGeom>
          <a:solidFill>
            <a:srgbClr val="FFFFFF"/>
          </a:solidFill>
          <a:ln cap="flat" cmpd="sng" w="9525">
            <a:solidFill>
              <a:srgbClr val="FF3620"/>
            </a:solidFill>
            <a:prstDash val="solid"/>
            <a:round/>
            <a:headEnd len="sm" w="sm" type="none"/>
            <a:tailEnd len="sm" w="sm" type="none"/>
          </a:ln>
        </p:spPr>
        <p:txBody>
          <a:bodyPr anchorCtr="0" anchor="ctr" bIns="0" lIns="91425" spcFirstLastPara="1" rIns="91425" wrap="square" tIns="0">
            <a:noAutofit/>
          </a:bodyPr>
          <a:lstStyle/>
          <a:p>
            <a:pPr indent="0" lvl="0" marL="0" rtl="0" algn="ctr">
              <a:spcBef>
                <a:spcPts val="0"/>
              </a:spcBef>
              <a:spcAft>
                <a:spcPts val="0"/>
              </a:spcAft>
              <a:buNone/>
            </a:pPr>
            <a:r>
              <a:rPr lang="en" sz="1200">
                <a:solidFill>
                  <a:schemeClr val="dk2"/>
                </a:solidFill>
                <a:latin typeface="DM Sans"/>
                <a:ea typeface="DM Sans"/>
                <a:cs typeface="DM Sans"/>
                <a:sym typeface="DM Sans"/>
              </a:rPr>
              <a:t>Routing*</a:t>
            </a:r>
            <a:endParaRPr sz="1200">
              <a:solidFill>
                <a:schemeClr val="dk2"/>
              </a:solidFill>
              <a:latin typeface="DM Sans"/>
              <a:ea typeface="DM Sans"/>
              <a:cs typeface="DM Sans"/>
              <a:sym typeface="DM Sans"/>
            </a:endParaRPr>
          </a:p>
        </p:txBody>
      </p:sp>
      <p:sp>
        <p:nvSpPr>
          <p:cNvPr id="1113" name="Google Shape;1113;p148"/>
          <p:cNvSpPr/>
          <p:nvPr/>
        </p:nvSpPr>
        <p:spPr>
          <a:xfrm>
            <a:off x="625808" y="3760068"/>
            <a:ext cx="775800" cy="604200"/>
          </a:xfrm>
          <a:prstGeom prst="rect">
            <a:avLst/>
          </a:prstGeom>
          <a:solidFill>
            <a:srgbClr val="FFFFFF"/>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latin typeface="DM Sans"/>
              <a:ea typeface="DM Sans"/>
              <a:cs typeface="DM Sans"/>
              <a:sym typeface="DM Sans"/>
            </a:endParaRPr>
          </a:p>
        </p:txBody>
      </p:sp>
      <p:sp>
        <p:nvSpPr>
          <p:cNvPr id="1114" name="Google Shape;1114;p148"/>
          <p:cNvSpPr txBox="1"/>
          <p:nvPr/>
        </p:nvSpPr>
        <p:spPr>
          <a:xfrm>
            <a:off x="525025" y="3080125"/>
            <a:ext cx="127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400"/>
              </a:spcAft>
              <a:buNone/>
            </a:pPr>
            <a:r>
              <a:rPr lang="en">
                <a:solidFill>
                  <a:schemeClr val="accent1"/>
                </a:solidFill>
                <a:latin typeface="DM Sans Medium"/>
                <a:ea typeface="DM Sans Medium"/>
                <a:cs typeface="DM Sans Medium"/>
                <a:sym typeface="DM Sans Medium"/>
              </a:rPr>
              <a:t>Other VNets</a:t>
            </a:r>
            <a:endParaRPr>
              <a:solidFill>
                <a:schemeClr val="accent1"/>
              </a:solidFill>
              <a:latin typeface="DM Sans"/>
              <a:ea typeface="DM Sans"/>
              <a:cs typeface="DM Sans"/>
              <a:sym typeface="DM Sans"/>
            </a:endParaRPr>
          </a:p>
        </p:txBody>
      </p:sp>
      <p:sp>
        <p:nvSpPr>
          <p:cNvPr id="1115" name="Google Shape;1115;p148"/>
          <p:cNvSpPr/>
          <p:nvPr/>
        </p:nvSpPr>
        <p:spPr>
          <a:xfrm>
            <a:off x="702008" y="3836268"/>
            <a:ext cx="775800" cy="604200"/>
          </a:xfrm>
          <a:prstGeom prst="rect">
            <a:avLst/>
          </a:prstGeom>
          <a:solidFill>
            <a:srgbClr val="FFFFFF"/>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latin typeface="DM Sans"/>
              <a:ea typeface="DM Sans"/>
              <a:cs typeface="DM Sans"/>
              <a:sym typeface="DM Sans"/>
            </a:endParaRPr>
          </a:p>
        </p:txBody>
      </p:sp>
      <p:sp>
        <p:nvSpPr>
          <p:cNvPr id="1116" name="Google Shape;1116;p148"/>
          <p:cNvSpPr/>
          <p:nvPr/>
        </p:nvSpPr>
        <p:spPr>
          <a:xfrm>
            <a:off x="778208" y="3912468"/>
            <a:ext cx="775800" cy="604200"/>
          </a:xfrm>
          <a:prstGeom prst="rect">
            <a:avLst/>
          </a:prstGeom>
          <a:solidFill>
            <a:srgbClr val="FFFFFF"/>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latin typeface="DM Sans"/>
              <a:ea typeface="DM Sans"/>
              <a:cs typeface="DM Sans"/>
              <a:sym typeface="DM Sans"/>
            </a:endParaRPr>
          </a:p>
        </p:txBody>
      </p:sp>
      <p:sp>
        <p:nvSpPr>
          <p:cNvPr id="1117" name="Google Shape;1117;p148"/>
          <p:cNvSpPr/>
          <p:nvPr/>
        </p:nvSpPr>
        <p:spPr>
          <a:xfrm>
            <a:off x="3372100" y="3606900"/>
            <a:ext cx="1509900" cy="1173900"/>
          </a:xfrm>
          <a:prstGeom prst="roundRect">
            <a:avLst>
              <a:gd fmla="val 5901" name="adj"/>
            </a:avLst>
          </a:prstGeom>
          <a:noFill/>
          <a:ln cap="flat" cmpd="sng" w="9525">
            <a:solidFill>
              <a:srgbClr val="1B5161"/>
            </a:solidFill>
            <a:prstDash val="solid"/>
            <a:round/>
            <a:headEnd len="sm" w="sm" type="none"/>
            <a:tailEnd len="sm" w="sm" type="none"/>
          </a:ln>
        </p:spPr>
        <p:txBody>
          <a:bodyPr anchorCtr="0" anchor="t" bIns="91425" lIns="0" spcFirstLastPara="1" rIns="0" wrap="square" tIns="45700">
            <a:noAutofit/>
          </a:bodyPr>
          <a:lstStyle/>
          <a:p>
            <a:pPr indent="0" lvl="0" marL="0" rtl="0" algn="ctr">
              <a:spcBef>
                <a:spcPts val="0"/>
              </a:spcBef>
              <a:spcAft>
                <a:spcPts val="0"/>
              </a:spcAft>
              <a:buNone/>
            </a:pPr>
            <a:r>
              <a:rPr lang="en" sz="1600">
                <a:solidFill>
                  <a:srgbClr val="1B5161"/>
                </a:solidFill>
                <a:latin typeface="DM Sans Medium"/>
                <a:ea typeface="DM Sans Medium"/>
                <a:cs typeface="DM Sans Medium"/>
                <a:sym typeface="DM Sans Medium"/>
              </a:rPr>
              <a:t>VM 1 (driver)</a:t>
            </a:r>
            <a:endParaRPr sz="1600">
              <a:solidFill>
                <a:srgbClr val="1B5161"/>
              </a:solidFill>
              <a:latin typeface="DM Sans Medium"/>
              <a:ea typeface="DM Sans Medium"/>
              <a:cs typeface="DM Sans Medium"/>
              <a:sym typeface="DM Sans Medium"/>
            </a:endParaRPr>
          </a:p>
        </p:txBody>
      </p:sp>
      <p:sp>
        <p:nvSpPr>
          <p:cNvPr id="1118" name="Google Shape;1118;p148"/>
          <p:cNvSpPr/>
          <p:nvPr/>
        </p:nvSpPr>
        <p:spPr>
          <a:xfrm>
            <a:off x="3448050" y="4088736"/>
            <a:ext cx="1356300" cy="604200"/>
          </a:xfrm>
          <a:prstGeom prst="roundRect">
            <a:avLst>
              <a:gd fmla="val 5901" name="adj"/>
            </a:avLst>
          </a:prstGeom>
          <a:solidFill>
            <a:srgbClr val="FFFFFF"/>
          </a:solidFill>
          <a:ln cap="flat" cmpd="sng" w="9525">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 sz="1300">
                <a:solidFill>
                  <a:schemeClr val="accent5"/>
                </a:solidFill>
                <a:latin typeface="DM Sans Medium"/>
                <a:ea typeface="DM Sans Medium"/>
                <a:cs typeface="DM Sans Medium"/>
                <a:sym typeface="DM Sans Medium"/>
              </a:rPr>
              <a:t>Container</a:t>
            </a:r>
            <a:endParaRPr sz="1300">
              <a:solidFill>
                <a:schemeClr val="accent5"/>
              </a:solidFill>
              <a:latin typeface="DM Sans"/>
              <a:ea typeface="DM Sans"/>
              <a:cs typeface="DM Sans"/>
              <a:sym typeface="DM Sans"/>
            </a:endParaRPr>
          </a:p>
        </p:txBody>
      </p:sp>
      <p:sp>
        <p:nvSpPr>
          <p:cNvPr id="1119" name="Google Shape;1119;p148"/>
          <p:cNvSpPr/>
          <p:nvPr/>
        </p:nvSpPr>
        <p:spPr>
          <a:xfrm>
            <a:off x="3580800" y="4345086"/>
            <a:ext cx="1134600" cy="21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F3620"/>
                </a:solidFill>
                <a:latin typeface="DM Sans"/>
                <a:ea typeface="DM Sans"/>
                <a:cs typeface="DM Sans"/>
                <a:sym typeface="DM Sans"/>
              </a:rPr>
              <a:t>DBR</a:t>
            </a:r>
            <a:endParaRPr sz="1200">
              <a:solidFill>
                <a:srgbClr val="FF3620"/>
              </a:solidFill>
              <a:latin typeface="DM Sans"/>
              <a:ea typeface="DM Sans"/>
              <a:cs typeface="DM Sans"/>
              <a:sym typeface="DM Sans"/>
            </a:endParaRPr>
          </a:p>
        </p:txBody>
      </p:sp>
      <p:cxnSp>
        <p:nvCxnSpPr>
          <p:cNvPr id="1120" name="Google Shape;1120;p148"/>
          <p:cNvCxnSpPr>
            <a:stCxn id="1109" idx="2"/>
            <a:endCxn id="1121" idx="6"/>
          </p:cNvCxnSpPr>
          <p:nvPr/>
        </p:nvCxnSpPr>
        <p:spPr>
          <a:xfrm flipH="1">
            <a:off x="9404325" y="3757375"/>
            <a:ext cx="854700" cy="423000"/>
          </a:xfrm>
          <a:prstGeom prst="straightConnector1">
            <a:avLst/>
          </a:prstGeom>
          <a:noFill/>
          <a:ln cap="flat" cmpd="sng" w="9525">
            <a:solidFill>
              <a:schemeClr val="accent4"/>
            </a:solidFill>
            <a:prstDash val="dash"/>
            <a:round/>
            <a:headEnd len="med" w="med" type="none"/>
            <a:tailEnd len="med" w="med" type="triangle"/>
          </a:ln>
        </p:spPr>
      </p:cxnSp>
      <p:sp>
        <p:nvSpPr>
          <p:cNvPr id="1122" name="Google Shape;1122;p148"/>
          <p:cNvSpPr/>
          <p:nvPr/>
        </p:nvSpPr>
        <p:spPr>
          <a:xfrm>
            <a:off x="5360425" y="3606900"/>
            <a:ext cx="1509900" cy="1173900"/>
          </a:xfrm>
          <a:prstGeom prst="roundRect">
            <a:avLst>
              <a:gd fmla="val 5901" name="adj"/>
            </a:avLst>
          </a:prstGeom>
          <a:noFill/>
          <a:ln cap="flat" cmpd="sng" w="9525">
            <a:solidFill>
              <a:srgbClr val="1B5161"/>
            </a:solidFill>
            <a:prstDash val="solid"/>
            <a:round/>
            <a:headEnd len="sm" w="sm" type="none"/>
            <a:tailEnd len="sm" w="sm" type="none"/>
          </a:ln>
        </p:spPr>
        <p:txBody>
          <a:bodyPr anchorCtr="0" anchor="t" bIns="91425" lIns="0" spcFirstLastPara="1" rIns="0" wrap="square" tIns="45700">
            <a:noAutofit/>
          </a:bodyPr>
          <a:lstStyle/>
          <a:p>
            <a:pPr indent="0" lvl="0" marL="0" rtl="0" algn="ctr">
              <a:spcBef>
                <a:spcPts val="0"/>
              </a:spcBef>
              <a:spcAft>
                <a:spcPts val="0"/>
              </a:spcAft>
              <a:buNone/>
            </a:pPr>
            <a:r>
              <a:rPr lang="en" sz="1600">
                <a:solidFill>
                  <a:srgbClr val="1B5161"/>
                </a:solidFill>
                <a:latin typeface="DM Sans Medium"/>
                <a:ea typeface="DM Sans Medium"/>
                <a:cs typeface="DM Sans Medium"/>
                <a:sym typeface="DM Sans Medium"/>
              </a:rPr>
              <a:t>VM 2 (worker)</a:t>
            </a:r>
            <a:endParaRPr sz="1600">
              <a:solidFill>
                <a:srgbClr val="1B5161"/>
              </a:solidFill>
              <a:latin typeface="DM Sans Medium"/>
              <a:ea typeface="DM Sans Medium"/>
              <a:cs typeface="DM Sans Medium"/>
              <a:sym typeface="DM Sans Medium"/>
            </a:endParaRPr>
          </a:p>
        </p:txBody>
      </p:sp>
      <p:sp>
        <p:nvSpPr>
          <p:cNvPr id="1123" name="Google Shape;1123;p148"/>
          <p:cNvSpPr/>
          <p:nvPr/>
        </p:nvSpPr>
        <p:spPr>
          <a:xfrm>
            <a:off x="5429250" y="4088736"/>
            <a:ext cx="1356300" cy="604200"/>
          </a:xfrm>
          <a:prstGeom prst="roundRect">
            <a:avLst>
              <a:gd fmla="val 5901" name="adj"/>
            </a:avLst>
          </a:prstGeom>
          <a:solidFill>
            <a:srgbClr val="FFFFFF"/>
          </a:solidFill>
          <a:ln cap="flat" cmpd="sng" w="9525">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 sz="1300">
                <a:solidFill>
                  <a:schemeClr val="accent5"/>
                </a:solidFill>
                <a:latin typeface="DM Sans Medium"/>
                <a:ea typeface="DM Sans Medium"/>
                <a:cs typeface="DM Sans Medium"/>
                <a:sym typeface="DM Sans Medium"/>
              </a:rPr>
              <a:t>Container</a:t>
            </a:r>
            <a:endParaRPr sz="1300">
              <a:solidFill>
                <a:schemeClr val="accent5"/>
              </a:solidFill>
              <a:latin typeface="DM Sans"/>
              <a:ea typeface="DM Sans"/>
              <a:cs typeface="DM Sans"/>
              <a:sym typeface="DM Sans"/>
            </a:endParaRPr>
          </a:p>
        </p:txBody>
      </p:sp>
      <p:sp>
        <p:nvSpPr>
          <p:cNvPr id="1124" name="Google Shape;1124;p148"/>
          <p:cNvSpPr/>
          <p:nvPr/>
        </p:nvSpPr>
        <p:spPr>
          <a:xfrm>
            <a:off x="5562000" y="4345086"/>
            <a:ext cx="1134600" cy="21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F3620"/>
                </a:solidFill>
                <a:latin typeface="DM Sans"/>
                <a:ea typeface="DM Sans"/>
                <a:cs typeface="DM Sans"/>
                <a:sym typeface="DM Sans"/>
              </a:rPr>
              <a:t>DBR</a:t>
            </a:r>
            <a:endParaRPr sz="1200">
              <a:solidFill>
                <a:srgbClr val="FF3620"/>
              </a:solidFill>
              <a:latin typeface="DM Sans"/>
              <a:ea typeface="DM Sans"/>
              <a:cs typeface="DM Sans"/>
              <a:sym typeface="DM Sans"/>
            </a:endParaRPr>
          </a:p>
        </p:txBody>
      </p:sp>
      <p:sp>
        <p:nvSpPr>
          <p:cNvPr id="1125" name="Google Shape;1125;p148"/>
          <p:cNvSpPr/>
          <p:nvPr/>
        </p:nvSpPr>
        <p:spPr>
          <a:xfrm>
            <a:off x="7798825" y="3606900"/>
            <a:ext cx="1509900" cy="1173900"/>
          </a:xfrm>
          <a:prstGeom prst="roundRect">
            <a:avLst>
              <a:gd fmla="val 5901" name="adj"/>
            </a:avLst>
          </a:prstGeom>
          <a:noFill/>
          <a:ln cap="flat" cmpd="sng" w="9525">
            <a:solidFill>
              <a:srgbClr val="1B5161"/>
            </a:solidFill>
            <a:prstDash val="solid"/>
            <a:round/>
            <a:headEnd len="sm" w="sm" type="none"/>
            <a:tailEnd len="sm" w="sm" type="none"/>
          </a:ln>
        </p:spPr>
        <p:txBody>
          <a:bodyPr anchorCtr="0" anchor="t" bIns="91425" lIns="0" spcFirstLastPara="1" rIns="0" wrap="square" tIns="45700">
            <a:noAutofit/>
          </a:bodyPr>
          <a:lstStyle/>
          <a:p>
            <a:pPr indent="0" lvl="0" marL="0" rtl="0" algn="ctr">
              <a:spcBef>
                <a:spcPts val="0"/>
              </a:spcBef>
              <a:spcAft>
                <a:spcPts val="0"/>
              </a:spcAft>
              <a:buNone/>
            </a:pPr>
            <a:r>
              <a:rPr lang="en" sz="1600">
                <a:solidFill>
                  <a:srgbClr val="1B5161"/>
                </a:solidFill>
                <a:latin typeface="DM Sans Medium"/>
                <a:ea typeface="DM Sans Medium"/>
                <a:cs typeface="DM Sans Medium"/>
                <a:sym typeface="DM Sans Medium"/>
              </a:rPr>
              <a:t>VM n (worker)</a:t>
            </a:r>
            <a:endParaRPr sz="1600">
              <a:solidFill>
                <a:srgbClr val="1B5161"/>
              </a:solidFill>
              <a:latin typeface="DM Sans Medium"/>
              <a:ea typeface="DM Sans Medium"/>
              <a:cs typeface="DM Sans Medium"/>
              <a:sym typeface="DM Sans Medium"/>
            </a:endParaRPr>
          </a:p>
        </p:txBody>
      </p:sp>
      <p:sp>
        <p:nvSpPr>
          <p:cNvPr id="1126" name="Google Shape;1126;p148"/>
          <p:cNvSpPr/>
          <p:nvPr/>
        </p:nvSpPr>
        <p:spPr>
          <a:xfrm>
            <a:off x="7867650" y="4088736"/>
            <a:ext cx="1356300" cy="604200"/>
          </a:xfrm>
          <a:prstGeom prst="roundRect">
            <a:avLst>
              <a:gd fmla="val 5901" name="adj"/>
            </a:avLst>
          </a:prstGeom>
          <a:solidFill>
            <a:srgbClr val="FFFFFF"/>
          </a:solidFill>
          <a:ln cap="flat" cmpd="sng" w="9525">
            <a:solidFill>
              <a:schemeClr val="accent5"/>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 sz="1300">
                <a:solidFill>
                  <a:schemeClr val="accent5"/>
                </a:solidFill>
                <a:latin typeface="DM Sans Medium"/>
                <a:ea typeface="DM Sans Medium"/>
                <a:cs typeface="DM Sans Medium"/>
                <a:sym typeface="DM Sans Medium"/>
              </a:rPr>
              <a:t>Container</a:t>
            </a:r>
            <a:endParaRPr sz="1300">
              <a:solidFill>
                <a:schemeClr val="accent5"/>
              </a:solidFill>
              <a:latin typeface="DM Sans"/>
              <a:ea typeface="DM Sans"/>
              <a:cs typeface="DM Sans"/>
              <a:sym typeface="DM Sans"/>
            </a:endParaRPr>
          </a:p>
        </p:txBody>
      </p:sp>
      <p:sp>
        <p:nvSpPr>
          <p:cNvPr id="1127" name="Google Shape;1127;p148"/>
          <p:cNvSpPr/>
          <p:nvPr/>
        </p:nvSpPr>
        <p:spPr>
          <a:xfrm>
            <a:off x="8000400" y="4345086"/>
            <a:ext cx="1134600" cy="21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F3620"/>
                </a:solidFill>
                <a:latin typeface="DM Sans"/>
                <a:ea typeface="DM Sans"/>
                <a:cs typeface="DM Sans"/>
                <a:sym typeface="DM Sans"/>
              </a:rPr>
              <a:t>DBR</a:t>
            </a:r>
            <a:endParaRPr sz="1200">
              <a:solidFill>
                <a:srgbClr val="FF3620"/>
              </a:solidFill>
              <a:latin typeface="DM Sans"/>
              <a:ea typeface="DM Sans"/>
              <a:cs typeface="DM Sans"/>
              <a:sym typeface="DM Sans"/>
            </a:endParaRPr>
          </a:p>
        </p:txBody>
      </p:sp>
      <p:cxnSp>
        <p:nvCxnSpPr>
          <p:cNvPr id="1128" name="Google Shape;1128;p148"/>
          <p:cNvCxnSpPr>
            <a:stCxn id="1110" idx="2"/>
            <a:endCxn id="1129" idx="6"/>
          </p:cNvCxnSpPr>
          <p:nvPr/>
        </p:nvCxnSpPr>
        <p:spPr>
          <a:xfrm rot="10800000">
            <a:off x="9315225" y="4451336"/>
            <a:ext cx="943800" cy="238800"/>
          </a:xfrm>
          <a:prstGeom prst="straightConnector1">
            <a:avLst/>
          </a:prstGeom>
          <a:noFill/>
          <a:ln cap="flat" cmpd="sng" w="9525">
            <a:solidFill>
              <a:schemeClr val="accent4"/>
            </a:solidFill>
            <a:prstDash val="dash"/>
            <a:round/>
            <a:headEnd len="med" w="med" type="none"/>
            <a:tailEnd len="med" w="med" type="triangle"/>
          </a:ln>
        </p:spPr>
      </p:cxnSp>
      <p:sp>
        <p:nvSpPr>
          <p:cNvPr id="1130" name="Google Shape;1130;p148"/>
          <p:cNvSpPr txBox="1"/>
          <p:nvPr/>
        </p:nvSpPr>
        <p:spPr>
          <a:xfrm>
            <a:off x="7096020" y="3703327"/>
            <a:ext cx="440400" cy="4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1B5161"/>
                </a:solidFill>
                <a:latin typeface="Barlow Medium"/>
                <a:ea typeface="Barlow Medium"/>
                <a:cs typeface="Barlow Medium"/>
                <a:sym typeface="Barlow Medium"/>
              </a:rPr>
              <a:t>… </a:t>
            </a:r>
            <a:endParaRPr/>
          </a:p>
        </p:txBody>
      </p:sp>
      <p:sp>
        <p:nvSpPr>
          <p:cNvPr id="1131" name="Google Shape;1131;p148"/>
          <p:cNvSpPr txBox="1"/>
          <p:nvPr/>
        </p:nvSpPr>
        <p:spPr>
          <a:xfrm>
            <a:off x="149500" y="5247250"/>
            <a:ext cx="30000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DM Sans"/>
                <a:ea typeface="DM Sans"/>
                <a:cs typeface="DM Sans"/>
                <a:sym typeface="DM Sans"/>
              </a:rPr>
              <a:t>* Several options are supported, e.g</a:t>
            </a:r>
            <a:endParaRPr sz="1200">
              <a:solidFill>
                <a:schemeClr val="dk2"/>
              </a:solidFill>
              <a:latin typeface="DM Sans"/>
              <a:ea typeface="DM Sans"/>
              <a:cs typeface="DM Sans"/>
              <a:sym typeface="DM Sans"/>
            </a:endParaRPr>
          </a:p>
          <a:p>
            <a:pPr indent="-190500" lvl="0" marL="342900" rtl="0" algn="l">
              <a:spcBef>
                <a:spcPts val="0"/>
              </a:spcBef>
              <a:spcAft>
                <a:spcPts val="0"/>
              </a:spcAft>
              <a:buClr>
                <a:schemeClr val="dk2"/>
              </a:buClr>
              <a:buSzPts val="1200"/>
              <a:buFont typeface="DM Sans"/>
              <a:buChar char="-"/>
            </a:pPr>
            <a:r>
              <a:rPr lang="en" sz="1200">
                <a:solidFill>
                  <a:schemeClr val="dk2"/>
                </a:solidFill>
                <a:latin typeface="DM Sans"/>
                <a:ea typeface="DM Sans"/>
                <a:cs typeface="DM Sans"/>
                <a:sym typeface="DM Sans"/>
              </a:rPr>
              <a:t>Vnet Peering</a:t>
            </a:r>
            <a:endParaRPr sz="1200">
              <a:solidFill>
                <a:schemeClr val="dk2"/>
              </a:solidFill>
              <a:latin typeface="DM Sans"/>
              <a:ea typeface="DM Sans"/>
              <a:cs typeface="DM Sans"/>
              <a:sym typeface="DM Sans"/>
            </a:endParaRPr>
          </a:p>
          <a:p>
            <a:pPr indent="-190500" lvl="0" marL="342900" rtl="0" algn="l">
              <a:spcBef>
                <a:spcPts val="0"/>
              </a:spcBef>
              <a:spcAft>
                <a:spcPts val="0"/>
              </a:spcAft>
              <a:buClr>
                <a:schemeClr val="dk2"/>
              </a:buClr>
              <a:buSzPts val="1200"/>
              <a:buFont typeface="DM Sans"/>
              <a:buChar char="-"/>
            </a:pPr>
            <a:r>
              <a:rPr lang="en" sz="1200">
                <a:solidFill>
                  <a:schemeClr val="dk2"/>
                </a:solidFill>
                <a:latin typeface="DM Sans"/>
                <a:ea typeface="DM Sans"/>
                <a:cs typeface="DM Sans"/>
                <a:sym typeface="DM Sans"/>
              </a:rPr>
              <a:t>User Defined Routes (UDR)</a:t>
            </a:r>
            <a:endParaRPr sz="1200">
              <a:solidFill>
                <a:schemeClr val="dk2"/>
              </a:solidFill>
              <a:latin typeface="DM Sans"/>
              <a:ea typeface="DM Sans"/>
              <a:cs typeface="DM Sans"/>
              <a:sym typeface="DM Sans"/>
            </a:endParaRPr>
          </a:p>
        </p:txBody>
      </p:sp>
      <p:sp>
        <p:nvSpPr>
          <p:cNvPr id="1132" name="Google Shape;1132;p148"/>
          <p:cNvSpPr txBox="1"/>
          <p:nvPr/>
        </p:nvSpPr>
        <p:spPr>
          <a:xfrm>
            <a:off x="9759075" y="5585275"/>
            <a:ext cx="24330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9900"/>
                </a:solidFill>
                <a:latin typeface="DM Sans"/>
                <a:ea typeface="DM Sans"/>
                <a:cs typeface="DM Sans"/>
                <a:sym typeface="DM Sans"/>
              </a:rPr>
              <a:t>* Private IP for SCC workspaces </a:t>
            </a:r>
            <a:br>
              <a:rPr lang="en" sz="1200">
                <a:solidFill>
                  <a:srgbClr val="FF9900"/>
                </a:solidFill>
                <a:latin typeface="DM Sans"/>
                <a:ea typeface="DM Sans"/>
                <a:cs typeface="DM Sans"/>
                <a:sym typeface="DM Sans"/>
              </a:rPr>
            </a:br>
            <a:r>
              <a:rPr lang="en" sz="1200">
                <a:solidFill>
                  <a:srgbClr val="FF9900"/>
                </a:solidFill>
                <a:latin typeface="DM Sans"/>
                <a:ea typeface="DM Sans"/>
                <a:cs typeface="DM Sans"/>
                <a:sym typeface="DM Sans"/>
              </a:rPr>
              <a:t>   else public IP</a:t>
            </a:r>
            <a:endParaRPr sz="1200">
              <a:solidFill>
                <a:srgbClr val="FF9900"/>
              </a:solidFill>
              <a:latin typeface="DM Sans"/>
              <a:ea typeface="DM Sans"/>
              <a:cs typeface="DM Sans"/>
              <a:sym typeface="DM Sans"/>
            </a:endParaRPr>
          </a:p>
        </p:txBody>
      </p:sp>
      <p:sp>
        <p:nvSpPr>
          <p:cNvPr id="1133" name="Google Shape;1133;p148"/>
          <p:cNvSpPr/>
          <p:nvPr/>
        </p:nvSpPr>
        <p:spPr>
          <a:xfrm>
            <a:off x="743101" y="1824688"/>
            <a:ext cx="180300" cy="1803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rPr>
              <a:t>H</a:t>
            </a:r>
            <a:endParaRPr sz="1000">
              <a:solidFill>
                <a:schemeClr val="dk1"/>
              </a:solidFill>
            </a:endParaRPr>
          </a:p>
        </p:txBody>
      </p:sp>
      <p:sp>
        <p:nvSpPr>
          <p:cNvPr id="1134" name="Google Shape;1134;p148"/>
          <p:cNvSpPr/>
          <p:nvPr/>
        </p:nvSpPr>
        <p:spPr>
          <a:xfrm>
            <a:off x="743101" y="2053288"/>
            <a:ext cx="180300" cy="1803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rPr>
              <a:t>C</a:t>
            </a:r>
            <a:endParaRPr sz="1000">
              <a:solidFill>
                <a:schemeClr val="dk1"/>
              </a:solidFill>
            </a:endParaRPr>
          </a:p>
        </p:txBody>
      </p:sp>
      <p:sp>
        <p:nvSpPr>
          <p:cNvPr id="1135" name="Google Shape;1135;p148"/>
          <p:cNvSpPr/>
          <p:nvPr/>
        </p:nvSpPr>
        <p:spPr>
          <a:xfrm>
            <a:off x="4715401" y="4361113"/>
            <a:ext cx="180300" cy="1803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rPr>
              <a:t>C</a:t>
            </a:r>
            <a:endParaRPr sz="1000">
              <a:solidFill>
                <a:schemeClr val="dk1"/>
              </a:solidFill>
            </a:endParaRPr>
          </a:p>
        </p:txBody>
      </p:sp>
      <p:sp>
        <p:nvSpPr>
          <p:cNvPr id="1136" name="Google Shape;1136;p148"/>
          <p:cNvSpPr/>
          <p:nvPr/>
        </p:nvSpPr>
        <p:spPr>
          <a:xfrm>
            <a:off x="6696602" y="4361113"/>
            <a:ext cx="180300" cy="1803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rPr>
              <a:t>C</a:t>
            </a:r>
            <a:endParaRPr sz="1000">
              <a:solidFill>
                <a:schemeClr val="dk1"/>
              </a:solidFill>
            </a:endParaRPr>
          </a:p>
        </p:txBody>
      </p:sp>
      <p:sp>
        <p:nvSpPr>
          <p:cNvPr id="1129" name="Google Shape;1129;p148"/>
          <p:cNvSpPr/>
          <p:nvPr/>
        </p:nvSpPr>
        <p:spPr>
          <a:xfrm>
            <a:off x="9135002" y="4361113"/>
            <a:ext cx="180300" cy="1803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rPr>
              <a:t>C</a:t>
            </a:r>
            <a:endParaRPr sz="1000">
              <a:solidFill>
                <a:schemeClr val="dk1"/>
              </a:solidFill>
            </a:endParaRPr>
          </a:p>
        </p:txBody>
      </p:sp>
      <p:sp>
        <p:nvSpPr>
          <p:cNvPr id="1137" name="Google Shape;1137;p148"/>
          <p:cNvSpPr/>
          <p:nvPr/>
        </p:nvSpPr>
        <p:spPr>
          <a:xfrm>
            <a:off x="4804351" y="4090213"/>
            <a:ext cx="180300" cy="1803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rPr>
              <a:t>H</a:t>
            </a:r>
            <a:endParaRPr sz="1000">
              <a:solidFill>
                <a:schemeClr val="dk1"/>
              </a:solidFill>
            </a:endParaRPr>
          </a:p>
        </p:txBody>
      </p:sp>
      <p:sp>
        <p:nvSpPr>
          <p:cNvPr id="1138" name="Google Shape;1138;p148"/>
          <p:cNvSpPr/>
          <p:nvPr/>
        </p:nvSpPr>
        <p:spPr>
          <a:xfrm>
            <a:off x="6785552" y="4090213"/>
            <a:ext cx="180300" cy="1803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rPr>
              <a:t>H</a:t>
            </a:r>
            <a:endParaRPr sz="1000">
              <a:solidFill>
                <a:schemeClr val="dk1"/>
              </a:solidFill>
            </a:endParaRPr>
          </a:p>
        </p:txBody>
      </p:sp>
      <p:sp>
        <p:nvSpPr>
          <p:cNvPr id="1121" name="Google Shape;1121;p148"/>
          <p:cNvSpPr/>
          <p:nvPr/>
        </p:nvSpPr>
        <p:spPr>
          <a:xfrm>
            <a:off x="9223952" y="4090213"/>
            <a:ext cx="180300" cy="1803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rPr>
              <a:t>H</a:t>
            </a:r>
            <a:endParaRPr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49"/>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Communication in a Databricks Workspace</a:t>
            </a:r>
            <a:endParaRPr sz="3600"/>
          </a:p>
        </p:txBody>
      </p:sp>
      <p:sp>
        <p:nvSpPr>
          <p:cNvPr id="1144" name="Google Shape;1144;p14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5" name="Google Shape;1145;p149"/>
          <p:cNvSpPr/>
          <p:nvPr/>
        </p:nvSpPr>
        <p:spPr>
          <a:xfrm>
            <a:off x="8181200" y="4343800"/>
            <a:ext cx="2524800" cy="17295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accent1"/>
                </a:solidFill>
                <a:latin typeface="DM Sans Medium"/>
                <a:ea typeface="DM Sans Medium"/>
                <a:cs typeface="DM Sans Medium"/>
                <a:sym typeface="DM Sans Medium"/>
              </a:rPr>
              <a:t>Data Plane </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(Customer VNet)</a:t>
            </a:r>
            <a:endParaRPr sz="1200">
              <a:solidFill>
                <a:schemeClr val="accent1"/>
              </a:solidFill>
              <a:latin typeface="DM Sans Medium"/>
              <a:ea typeface="DM Sans Medium"/>
              <a:cs typeface="DM Sans Medium"/>
              <a:sym typeface="DM Sans Medium"/>
            </a:endParaRPr>
          </a:p>
        </p:txBody>
      </p:sp>
      <p:sp>
        <p:nvSpPr>
          <p:cNvPr id="1146" name="Google Shape;1146;p149"/>
          <p:cNvSpPr/>
          <p:nvPr/>
        </p:nvSpPr>
        <p:spPr>
          <a:xfrm>
            <a:off x="9588350" y="4485091"/>
            <a:ext cx="1024500" cy="1482300"/>
          </a:xfrm>
          <a:prstGeom prst="roundRect">
            <a:avLst>
              <a:gd fmla="val 8562" name="adj"/>
            </a:avLst>
          </a:prstGeom>
          <a:noFill/>
          <a:ln cap="flat" cmpd="sng" w="9525">
            <a:solidFill>
              <a:schemeClr val="accent5"/>
            </a:solidFill>
            <a:prstDash val="dot"/>
            <a:round/>
            <a:headEnd len="sm" w="sm" type="none"/>
            <a:tailEnd len="sm" w="sm" type="none"/>
          </a:ln>
        </p:spPr>
        <p:txBody>
          <a:bodyPr anchorCtr="0" anchor="b" bIns="45700" lIns="0" spcFirstLastPara="1" rIns="0" wrap="square" tIns="45700">
            <a:noAutofit/>
          </a:bodyPr>
          <a:lstStyle/>
          <a:p>
            <a:pPr indent="0" lvl="0" marL="0" rtl="0" algn="ctr">
              <a:spcBef>
                <a:spcPts val="0"/>
              </a:spcBef>
              <a:spcAft>
                <a:spcPts val="0"/>
              </a:spcAft>
              <a:buNone/>
            </a:pPr>
            <a:r>
              <a:rPr i="1" lang="en" sz="1200">
                <a:solidFill>
                  <a:schemeClr val="accent5"/>
                </a:solidFill>
                <a:latin typeface="DM Sans Medium"/>
                <a:ea typeface="DM Sans Medium"/>
                <a:cs typeface="DM Sans Medium"/>
                <a:sym typeface="DM Sans Medium"/>
              </a:rPr>
              <a:t>host subnet</a:t>
            </a:r>
            <a:endParaRPr i="1" sz="1200">
              <a:solidFill>
                <a:schemeClr val="accent5"/>
              </a:solidFill>
              <a:latin typeface="DM Sans Medium"/>
              <a:ea typeface="DM Sans Medium"/>
              <a:cs typeface="DM Sans Medium"/>
              <a:sym typeface="DM Sans Medium"/>
            </a:endParaRPr>
          </a:p>
        </p:txBody>
      </p:sp>
      <p:sp>
        <p:nvSpPr>
          <p:cNvPr id="1147" name="Google Shape;1147;p149"/>
          <p:cNvSpPr/>
          <p:nvPr/>
        </p:nvSpPr>
        <p:spPr>
          <a:xfrm>
            <a:off x="9755523" y="4970800"/>
            <a:ext cx="762000" cy="5040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100">
              <a:solidFill>
                <a:schemeClr val="accent1"/>
              </a:solidFill>
              <a:latin typeface="DM Sans Medium"/>
              <a:ea typeface="DM Sans Medium"/>
              <a:cs typeface="DM Sans Medium"/>
              <a:sym typeface="DM Sans Medium"/>
            </a:endParaRPr>
          </a:p>
        </p:txBody>
      </p:sp>
      <p:sp>
        <p:nvSpPr>
          <p:cNvPr id="1148" name="Google Shape;1148;p149"/>
          <p:cNvSpPr/>
          <p:nvPr/>
        </p:nvSpPr>
        <p:spPr>
          <a:xfrm>
            <a:off x="9674675" y="4894600"/>
            <a:ext cx="762000" cy="5040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Databricks Clusters</a:t>
            </a:r>
            <a:endParaRPr sz="1100">
              <a:solidFill>
                <a:schemeClr val="accent1"/>
              </a:solidFill>
              <a:latin typeface="DM Sans Medium"/>
              <a:ea typeface="DM Sans Medium"/>
              <a:cs typeface="DM Sans Medium"/>
              <a:sym typeface="DM Sans Medium"/>
            </a:endParaRPr>
          </a:p>
        </p:txBody>
      </p:sp>
      <p:sp>
        <p:nvSpPr>
          <p:cNvPr id="1149" name="Google Shape;1149;p149"/>
          <p:cNvSpPr/>
          <p:nvPr/>
        </p:nvSpPr>
        <p:spPr>
          <a:xfrm>
            <a:off x="8181200" y="1307450"/>
            <a:ext cx="3665700" cy="2602800"/>
          </a:xfrm>
          <a:prstGeom prst="roundRect">
            <a:avLst>
              <a:gd fmla="val 4530"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Databricks Control Plane </a:t>
            </a:r>
            <a:endParaRPr sz="16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200">
                <a:solidFill>
                  <a:schemeClr val="dk2"/>
                </a:solidFill>
                <a:latin typeface="DM Sans Medium"/>
                <a:ea typeface="DM Sans Medium"/>
                <a:cs typeface="DM Sans Medium"/>
                <a:sym typeface="DM Sans Medium"/>
              </a:rPr>
              <a:t>(Microsoft VNet)</a:t>
            </a:r>
            <a:endParaRPr sz="1200">
              <a:solidFill>
                <a:schemeClr val="dk2"/>
              </a:solidFill>
              <a:latin typeface="DM Sans Medium"/>
              <a:ea typeface="DM Sans Medium"/>
              <a:cs typeface="DM Sans Medium"/>
              <a:sym typeface="DM Sans Medium"/>
            </a:endParaRPr>
          </a:p>
        </p:txBody>
      </p:sp>
      <p:cxnSp>
        <p:nvCxnSpPr>
          <p:cNvPr id="1150" name="Google Shape;1150;p149"/>
          <p:cNvCxnSpPr>
            <a:stCxn id="1151" idx="3"/>
            <a:endCxn id="1152" idx="1"/>
          </p:cNvCxnSpPr>
          <p:nvPr/>
        </p:nvCxnSpPr>
        <p:spPr>
          <a:xfrm>
            <a:off x="8290831" y="2306025"/>
            <a:ext cx="2064600" cy="0"/>
          </a:xfrm>
          <a:prstGeom prst="straightConnector1">
            <a:avLst/>
          </a:prstGeom>
          <a:noFill/>
          <a:ln cap="flat" cmpd="sng" w="9525">
            <a:solidFill>
              <a:schemeClr val="accent1"/>
            </a:solidFill>
            <a:prstDash val="solid"/>
            <a:round/>
            <a:headEnd len="med" w="med" type="none"/>
            <a:tailEnd len="med" w="med" type="triangle"/>
          </a:ln>
        </p:spPr>
      </p:cxnSp>
      <p:sp>
        <p:nvSpPr>
          <p:cNvPr id="1153" name="Google Shape;1153;p149"/>
          <p:cNvSpPr/>
          <p:nvPr/>
        </p:nvSpPr>
        <p:spPr>
          <a:xfrm>
            <a:off x="10041436" y="4945378"/>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9"/>
          <p:cNvSpPr/>
          <p:nvPr/>
        </p:nvSpPr>
        <p:spPr>
          <a:xfrm>
            <a:off x="9580010" y="5272132"/>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9"/>
          <p:cNvSpPr/>
          <p:nvPr/>
        </p:nvSpPr>
        <p:spPr>
          <a:xfrm>
            <a:off x="9580010" y="560937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9"/>
          <p:cNvSpPr/>
          <p:nvPr/>
        </p:nvSpPr>
        <p:spPr>
          <a:xfrm>
            <a:off x="11130150" y="4406825"/>
            <a:ext cx="779700" cy="504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Root container (DBFS) </a:t>
            </a:r>
            <a:endParaRPr i="1" sz="1200">
              <a:solidFill>
                <a:schemeClr val="accent1"/>
              </a:solidFill>
              <a:latin typeface="DM Sans Medium"/>
              <a:ea typeface="DM Sans Medium"/>
              <a:cs typeface="DM Sans Medium"/>
              <a:sym typeface="DM Sans Medium"/>
            </a:endParaRPr>
          </a:p>
        </p:txBody>
      </p:sp>
      <p:sp>
        <p:nvSpPr>
          <p:cNvPr id="1157" name="Google Shape;1157;p149"/>
          <p:cNvSpPr txBox="1"/>
          <p:nvPr/>
        </p:nvSpPr>
        <p:spPr>
          <a:xfrm>
            <a:off x="384775" y="4072450"/>
            <a:ext cx="7686300" cy="14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Medium"/>
                <a:ea typeface="DM Sans Medium"/>
                <a:cs typeface="DM Sans Medium"/>
                <a:sym typeface="DM Sans Medium"/>
              </a:rPr>
              <a:t>Notes: </a:t>
            </a:r>
            <a:endParaRPr>
              <a:solidFill>
                <a:schemeClr val="dk1"/>
              </a:solidFill>
              <a:latin typeface="DM Sans Medium"/>
              <a:ea typeface="DM Sans Medium"/>
              <a:cs typeface="DM Sans Medium"/>
              <a:sym typeface="DM Sans Medium"/>
            </a:endParaRPr>
          </a:p>
          <a:p>
            <a:pPr indent="-304800" lvl="0" marL="457200" rtl="0" algn="l">
              <a:spcBef>
                <a:spcPts val="60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Data Plane and Control Plane always communicate over Azure Backbone</a:t>
            </a:r>
            <a:endParaRPr sz="1200">
              <a:solidFill>
                <a:schemeClr val="dk1"/>
              </a:solidFill>
              <a:latin typeface="DM Sans"/>
              <a:ea typeface="DM Sans"/>
              <a:cs typeface="DM Sans"/>
              <a:sym typeface="DM Sans"/>
            </a:endParaRPr>
          </a:p>
          <a:p>
            <a:pPr indent="-304800" lvl="0" marL="457200" rtl="0" algn="l">
              <a:spcBef>
                <a:spcPts val="60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Control Plane to DBFS is going over Azure Backbone since both are first party Azure services</a:t>
            </a:r>
            <a:endParaRPr sz="1200">
              <a:solidFill>
                <a:schemeClr val="dk1"/>
              </a:solidFill>
              <a:latin typeface="DM Sans"/>
              <a:ea typeface="DM Sans"/>
              <a:cs typeface="DM Sans"/>
              <a:sym typeface="DM Sans"/>
            </a:endParaRPr>
          </a:p>
          <a:p>
            <a:pPr indent="-304800" lvl="0" marL="457200" rtl="0" algn="l">
              <a:spcBef>
                <a:spcPts val="60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Nevertheless, communication between Control and Data Plane uses Public IPs on both planes</a:t>
            </a:r>
            <a:endParaRPr sz="1200">
              <a:solidFill>
                <a:schemeClr val="dk1"/>
              </a:solidFill>
              <a:latin typeface="DM Sans"/>
              <a:ea typeface="DM Sans"/>
              <a:cs typeface="DM Sans"/>
              <a:sym typeface="DM Sans"/>
            </a:endParaRPr>
          </a:p>
          <a:p>
            <a:pPr indent="-304800" lvl="0" marL="457200" rtl="0" algn="l">
              <a:spcBef>
                <a:spcPts val="600"/>
              </a:spcBef>
              <a:spcAft>
                <a:spcPts val="600"/>
              </a:spcAft>
              <a:buClr>
                <a:schemeClr val="dk1"/>
              </a:buClr>
              <a:buSzPts val="1200"/>
              <a:buFont typeface="DM Sans"/>
              <a:buChar char="●"/>
            </a:pPr>
            <a:r>
              <a:rPr lang="en" sz="1200">
                <a:solidFill>
                  <a:schemeClr val="dk1"/>
                </a:solidFill>
                <a:latin typeface="DM Sans"/>
                <a:ea typeface="DM Sans"/>
                <a:cs typeface="DM Sans"/>
                <a:sym typeface="DM Sans"/>
              </a:rPr>
              <a:t>Users access Databricks over the Public Internet</a:t>
            </a:r>
            <a:endParaRPr sz="1200">
              <a:solidFill>
                <a:schemeClr val="dk1"/>
              </a:solidFill>
              <a:latin typeface="DM Sans"/>
              <a:ea typeface="DM Sans"/>
              <a:cs typeface="DM Sans"/>
              <a:sym typeface="DM Sans"/>
            </a:endParaRPr>
          </a:p>
        </p:txBody>
      </p:sp>
      <p:sp>
        <p:nvSpPr>
          <p:cNvPr id="1158" name="Google Shape;1158;p149"/>
          <p:cNvSpPr/>
          <p:nvPr/>
        </p:nvSpPr>
        <p:spPr>
          <a:xfrm>
            <a:off x="8202739" y="3072431"/>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9"/>
          <p:cNvSpPr/>
          <p:nvPr/>
        </p:nvSpPr>
        <p:spPr>
          <a:xfrm>
            <a:off x="9580010" y="5332555"/>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9"/>
          <p:cNvSpPr/>
          <p:nvPr/>
        </p:nvSpPr>
        <p:spPr>
          <a:xfrm>
            <a:off x="8096731" y="2188425"/>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1160" name="Google Shape;1160;p149"/>
          <p:cNvSpPr/>
          <p:nvPr/>
        </p:nvSpPr>
        <p:spPr>
          <a:xfrm>
            <a:off x="8481300" y="2653300"/>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Metastore</a:t>
            </a:r>
            <a:endParaRPr i="1">
              <a:solidFill>
                <a:schemeClr val="dk2"/>
              </a:solidFill>
              <a:latin typeface="DM Sans Medium"/>
              <a:ea typeface="DM Sans Medium"/>
              <a:cs typeface="DM Sans Medium"/>
              <a:sym typeface="DM Sans Medium"/>
            </a:endParaRPr>
          </a:p>
        </p:txBody>
      </p:sp>
      <p:cxnSp>
        <p:nvCxnSpPr>
          <p:cNvPr id="1161" name="Google Shape;1161;p149"/>
          <p:cNvCxnSpPr>
            <a:stCxn id="1162" idx="0"/>
            <a:endCxn id="1160" idx="3"/>
          </p:cNvCxnSpPr>
          <p:nvPr/>
        </p:nvCxnSpPr>
        <p:spPr>
          <a:xfrm flipH="1" rot="5400000">
            <a:off x="9406628" y="3101133"/>
            <a:ext cx="864300" cy="522900"/>
          </a:xfrm>
          <a:prstGeom prst="curvedConnector2">
            <a:avLst/>
          </a:prstGeom>
          <a:noFill/>
          <a:ln cap="flat" cmpd="sng" w="9525">
            <a:solidFill>
              <a:schemeClr val="accent1"/>
            </a:solidFill>
            <a:prstDash val="solid"/>
            <a:round/>
            <a:headEnd len="med" w="med" type="none"/>
            <a:tailEnd len="med" w="med" type="triangle"/>
          </a:ln>
        </p:spPr>
      </p:cxnSp>
      <p:sp>
        <p:nvSpPr>
          <p:cNvPr id="1163" name="Google Shape;1163;p149"/>
          <p:cNvSpPr/>
          <p:nvPr/>
        </p:nvSpPr>
        <p:spPr>
          <a:xfrm>
            <a:off x="9884810" y="4736875"/>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49"/>
          <p:cNvSpPr/>
          <p:nvPr/>
        </p:nvSpPr>
        <p:spPr>
          <a:xfrm>
            <a:off x="10003178" y="3794733"/>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cxnSp>
        <p:nvCxnSpPr>
          <p:cNvPr id="1164" name="Google Shape;1164;p149"/>
          <p:cNvCxnSpPr>
            <a:stCxn id="1146" idx="0"/>
            <a:endCxn id="1162" idx="2"/>
          </p:cNvCxnSpPr>
          <p:nvPr/>
        </p:nvCxnSpPr>
        <p:spPr>
          <a:xfrm rot="10800000">
            <a:off x="10100300" y="4029991"/>
            <a:ext cx="300" cy="455100"/>
          </a:xfrm>
          <a:prstGeom prst="straightConnector1">
            <a:avLst/>
          </a:prstGeom>
          <a:noFill/>
          <a:ln cap="flat" cmpd="sng" w="9525">
            <a:solidFill>
              <a:schemeClr val="accent1"/>
            </a:solidFill>
            <a:prstDash val="solid"/>
            <a:round/>
            <a:headEnd len="med" w="med" type="none"/>
            <a:tailEnd len="med" w="med" type="none"/>
          </a:ln>
        </p:spPr>
      </p:cxnSp>
      <p:sp>
        <p:nvSpPr>
          <p:cNvPr id="1165" name="Google Shape;1165;p149"/>
          <p:cNvSpPr/>
          <p:nvPr/>
        </p:nvSpPr>
        <p:spPr>
          <a:xfrm>
            <a:off x="11744890" y="2188436"/>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cxnSp>
        <p:nvCxnSpPr>
          <p:cNvPr id="1166" name="Google Shape;1166;p149"/>
          <p:cNvCxnSpPr>
            <a:stCxn id="1165" idx="1"/>
            <a:endCxn id="1152" idx="3"/>
          </p:cNvCxnSpPr>
          <p:nvPr/>
        </p:nvCxnSpPr>
        <p:spPr>
          <a:xfrm flipH="1">
            <a:off x="11448490" y="2306036"/>
            <a:ext cx="296400" cy="600"/>
          </a:xfrm>
          <a:prstGeom prst="curvedConnector3">
            <a:avLst>
              <a:gd fmla="val 49984" name="adj1"/>
            </a:avLst>
          </a:prstGeom>
          <a:noFill/>
          <a:ln cap="flat" cmpd="sng" w="9525">
            <a:solidFill>
              <a:srgbClr val="1B3038"/>
            </a:solidFill>
            <a:prstDash val="solid"/>
            <a:round/>
            <a:headEnd len="med" w="med" type="none"/>
            <a:tailEnd len="med" w="med" type="triangle"/>
          </a:ln>
        </p:spPr>
      </p:cxnSp>
      <p:sp>
        <p:nvSpPr>
          <p:cNvPr id="1152" name="Google Shape;1152;p149"/>
          <p:cNvSpPr/>
          <p:nvPr/>
        </p:nvSpPr>
        <p:spPr>
          <a:xfrm>
            <a:off x="10355388" y="2028975"/>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Web</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App</a:t>
            </a:r>
            <a:endParaRPr i="1">
              <a:solidFill>
                <a:schemeClr val="dk2"/>
              </a:solidFill>
              <a:latin typeface="DM Sans Medium"/>
              <a:ea typeface="DM Sans Medium"/>
              <a:cs typeface="DM Sans Medium"/>
              <a:sym typeface="DM Sans Medium"/>
            </a:endParaRPr>
          </a:p>
        </p:txBody>
      </p:sp>
      <p:sp>
        <p:nvSpPr>
          <p:cNvPr id="1167" name="Google Shape;1167;p149"/>
          <p:cNvSpPr/>
          <p:nvPr/>
        </p:nvSpPr>
        <p:spPr>
          <a:xfrm>
            <a:off x="8484000" y="3277651"/>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Log / Tele-</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metry (TM)</a:t>
            </a:r>
            <a:endParaRPr i="1">
              <a:solidFill>
                <a:schemeClr val="dk2"/>
              </a:solidFill>
              <a:latin typeface="DM Sans Medium"/>
              <a:ea typeface="DM Sans Medium"/>
              <a:cs typeface="DM Sans Medium"/>
              <a:sym typeface="DM Sans Medium"/>
            </a:endParaRPr>
          </a:p>
        </p:txBody>
      </p:sp>
      <p:sp>
        <p:nvSpPr>
          <p:cNvPr id="1168" name="Google Shape;1168;p149"/>
          <p:cNvSpPr/>
          <p:nvPr/>
        </p:nvSpPr>
        <p:spPr>
          <a:xfrm>
            <a:off x="10358052" y="3269226"/>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Artefact </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Store</a:t>
            </a:r>
            <a:endParaRPr i="1">
              <a:solidFill>
                <a:schemeClr val="dk2"/>
              </a:solidFill>
              <a:latin typeface="DM Sans Medium"/>
              <a:ea typeface="DM Sans Medium"/>
              <a:cs typeface="DM Sans Medium"/>
              <a:sym typeface="DM Sans Medium"/>
            </a:endParaRPr>
          </a:p>
        </p:txBody>
      </p:sp>
      <p:cxnSp>
        <p:nvCxnSpPr>
          <p:cNvPr id="1169" name="Google Shape;1169;p149"/>
          <p:cNvCxnSpPr>
            <a:stCxn id="1162" idx="0"/>
            <a:endCxn id="1167" idx="3"/>
          </p:cNvCxnSpPr>
          <p:nvPr/>
        </p:nvCxnSpPr>
        <p:spPr>
          <a:xfrm flipH="1" rot="5400000">
            <a:off x="9720128" y="3414633"/>
            <a:ext cx="240000" cy="520200"/>
          </a:xfrm>
          <a:prstGeom prst="curvedConnector2">
            <a:avLst/>
          </a:prstGeom>
          <a:noFill/>
          <a:ln cap="flat" cmpd="sng" w="9525">
            <a:solidFill>
              <a:schemeClr val="accent1"/>
            </a:solidFill>
            <a:prstDash val="solid"/>
            <a:round/>
            <a:headEnd len="med" w="med" type="none"/>
            <a:tailEnd len="med" w="med" type="triangle"/>
          </a:ln>
        </p:spPr>
      </p:cxnSp>
      <p:cxnSp>
        <p:nvCxnSpPr>
          <p:cNvPr id="1170" name="Google Shape;1170;p149"/>
          <p:cNvCxnSpPr>
            <a:stCxn id="1162" idx="0"/>
            <a:endCxn id="1168" idx="1"/>
          </p:cNvCxnSpPr>
          <p:nvPr/>
        </p:nvCxnSpPr>
        <p:spPr>
          <a:xfrm rot="-5400000">
            <a:off x="10104878" y="3541683"/>
            <a:ext cx="248400" cy="257700"/>
          </a:xfrm>
          <a:prstGeom prst="curvedConnector2">
            <a:avLst/>
          </a:prstGeom>
          <a:noFill/>
          <a:ln cap="flat" cmpd="sng" w="9525">
            <a:solidFill>
              <a:schemeClr val="accent1"/>
            </a:solidFill>
            <a:prstDash val="solid"/>
            <a:round/>
            <a:headEnd len="med" w="med" type="none"/>
            <a:tailEnd len="med" w="med" type="triangle"/>
          </a:ln>
        </p:spPr>
      </p:cxnSp>
      <p:cxnSp>
        <p:nvCxnSpPr>
          <p:cNvPr id="1171" name="Google Shape;1171;p149"/>
          <p:cNvCxnSpPr>
            <a:stCxn id="1146" idx="3"/>
            <a:endCxn id="1165" idx="3"/>
          </p:cNvCxnSpPr>
          <p:nvPr/>
        </p:nvCxnSpPr>
        <p:spPr>
          <a:xfrm flipH="1" rot="10800000">
            <a:off x="10612850" y="2306041"/>
            <a:ext cx="1326000" cy="2920200"/>
          </a:xfrm>
          <a:prstGeom prst="bentConnector3">
            <a:avLst>
              <a:gd fmla="val 112015" name="adj1"/>
            </a:avLst>
          </a:prstGeom>
          <a:noFill/>
          <a:ln cap="flat" cmpd="sng" w="9525">
            <a:solidFill>
              <a:schemeClr val="accent1"/>
            </a:solidFill>
            <a:prstDash val="solid"/>
            <a:round/>
            <a:headEnd len="med" w="med" type="none"/>
            <a:tailEnd len="med" w="med" type="none"/>
          </a:ln>
        </p:spPr>
      </p:cxnSp>
      <p:sp>
        <p:nvSpPr>
          <p:cNvPr id="1172" name="Google Shape;1172;p149"/>
          <p:cNvSpPr/>
          <p:nvPr/>
        </p:nvSpPr>
        <p:spPr>
          <a:xfrm>
            <a:off x="10893300" y="5184407"/>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9"/>
          <p:cNvSpPr/>
          <p:nvPr/>
        </p:nvSpPr>
        <p:spPr>
          <a:xfrm>
            <a:off x="10055100" y="408759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9"/>
          <p:cNvSpPr/>
          <p:nvPr/>
        </p:nvSpPr>
        <p:spPr>
          <a:xfrm>
            <a:off x="9727553" y="4226208"/>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cxnSp>
        <p:nvCxnSpPr>
          <p:cNvPr id="1175" name="Google Shape;1175;p149"/>
          <p:cNvCxnSpPr>
            <a:endCxn id="1174" idx="0"/>
          </p:cNvCxnSpPr>
          <p:nvPr/>
        </p:nvCxnSpPr>
        <p:spPr>
          <a:xfrm>
            <a:off x="9824603" y="3918708"/>
            <a:ext cx="0" cy="307500"/>
          </a:xfrm>
          <a:prstGeom prst="straightConnector1">
            <a:avLst/>
          </a:prstGeom>
          <a:noFill/>
          <a:ln cap="flat" cmpd="sng" w="9525">
            <a:solidFill>
              <a:schemeClr val="accent1"/>
            </a:solidFill>
            <a:prstDash val="solid"/>
            <a:round/>
            <a:headEnd len="med" w="med" type="none"/>
            <a:tailEnd len="med" w="med" type="triangle"/>
          </a:ln>
        </p:spPr>
      </p:cxnSp>
      <p:sp>
        <p:nvSpPr>
          <p:cNvPr id="1176" name="Google Shape;1176;p149"/>
          <p:cNvSpPr/>
          <p:nvPr/>
        </p:nvSpPr>
        <p:spPr>
          <a:xfrm>
            <a:off x="9782527" y="3992059"/>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7" name="Google Shape;1177;p149"/>
          <p:cNvCxnSpPr>
            <a:endCxn id="1178" idx="0"/>
          </p:cNvCxnSpPr>
          <p:nvPr/>
        </p:nvCxnSpPr>
        <p:spPr>
          <a:xfrm>
            <a:off x="11130153" y="3912383"/>
            <a:ext cx="0" cy="370800"/>
          </a:xfrm>
          <a:prstGeom prst="straightConnector1">
            <a:avLst/>
          </a:prstGeom>
          <a:noFill/>
          <a:ln cap="flat" cmpd="sng" w="9525">
            <a:solidFill>
              <a:schemeClr val="accent1"/>
            </a:solidFill>
            <a:prstDash val="solid"/>
            <a:round/>
            <a:headEnd len="med" w="med" type="none"/>
            <a:tailEnd len="med" w="med" type="triangle"/>
          </a:ln>
        </p:spPr>
      </p:cxnSp>
      <p:sp>
        <p:nvSpPr>
          <p:cNvPr id="1179" name="Google Shape;1179;p149"/>
          <p:cNvSpPr/>
          <p:nvPr/>
        </p:nvSpPr>
        <p:spPr>
          <a:xfrm>
            <a:off x="11085768" y="401139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49"/>
          <p:cNvSpPr/>
          <p:nvPr/>
        </p:nvSpPr>
        <p:spPr>
          <a:xfrm>
            <a:off x="11033103" y="4283183"/>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1180" name="Google Shape;1180;p149"/>
          <p:cNvSpPr/>
          <p:nvPr/>
        </p:nvSpPr>
        <p:spPr>
          <a:xfrm>
            <a:off x="10420927" y="45612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1" name="Google Shape;1181;p149"/>
          <p:cNvCxnSpPr>
            <a:stCxn id="1180" idx="3"/>
            <a:endCxn id="1178" idx="1"/>
          </p:cNvCxnSpPr>
          <p:nvPr/>
        </p:nvCxnSpPr>
        <p:spPr>
          <a:xfrm flipH="1" rot="10800000">
            <a:off x="10597327" y="4400796"/>
            <a:ext cx="435900" cy="191700"/>
          </a:xfrm>
          <a:prstGeom prst="curvedConnector3">
            <a:avLst>
              <a:gd fmla="val 49986" name="adj1"/>
            </a:avLst>
          </a:prstGeom>
          <a:noFill/>
          <a:ln cap="flat" cmpd="sng" w="9525">
            <a:solidFill>
              <a:schemeClr val="accent1"/>
            </a:solidFill>
            <a:prstDash val="solid"/>
            <a:round/>
            <a:headEnd len="med" w="med" type="none"/>
            <a:tailEnd len="med" w="med" type="triangle"/>
          </a:ln>
        </p:spPr>
      </p:cxnSp>
      <p:sp>
        <p:nvSpPr>
          <p:cNvPr id="1182" name="Google Shape;1182;p149"/>
          <p:cNvSpPr/>
          <p:nvPr/>
        </p:nvSpPr>
        <p:spPr>
          <a:xfrm>
            <a:off x="10780968" y="4442814"/>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9"/>
          <p:cNvSpPr/>
          <p:nvPr/>
        </p:nvSpPr>
        <p:spPr>
          <a:xfrm>
            <a:off x="4827575" y="1307450"/>
            <a:ext cx="1892400" cy="26028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Customer on premises</a:t>
            </a:r>
            <a:endParaRPr sz="1600">
              <a:solidFill>
                <a:schemeClr val="accent1"/>
              </a:solidFill>
              <a:latin typeface="DM Sans Medium"/>
              <a:ea typeface="DM Sans Medium"/>
              <a:cs typeface="DM Sans Medium"/>
              <a:sym typeface="DM Sans Medium"/>
            </a:endParaRPr>
          </a:p>
        </p:txBody>
      </p:sp>
      <p:cxnSp>
        <p:nvCxnSpPr>
          <p:cNvPr id="1184" name="Google Shape;1184;p149"/>
          <p:cNvCxnSpPr>
            <a:stCxn id="1185" idx="3"/>
            <a:endCxn id="1151" idx="1"/>
          </p:cNvCxnSpPr>
          <p:nvPr/>
        </p:nvCxnSpPr>
        <p:spPr>
          <a:xfrm flipH="1" rot="10800000">
            <a:off x="6151475" y="2306088"/>
            <a:ext cx="1945200" cy="639000"/>
          </a:xfrm>
          <a:prstGeom prst="curvedConnector3">
            <a:avLst>
              <a:gd fmla="val 50001" name="adj1"/>
            </a:avLst>
          </a:prstGeom>
          <a:noFill/>
          <a:ln cap="flat" cmpd="sng" w="9525">
            <a:solidFill>
              <a:srgbClr val="1B3038"/>
            </a:solidFill>
            <a:prstDash val="solid"/>
            <a:round/>
            <a:headEnd len="med" w="med" type="none"/>
            <a:tailEnd len="med" w="med" type="none"/>
          </a:ln>
        </p:spPr>
      </p:cxnSp>
      <p:cxnSp>
        <p:nvCxnSpPr>
          <p:cNvPr id="1186" name="Google Shape;1186;p149"/>
          <p:cNvCxnSpPr>
            <a:stCxn id="1187" idx="3"/>
            <a:endCxn id="1151" idx="1"/>
          </p:cNvCxnSpPr>
          <p:nvPr/>
        </p:nvCxnSpPr>
        <p:spPr>
          <a:xfrm flipH="1" rot="10800000">
            <a:off x="6151475" y="2306006"/>
            <a:ext cx="1945200" cy="1117500"/>
          </a:xfrm>
          <a:prstGeom prst="curvedConnector3">
            <a:avLst>
              <a:gd fmla="val 50001" name="adj1"/>
            </a:avLst>
          </a:prstGeom>
          <a:noFill/>
          <a:ln cap="flat" cmpd="sng" w="9525">
            <a:solidFill>
              <a:srgbClr val="1B3038"/>
            </a:solidFill>
            <a:prstDash val="solid"/>
            <a:round/>
            <a:headEnd len="med" w="med" type="none"/>
            <a:tailEnd len="med" w="med" type="none"/>
          </a:ln>
        </p:spPr>
      </p:cxnSp>
      <p:cxnSp>
        <p:nvCxnSpPr>
          <p:cNvPr id="1188" name="Google Shape;1188;p149"/>
          <p:cNvCxnSpPr>
            <a:stCxn id="1189" idx="3"/>
            <a:endCxn id="1151" idx="1"/>
          </p:cNvCxnSpPr>
          <p:nvPr/>
        </p:nvCxnSpPr>
        <p:spPr>
          <a:xfrm flipH="1" rot="10800000">
            <a:off x="6151475" y="2306100"/>
            <a:ext cx="1945200" cy="149400"/>
          </a:xfrm>
          <a:prstGeom prst="curvedConnector3">
            <a:avLst>
              <a:gd fmla="val 50001" name="adj1"/>
            </a:avLst>
          </a:prstGeom>
          <a:noFill/>
          <a:ln cap="flat" cmpd="sng" w="9525">
            <a:solidFill>
              <a:srgbClr val="1B3038"/>
            </a:solidFill>
            <a:prstDash val="solid"/>
            <a:round/>
            <a:headEnd len="med" w="med" type="none"/>
            <a:tailEnd len="med" w="med" type="none"/>
          </a:ln>
        </p:spPr>
      </p:cxnSp>
      <p:sp>
        <p:nvSpPr>
          <p:cNvPr id="1189" name="Google Shape;1189;p149"/>
          <p:cNvSpPr/>
          <p:nvPr/>
        </p:nvSpPr>
        <p:spPr>
          <a:xfrm>
            <a:off x="5396075" y="2258700"/>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Browser</a:t>
            </a:r>
            <a:endParaRPr sz="1100">
              <a:solidFill>
                <a:schemeClr val="accent1"/>
              </a:solidFill>
              <a:latin typeface="DM Sans Medium"/>
              <a:ea typeface="DM Sans Medium"/>
              <a:cs typeface="DM Sans Medium"/>
              <a:sym typeface="DM Sans Medium"/>
            </a:endParaRPr>
          </a:p>
        </p:txBody>
      </p:sp>
      <p:sp>
        <p:nvSpPr>
          <p:cNvPr id="1185" name="Google Shape;1185;p149"/>
          <p:cNvSpPr/>
          <p:nvPr/>
        </p:nvSpPr>
        <p:spPr>
          <a:xfrm>
            <a:off x="5396075" y="2748288"/>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BI Tools</a:t>
            </a:r>
            <a:endParaRPr sz="1100">
              <a:solidFill>
                <a:schemeClr val="accent1"/>
              </a:solidFill>
              <a:latin typeface="DM Sans Medium"/>
              <a:ea typeface="DM Sans Medium"/>
              <a:cs typeface="DM Sans Medium"/>
              <a:sym typeface="DM Sans Medium"/>
            </a:endParaRPr>
          </a:p>
        </p:txBody>
      </p:sp>
      <p:sp>
        <p:nvSpPr>
          <p:cNvPr id="1187" name="Google Shape;1187;p149"/>
          <p:cNvSpPr/>
          <p:nvPr/>
        </p:nvSpPr>
        <p:spPr>
          <a:xfrm>
            <a:off x="5396075" y="3226706"/>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REST Client</a:t>
            </a:r>
            <a:endParaRPr sz="1100">
              <a:solidFill>
                <a:schemeClr val="accent1"/>
              </a:solidFill>
              <a:latin typeface="DM Sans Medium"/>
              <a:ea typeface="DM Sans Medium"/>
              <a:cs typeface="DM Sans Medium"/>
              <a:sym typeface="DM Sans Medium"/>
            </a:endParaRPr>
          </a:p>
        </p:txBody>
      </p:sp>
      <p:grpSp>
        <p:nvGrpSpPr>
          <p:cNvPr id="1190" name="Google Shape;1190;p149"/>
          <p:cNvGrpSpPr/>
          <p:nvPr/>
        </p:nvGrpSpPr>
        <p:grpSpPr>
          <a:xfrm>
            <a:off x="5003181" y="2324972"/>
            <a:ext cx="241099" cy="708914"/>
            <a:chOff x="6566925" y="5154125"/>
            <a:chExt cx="366300" cy="1077050"/>
          </a:xfrm>
        </p:grpSpPr>
        <p:sp>
          <p:nvSpPr>
            <p:cNvPr id="1191" name="Google Shape;1191;p149"/>
            <p:cNvSpPr/>
            <p:nvPr/>
          </p:nvSpPr>
          <p:spPr>
            <a:xfrm>
              <a:off x="6566925" y="5378575"/>
              <a:ext cx="366300" cy="852600"/>
            </a:xfrm>
            <a:prstGeom prst="pie">
              <a:avLst>
                <a:gd fmla="val 10743067" name="adj1"/>
                <a:gd fmla="val 17835" name="adj2"/>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9"/>
            <p:cNvSpPr/>
            <p:nvPr/>
          </p:nvSpPr>
          <p:spPr>
            <a:xfrm>
              <a:off x="6637875" y="5154125"/>
              <a:ext cx="224400" cy="224400"/>
            </a:xfrm>
            <a:prstGeom prst="ellipse">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149"/>
          <p:cNvSpPr txBox="1"/>
          <p:nvPr/>
        </p:nvSpPr>
        <p:spPr>
          <a:xfrm>
            <a:off x="4855113" y="2694588"/>
            <a:ext cx="64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DM Sans Medium"/>
                <a:ea typeface="DM Sans Medium"/>
                <a:cs typeface="DM Sans Medium"/>
                <a:sym typeface="DM Sans Medium"/>
              </a:rPr>
              <a:t>User</a:t>
            </a:r>
            <a:endParaRPr>
              <a:solidFill>
                <a:schemeClr val="accent1"/>
              </a:solidFill>
              <a:latin typeface="DM Sans Medium"/>
              <a:ea typeface="DM Sans Medium"/>
              <a:cs typeface="DM Sans Medium"/>
              <a:sym typeface="DM Sans Medium"/>
            </a:endParaRPr>
          </a:p>
        </p:txBody>
      </p:sp>
      <p:grpSp>
        <p:nvGrpSpPr>
          <p:cNvPr id="1194" name="Google Shape;1194;p149"/>
          <p:cNvGrpSpPr/>
          <p:nvPr/>
        </p:nvGrpSpPr>
        <p:grpSpPr>
          <a:xfrm>
            <a:off x="8081452" y="6169764"/>
            <a:ext cx="1810200" cy="692700"/>
            <a:chOff x="3954641" y="6093564"/>
            <a:chExt cx="1810200" cy="692700"/>
          </a:xfrm>
        </p:grpSpPr>
        <p:grpSp>
          <p:nvGrpSpPr>
            <p:cNvPr id="1195" name="Google Shape;1195;p149"/>
            <p:cNvGrpSpPr/>
            <p:nvPr/>
          </p:nvGrpSpPr>
          <p:grpSpPr>
            <a:xfrm>
              <a:off x="3954641" y="6093564"/>
              <a:ext cx="1810200" cy="692700"/>
              <a:chOff x="3954641" y="6093564"/>
              <a:chExt cx="1810200" cy="692700"/>
            </a:xfrm>
          </p:grpSpPr>
          <p:sp>
            <p:nvSpPr>
              <p:cNvPr id="1196" name="Google Shape;1196;p149"/>
              <p:cNvSpPr txBox="1"/>
              <p:nvPr/>
            </p:nvSpPr>
            <p:spPr>
              <a:xfrm>
                <a:off x="3954641" y="6093564"/>
                <a:ext cx="1810200" cy="6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via Azure Backbone</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Public IP</a:t>
                </a:r>
                <a:endParaRPr sz="1000">
                  <a:solidFill>
                    <a:srgbClr val="434343"/>
                  </a:solidFill>
                  <a:latin typeface="Barlow Medium"/>
                  <a:ea typeface="Barlow Medium"/>
                  <a:cs typeface="Barlow Medium"/>
                  <a:sym typeface="Barlow Medium"/>
                </a:endParaRPr>
              </a:p>
            </p:txBody>
          </p:sp>
          <p:sp>
            <p:nvSpPr>
              <p:cNvPr id="1197" name="Google Shape;1197;p149"/>
              <p:cNvSpPr/>
              <p:nvPr/>
            </p:nvSpPr>
            <p:spPr>
              <a:xfrm>
                <a:off x="4083118" y="6396536"/>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8" name="Google Shape;1198;p149"/>
            <p:cNvSpPr/>
            <p:nvPr/>
          </p:nvSpPr>
          <p:spPr>
            <a:xfrm>
              <a:off x="4049158" y="6546076"/>
              <a:ext cx="148500" cy="1563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50"/>
          <p:cNvSpPr/>
          <p:nvPr/>
        </p:nvSpPr>
        <p:spPr>
          <a:xfrm>
            <a:off x="11130150" y="4406825"/>
            <a:ext cx="779700" cy="504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Root container (DBFS) </a:t>
            </a:r>
            <a:endParaRPr i="1" sz="1200">
              <a:solidFill>
                <a:schemeClr val="accent1"/>
              </a:solidFill>
              <a:latin typeface="DM Sans Medium"/>
              <a:ea typeface="DM Sans Medium"/>
              <a:cs typeface="DM Sans Medium"/>
              <a:sym typeface="DM Sans Medium"/>
            </a:endParaRPr>
          </a:p>
        </p:txBody>
      </p:sp>
      <p:sp>
        <p:nvSpPr>
          <p:cNvPr id="1204" name="Google Shape;1204;p150"/>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Communication in an SCC workspace </a:t>
            </a:r>
            <a:endParaRPr sz="3600"/>
          </a:p>
        </p:txBody>
      </p:sp>
      <p:sp>
        <p:nvSpPr>
          <p:cNvPr id="1205" name="Google Shape;1205;p15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6" name="Google Shape;1206;p150"/>
          <p:cNvSpPr/>
          <p:nvPr/>
        </p:nvSpPr>
        <p:spPr>
          <a:xfrm>
            <a:off x="8181200" y="4343800"/>
            <a:ext cx="2524800" cy="17295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accent1"/>
                </a:solidFill>
                <a:latin typeface="DM Sans Medium"/>
                <a:ea typeface="DM Sans Medium"/>
                <a:cs typeface="DM Sans Medium"/>
                <a:sym typeface="DM Sans Medium"/>
              </a:rPr>
              <a:t>Data Plane </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(Customer VNet)</a:t>
            </a:r>
            <a:endParaRPr sz="1200">
              <a:solidFill>
                <a:schemeClr val="accent1"/>
              </a:solidFill>
              <a:latin typeface="DM Sans Medium"/>
              <a:ea typeface="DM Sans Medium"/>
              <a:cs typeface="DM Sans Medium"/>
              <a:sym typeface="DM Sans Medium"/>
            </a:endParaRPr>
          </a:p>
        </p:txBody>
      </p:sp>
      <p:sp>
        <p:nvSpPr>
          <p:cNvPr id="1207" name="Google Shape;1207;p150"/>
          <p:cNvSpPr/>
          <p:nvPr/>
        </p:nvSpPr>
        <p:spPr>
          <a:xfrm>
            <a:off x="9588350" y="4485091"/>
            <a:ext cx="1024500" cy="1482300"/>
          </a:xfrm>
          <a:prstGeom prst="roundRect">
            <a:avLst>
              <a:gd fmla="val 8562" name="adj"/>
            </a:avLst>
          </a:prstGeom>
          <a:noFill/>
          <a:ln cap="flat" cmpd="sng" w="9525">
            <a:solidFill>
              <a:schemeClr val="accent5"/>
            </a:solidFill>
            <a:prstDash val="dot"/>
            <a:round/>
            <a:headEnd len="sm" w="sm" type="none"/>
            <a:tailEnd len="sm" w="sm" type="none"/>
          </a:ln>
        </p:spPr>
        <p:txBody>
          <a:bodyPr anchorCtr="0" anchor="b" bIns="45700" lIns="0" spcFirstLastPara="1" rIns="0" wrap="square" tIns="45700">
            <a:noAutofit/>
          </a:bodyPr>
          <a:lstStyle/>
          <a:p>
            <a:pPr indent="0" lvl="0" marL="0" rtl="0" algn="ctr">
              <a:spcBef>
                <a:spcPts val="0"/>
              </a:spcBef>
              <a:spcAft>
                <a:spcPts val="0"/>
              </a:spcAft>
              <a:buNone/>
            </a:pPr>
            <a:r>
              <a:rPr i="1" lang="en" sz="1200">
                <a:solidFill>
                  <a:schemeClr val="accent5"/>
                </a:solidFill>
                <a:latin typeface="DM Sans Medium"/>
                <a:ea typeface="DM Sans Medium"/>
                <a:cs typeface="DM Sans Medium"/>
                <a:sym typeface="DM Sans Medium"/>
              </a:rPr>
              <a:t>host subnet</a:t>
            </a:r>
            <a:endParaRPr i="1" sz="1200">
              <a:solidFill>
                <a:schemeClr val="accent5"/>
              </a:solidFill>
              <a:latin typeface="DM Sans Medium"/>
              <a:ea typeface="DM Sans Medium"/>
              <a:cs typeface="DM Sans Medium"/>
              <a:sym typeface="DM Sans Medium"/>
            </a:endParaRPr>
          </a:p>
        </p:txBody>
      </p:sp>
      <p:sp>
        <p:nvSpPr>
          <p:cNvPr id="1208" name="Google Shape;1208;p150"/>
          <p:cNvSpPr/>
          <p:nvPr/>
        </p:nvSpPr>
        <p:spPr>
          <a:xfrm>
            <a:off x="9755523" y="4970800"/>
            <a:ext cx="762000" cy="5040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100">
              <a:solidFill>
                <a:schemeClr val="accent1"/>
              </a:solidFill>
              <a:latin typeface="DM Sans Medium"/>
              <a:ea typeface="DM Sans Medium"/>
              <a:cs typeface="DM Sans Medium"/>
              <a:sym typeface="DM Sans Medium"/>
            </a:endParaRPr>
          </a:p>
        </p:txBody>
      </p:sp>
      <p:sp>
        <p:nvSpPr>
          <p:cNvPr id="1209" name="Google Shape;1209;p150"/>
          <p:cNvSpPr/>
          <p:nvPr/>
        </p:nvSpPr>
        <p:spPr>
          <a:xfrm>
            <a:off x="9674675" y="4894600"/>
            <a:ext cx="762000" cy="5040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Databricks Clusters</a:t>
            </a:r>
            <a:endParaRPr sz="1100">
              <a:solidFill>
                <a:schemeClr val="accent1"/>
              </a:solidFill>
              <a:latin typeface="DM Sans Medium"/>
              <a:ea typeface="DM Sans Medium"/>
              <a:cs typeface="DM Sans Medium"/>
              <a:sym typeface="DM Sans Medium"/>
            </a:endParaRPr>
          </a:p>
        </p:txBody>
      </p:sp>
      <p:sp>
        <p:nvSpPr>
          <p:cNvPr id="1210" name="Google Shape;1210;p150"/>
          <p:cNvSpPr/>
          <p:nvPr/>
        </p:nvSpPr>
        <p:spPr>
          <a:xfrm>
            <a:off x="8181200" y="1307450"/>
            <a:ext cx="3665700" cy="2602800"/>
          </a:xfrm>
          <a:prstGeom prst="roundRect">
            <a:avLst>
              <a:gd fmla="val 4530"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Databricks Control Plane </a:t>
            </a:r>
            <a:endParaRPr sz="16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200">
                <a:solidFill>
                  <a:schemeClr val="dk2"/>
                </a:solidFill>
                <a:latin typeface="DM Sans Medium"/>
                <a:ea typeface="DM Sans Medium"/>
                <a:cs typeface="DM Sans Medium"/>
                <a:sym typeface="DM Sans Medium"/>
              </a:rPr>
              <a:t>(Microsoft VNet)</a:t>
            </a:r>
            <a:endParaRPr sz="1200">
              <a:solidFill>
                <a:schemeClr val="dk2"/>
              </a:solidFill>
              <a:latin typeface="DM Sans Medium"/>
              <a:ea typeface="DM Sans Medium"/>
              <a:cs typeface="DM Sans Medium"/>
              <a:sym typeface="DM Sans Medium"/>
            </a:endParaRPr>
          </a:p>
        </p:txBody>
      </p:sp>
      <p:cxnSp>
        <p:nvCxnSpPr>
          <p:cNvPr id="1211" name="Google Shape;1211;p150"/>
          <p:cNvCxnSpPr>
            <a:stCxn id="1212" idx="3"/>
            <a:endCxn id="1213" idx="1"/>
          </p:cNvCxnSpPr>
          <p:nvPr/>
        </p:nvCxnSpPr>
        <p:spPr>
          <a:xfrm>
            <a:off x="8290831" y="2306025"/>
            <a:ext cx="2064600" cy="0"/>
          </a:xfrm>
          <a:prstGeom prst="straightConnector1">
            <a:avLst/>
          </a:prstGeom>
          <a:noFill/>
          <a:ln cap="flat" cmpd="sng" w="9525">
            <a:solidFill>
              <a:srgbClr val="1B3038"/>
            </a:solidFill>
            <a:prstDash val="solid"/>
            <a:round/>
            <a:headEnd len="med" w="med" type="none"/>
            <a:tailEnd len="med" w="med" type="triangle"/>
          </a:ln>
        </p:spPr>
      </p:cxnSp>
      <p:sp>
        <p:nvSpPr>
          <p:cNvPr id="1214" name="Google Shape;1214;p150"/>
          <p:cNvSpPr/>
          <p:nvPr/>
        </p:nvSpPr>
        <p:spPr>
          <a:xfrm>
            <a:off x="10041436" y="4945378"/>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50"/>
          <p:cNvSpPr/>
          <p:nvPr/>
        </p:nvSpPr>
        <p:spPr>
          <a:xfrm>
            <a:off x="9580010" y="5272132"/>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0"/>
          <p:cNvSpPr/>
          <p:nvPr/>
        </p:nvSpPr>
        <p:spPr>
          <a:xfrm>
            <a:off x="9580010" y="560937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0"/>
          <p:cNvSpPr txBox="1"/>
          <p:nvPr/>
        </p:nvSpPr>
        <p:spPr>
          <a:xfrm>
            <a:off x="384775" y="4072450"/>
            <a:ext cx="7025700" cy="13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DM Sans Medium"/>
                <a:ea typeface="DM Sans Medium"/>
                <a:cs typeface="DM Sans Medium"/>
                <a:sym typeface="DM Sans Medium"/>
              </a:rPr>
              <a:t>Notes: </a:t>
            </a:r>
            <a:endParaRPr>
              <a:solidFill>
                <a:srgbClr val="434343"/>
              </a:solidFill>
              <a:latin typeface="DM Sans Medium"/>
              <a:ea typeface="DM Sans Medium"/>
              <a:cs typeface="DM Sans Medium"/>
              <a:sym typeface="DM Sans Medium"/>
            </a:endParaRPr>
          </a:p>
          <a:p>
            <a:pPr indent="-304800" lvl="0" marL="457200" rtl="0" algn="l">
              <a:spcBef>
                <a:spcPts val="6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The workspace needs to be deployed in customer’s VNet (VNet injection)</a:t>
            </a:r>
            <a:endParaRPr sz="1200">
              <a:solidFill>
                <a:srgbClr val="434343"/>
              </a:solidFill>
              <a:latin typeface="DM Sans"/>
              <a:ea typeface="DM Sans"/>
              <a:cs typeface="DM Sans"/>
              <a:sym typeface="DM Sans"/>
            </a:endParaRPr>
          </a:p>
          <a:p>
            <a:pPr indent="-304800" lvl="0" marL="457200" rtl="0" algn="l">
              <a:spcBef>
                <a:spcPts val="600"/>
              </a:spcBef>
              <a:spcAft>
                <a:spcPts val="0"/>
              </a:spcAft>
              <a:buClr>
                <a:srgbClr val="434343"/>
              </a:buClr>
              <a:buSzPts val="1200"/>
              <a:buFont typeface="Barlow"/>
              <a:buChar char="●"/>
            </a:pPr>
            <a:r>
              <a:rPr lang="en" sz="1200">
                <a:solidFill>
                  <a:srgbClr val="434343"/>
                </a:solidFill>
                <a:latin typeface="DM Sans Medium"/>
                <a:ea typeface="DM Sans Medium"/>
                <a:cs typeface="DM Sans Medium"/>
                <a:sym typeface="DM Sans Medium"/>
              </a:rPr>
              <a:t>Secure Cluster Connectivity</a:t>
            </a:r>
            <a:r>
              <a:rPr lang="en" sz="1200">
                <a:solidFill>
                  <a:srgbClr val="434343"/>
                </a:solidFill>
                <a:latin typeface="DM Sans"/>
                <a:ea typeface="DM Sans"/>
                <a:cs typeface="DM Sans"/>
                <a:sym typeface="DM Sans"/>
              </a:rPr>
              <a:t> reverses the call direction via the SCC Relay and removes Public IPs from the Data Plane. Calls from Data Plane to the Control Plane still use Public IPs</a:t>
            </a:r>
            <a:endParaRPr sz="1200">
              <a:solidFill>
                <a:srgbClr val="434343"/>
              </a:solidFill>
              <a:latin typeface="DM Sans"/>
              <a:ea typeface="DM Sans"/>
              <a:cs typeface="DM Sans"/>
              <a:sym typeface="DM Sans"/>
            </a:endParaRPr>
          </a:p>
          <a:p>
            <a:pPr indent="-304800" lvl="0" marL="457200" rtl="0" algn="l">
              <a:spcBef>
                <a:spcPts val="600"/>
              </a:spcBef>
              <a:spcAft>
                <a:spcPts val="600"/>
              </a:spcAft>
              <a:buClr>
                <a:srgbClr val="434343"/>
              </a:buClr>
              <a:buSzPts val="1200"/>
              <a:buFont typeface="Barlow"/>
              <a:buChar char="●"/>
            </a:pPr>
            <a:r>
              <a:rPr lang="en" sz="1200">
                <a:solidFill>
                  <a:srgbClr val="434343"/>
                </a:solidFill>
                <a:latin typeface="DM Sans"/>
                <a:ea typeface="DM Sans"/>
                <a:cs typeface="DM Sans"/>
                <a:sym typeface="DM Sans"/>
              </a:rPr>
              <a:t>The goal of </a:t>
            </a:r>
            <a:r>
              <a:rPr lang="en" sz="1200">
                <a:solidFill>
                  <a:srgbClr val="434343"/>
                </a:solidFill>
                <a:latin typeface="DM Sans Medium"/>
                <a:ea typeface="DM Sans Medium"/>
                <a:cs typeface="DM Sans Medium"/>
                <a:sym typeface="DM Sans Medium"/>
              </a:rPr>
              <a:t>Private Link </a:t>
            </a:r>
            <a:r>
              <a:rPr lang="en" sz="1200">
                <a:solidFill>
                  <a:srgbClr val="434343"/>
                </a:solidFill>
                <a:latin typeface="DM Sans"/>
                <a:ea typeface="DM Sans"/>
                <a:cs typeface="DM Sans"/>
                <a:sym typeface="DM Sans"/>
              </a:rPr>
              <a:t>is to remove Public IPs from the Control Plane, see next slides</a:t>
            </a:r>
            <a:endParaRPr sz="1200">
              <a:solidFill>
                <a:srgbClr val="434343"/>
              </a:solidFill>
              <a:latin typeface="DM Sans"/>
              <a:ea typeface="DM Sans"/>
              <a:cs typeface="DM Sans"/>
              <a:sym typeface="DM Sans"/>
            </a:endParaRPr>
          </a:p>
        </p:txBody>
      </p:sp>
      <p:sp>
        <p:nvSpPr>
          <p:cNvPr id="1218" name="Google Shape;1218;p150"/>
          <p:cNvSpPr/>
          <p:nvPr/>
        </p:nvSpPr>
        <p:spPr>
          <a:xfrm>
            <a:off x="8202739" y="3072431"/>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0"/>
          <p:cNvSpPr/>
          <p:nvPr/>
        </p:nvSpPr>
        <p:spPr>
          <a:xfrm>
            <a:off x="9580010" y="5332555"/>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0"/>
          <p:cNvSpPr/>
          <p:nvPr/>
        </p:nvSpPr>
        <p:spPr>
          <a:xfrm>
            <a:off x="8096731" y="2188425"/>
            <a:ext cx="194100" cy="2352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DM Sans Medium"/>
                <a:ea typeface="DM Sans Medium"/>
                <a:cs typeface="DM Sans Medium"/>
                <a:sym typeface="DM Sans Medium"/>
              </a:rPr>
              <a:t>@</a:t>
            </a:r>
            <a:endParaRPr sz="1100">
              <a:latin typeface="DM Sans Medium"/>
              <a:ea typeface="DM Sans Medium"/>
              <a:cs typeface="DM Sans Medium"/>
              <a:sym typeface="DM Sans Medium"/>
            </a:endParaRPr>
          </a:p>
        </p:txBody>
      </p:sp>
      <p:sp>
        <p:nvSpPr>
          <p:cNvPr id="1220" name="Google Shape;1220;p150"/>
          <p:cNvSpPr/>
          <p:nvPr/>
        </p:nvSpPr>
        <p:spPr>
          <a:xfrm>
            <a:off x="8481300" y="2653300"/>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Metastore</a:t>
            </a:r>
            <a:endParaRPr i="1">
              <a:solidFill>
                <a:schemeClr val="dk2"/>
              </a:solidFill>
              <a:latin typeface="DM Sans Medium"/>
              <a:ea typeface="DM Sans Medium"/>
              <a:cs typeface="DM Sans Medium"/>
              <a:sym typeface="DM Sans Medium"/>
            </a:endParaRPr>
          </a:p>
        </p:txBody>
      </p:sp>
      <p:cxnSp>
        <p:nvCxnSpPr>
          <p:cNvPr id="1221" name="Google Shape;1221;p150"/>
          <p:cNvCxnSpPr>
            <a:stCxn id="1222" idx="0"/>
            <a:endCxn id="1220" idx="3"/>
          </p:cNvCxnSpPr>
          <p:nvPr/>
        </p:nvCxnSpPr>
        <p:spPr>
          <a:xfrm flipH="1" rot="5400000">
            <a:off x="9406628" y="3101133"/>
            <a:ext cx="864300" cy="522900"/>
          </a:xfrm>
          <a:prstGeom prst="curvedConnector2">
            <a:avLst/>
          </a:prstGeom>
          <a:noFill/>
          <a:ln cap="flat" cmpd="sng" w="9525">
            <a:solidFill>
              <a:srgbClr val="1B3038"/>
            </a:solidFill>
            <a:prstDash val="solid"/>
            <a:round/>
            <a:headEnd len="med" w="med" type="none"/>
            <a:tailEnd len="med" w="med" type="triangle"/>
          </a:ln>
        </p:spPr>
      </p:cxnSp>
      <p:sp>
        <p:nvSpPr>
          <p:cNvPr id="1223" name="Google Shape;1223;p150"/>
          <p:cNvSpPr/>
          <p:nvPr/>
        </p:nvSpPr>
        <p:spPr>
          <a:xfrm>
            <a:off x="9884810" y="4736875"/>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0"/>
          <p:cNvSpPr/>
          <p:nvPr/>
        </p:nvSpPr>
        <p:spPr>
          <a:xfrm>
            <a:off x="10003178" y="3794733"/>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cxnSp>
        <p:nvCxnSpPr>
          <p:cNvPr id="1224" name="Google Shape;1224;p150"/>
          <p:cNvCxnSpPr>
            <a:stCxn id="1207" idx="0"/>
            <a:endCxn id="1222" idx="2"/>
          </p:cNvCxnSpPr>
          <p:nvPr/>
        </p:nvCxnSpPr>
        <p:spPr>
          <a:xfrm rot="10800000">
            <a:off x="10100300" y="4029991"/>
            <a:ext cx="300" cy="455100"/>
          </a:xfrm>
          <a:prstGeom prst="straightConnector1">
            <a:avLst/>
          </a:prstGeom>
          <a:noFill/>
          <a:ln cap="flat" cmpd="sng" w="9525">
            <a:solidFill>
              <a:srgbClr val="1B3038"/>
            </a:solidFill>
            <a:prstDash val="solid"/>
            <a:round/>
            <a:headEnd len="med" w="med" type="none"/>
            <a:tailEnd len="med" w="med" type="none"/>
          </a:ln>
        </p:spPr>
      </p:cxnSp>
      <p:sp>
        <p:nvSpPr>
          <p:cNvPr id="1225" name="Google Shape;1225;p150"/>
          <p:cNvSpPr/>
          <p:nvPr/>
        </p:nvSpPr>
        <p:spPr>
          <a:xfrm>
            <a:off x="11744890" y="2505811"/>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cxnSp>
        <p:nvCxnSpPr>
          <p:cNvPr id="1226" name="Google Shape;1226;p150"/>
          <p:cNvCxnSpPr>
            <a:stCxn id="1225" idx="1"/>
            <a:endCxn id="1213" idx="3"/>
          </p:cNvCxnSpPr>
          <p:nvPr/>
        </p:nvCxnSpPr>
        <p:spPr>
          <a:xfrm rot="10800000">
            <a:off x="11448490" y="2306011"/>
            <a:ext cx="296400" cy="317400"/>
          </a:xfrm>
          <a:prstGeom prst="curvedConnector3">
            <a:avLst>
              <a:gd fmla="val 49984" name="adj1"/>
            </a:avLst>
          </a:prstGeom>
          <a:noFill/>
          <a:ln cap="flat" cmpd="sng" w="9525">
            <a:solidFill>
              <a:srgbClr val="1B3038"/>
            </a:solidFill>
            <a:prstDash val="solid"/>
            <a:round/>
            <a:headEnd len="med" w="med" type="none"/>
            <a:tailEnd len="med" w="med" type="triangle"/>
          </a:ln>
        </p:spPr>
      </p:cxnSp>
      <p:cxnSp>
        <p:nvCxnSpPr>
          <p:cNvPr id="1227" name="Google Shape;1227;p150"/>
          <p:cNvCxnSpPr>
            <a:stCxn id="1225" idx="1"/>
            <a:endCxn id="1228" idx="3"/>
          </p:cNvCxnSpPr>
          <p:nvPr/>
        </p:nvCxnSpPr>
        <p:spPr>
          <a:xfrm flipH="1">
            <a:off x="11448490" y="2623411"/>
            <a:ext cx="296400" cy="302700"/>
          </a:xfrm>
          <a:prstGeom prst="curvedConnector3">
            <a:avLst>
              <a:gd fmla="val 49984" name="adj1"/>
            </a:avLst>
          </a:prstGeom>
          <a:noFill/>
          <a:ln cap="flat" cmpd="sng" w="9525">
            <a:solidFill>
              <a:srgbClr val="1B3038"/>
            </a:solidFill>
            <a:prstDash val="solid"/>
            <a:round/>
            <a:headEnd len="med" w="med" type="none"/>
            <a:tailEnd len="med" w="med" type="triangle"/>
          </a:ln>
        </p:spPr>
      </p:cxnSp>
      <p:sp>
        <p:nvSpPr>
          <p:cNvPr id="1213" name="Google Shape;1213;p150"/>
          <p:cNvSpPr/>
          <p:nvPr/>
        </p:nvSpPr>
        <p:spPr>
          <a:xfrm>
            <a:off x="10355388" y="2028975"/>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Web</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App</a:t>
            </a:r>
            <a:endParaRPr i="1">
              <a:solidFill>
                <a:schemeClr val="dk2"/>
              </a:solidFill>
              <a:latin typeface="DM Sans Medium"/>
              <a:ea typeface="DM Sans Medium"/>
              <a:cs typeface="DM Sans Medium"/>
              <a:sym typeface="DM Sans Medium"/>
            </a:endParaRPr>
          </a:p>
        </p:txBody>
      </p:sp>
      <p:sp>
        <p:nvSpPr>
          <p:cNvPr id="1229" name="Google Shape;1229;p150"/>
          <p:cNvSpPr/>
          <p:nvPr/>
        </p:nvSpPr>
        <p:spPr>
          <a:xfrm>
            <a:off x="8484000" y="3277651"/>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Log / Tele-</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metry (TM)</a:t>
            </a:r>
            <a:endParaRPr i="1">
              <a:solidFill>
                <a:schemeClr val="dk2"/>
              </a:solidFill>
              <a:latin typeface="DM Sans Medium"/>
              <a:ea typeface="DM Sans Medium"/>
              <a:cs typeface="DM Sans Medium"/>
              <a:sym typeface="DM Sans Medium"/>
            </a:endParaRPr>
          </a:p>
        </p:txBody>
      </p:sp>
      <p:sp>
        <p:nvSpPr>
          <p:cNvPr id="1230" name="Google Shape;1230;p150"/>
          <p:cNvSpPr/>
          <p:nvPr/>
        </p:nvSpPr>
        <p:spPr>
          <a:xfrm>
            <a:off x="10358052" y="3269226"/>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Artefact </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Store</a:t>
            </a:r>
            <a:endParaRPr i="1">
              <a:solidFill>
                <a:schemeClr val="dk2"/>
              </a:solidFill>
              <a:latin typeface="DM Sans Medium"/>
              <a:ea typeface="DM Sans Medium"/>
              <a:cs typeface="DM Sans Medium"/>
              <a:sym typeface="DM Sans Medium"/>
            </a:endParaRPr>
          </a:p>
        </p:txBody>
      </p:sp>
      <p:sp>
        <p:nvSpPr>
          <p:cNvPr id="1228" name="Google Shape;1228;p150"/>
          <p:cNvSpPr/>
          <p:nvPr/>
        </p:nvSpPr>
        <p:spPr>
          <a:xfrm>
            <a:off x="10355388" y="2649101"/>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SCC </a:t>
            </a:r>
            <a:br>
              <a:rPr lang="en">
                <a:solidFill>
                  <a:schemeClr val="dk2"/>
                </a:solidFill>
                <a:latin typeface="DM Sans Medium"/>
                <a:ea typeface="DM Sans Medium"/>
                <a:cs typeface="DM Sans Medium"/>
                <a:sym typeface="DM Sans Medium"/>
              </a:rPr>
            </a:br>
            <a:r>
              <a:rPr lang="en">
                <a:solidFill>
                  <a:schemeClr val="dk2"/>
                </a:solidFill>
                <a:latin typeface="DM Sans Medium"/>
                <a:ea typeface="DM Sans Medium"/>
                <a:cs typeface="DM Sans Medium"/>
                <a:sym typeface="DM Sans Medium"/>
              </a:rPr>
              <a:t>Relay</a:t>
            </a:r>
            <a:endParaRPr i="1">
              <a:solidFill>
                <a:schemeClr val="dk2"/>
              </a:solidFill>
              <a:latin typeface="DM Sans Medium"/>
              <a:ea typeface="DM Sans Medium"/>
              <a:cs typeface="DM Sans Medium"/>
              <a:sym typeface="DM Sans Medium"/>
            </a:endParaRPr>
          </a:p>
        </p:txBody>
      </p:sp>
      <p:cxnSp>
        <p:nvCxnSpPr>
          <p:cNvPr id="1231" name="Google Shape;1231;p150"/>
          <p:cNvCxnSpPr>
            <a:stCxn id="1222" idx="0"/>
            <a:endCxn id="1229" idx="3"/>
          </p:cNvCxnSpPr>
          <p:nvPr/>
        </p:nvCxnSpPr>
        <p:spPr>
          <a:xfrm flipH="1" rot="5400000">
            <a:off x="9720128" y="3414633"/>
            <a:ext cx="240000" cy="520200"/>
          </a:xfrm>
          <a:prstGeom prst="curvedConnector2">
            <a:avLst/>
          </a:prstGeom>
          <a:noFill/>
          <a:ln cap="flat" cmpd="sng" w="9525">
            <a:solidFill>
              <a:srgbClr val="1B3038"/>
            </a:solidFill>
            <a:prstDash val="solid"/>
            <a:round/>
            <a:headEnd len="med" w="med" type="none"/>
            <a:tailEnd len="med" w="med" type="triangle"/>
          </a:ln>
        </p:spPr>
      </p:cxnSp>
      <p:cxnSp>
        <p:nvCxnSpPr>
          <p:cNvPr id="1232" name="Google Shape;1232;p150"/>
          <p:cNvCxnSpPr>
            <a:stCxn id="1222" idx="0"/>
            <a:endCxn id="1230" idx="1"/>
          </p:cNvCxnSpPr>
          <p:nvPr/>
        </p:nvCxnSpPr>
        <p:spPr>
          <a:xfrm rot="-5400000">
            <a:off x="10104878" y="3541683"/>
            <a:ext cx="248400" cy="257700"/>
          </a:xfrm>
          <a:prstGeom prst="curvedConnector2">
            <a:avLst/>
          </a:prstGeom>
          <a:noFill/>
          <a:ln cap="flat" cmpd="sng" w="9525">
            <a:solidFill>
              <a:srgbClr val="1B3038"/>
            </a:solidFill>
            <a:prstDash val="solid"/>
            <a:round/>
            <a:headEnd len="med" w="med" type="none"/>
            <a:tailEnd len="med" w="med" type="triangle"/>
          </a:ln>
        </p:spPr>
      </p:cxnSp>
      <p:cxnSp>
        <p:nvCxnSpPr>
          <p:cNvPr id="1233" name="Google Shape;1233;p150"/>
          <p:cNvCxnSpPr>
            <a:stCxn id="1207" idx="3"/>
            <a:endCxn id="1225" idx="3"/>
          </p:cNvCxnSpPr>
          <p:nvPr/>
        </p:nvCxnSpPr>
        <p:spPr>
          <a:xfrm flipH="1" rot="10800000">
            <a:off x="10612850" y="2623441"/>
            <a:ext cx="1326000" cy="2602800"/>
          </a:xfrm>
          <a:prstGeom prst="bentConnector3">
            <a:avLst>
              <a:gd fmla="val 109114" name="adj1"/>
            </a:avLst>
          </a:prstGeom>
          <a:noFill/>
          <a:ln cap="flat" cmpd="sng" w="9525">
            <a:solidFill>
              <a:srgbClr val="1B3038"/>
            </a:solidFill>
            <a:prstDash val="solid"/>
            <a:round/>
            <a:headEnd len="med" w="med" type="none"/>
            <a:tailEnd len="med" w="med" type="none"/>
          </a:ln>
        </p:spPr>
      </p:cxnSp>
      <p:sp>
        <p:nvSpPr>
          <p:cNvPr id="1234" name="Google Shape;1234;p150"/>
          <p:cNvSpPr/>
          <p:nvPr/>
        </p:nvSpPr>
        <p:spPr>
          <a:xfrm>
            <a:off x="10893300" y="5184407"/>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50"/>
          <p:cNvSpPr/>
          <p:nvPr/>
        </p:nvSpPr>
        <p:spPr>
          <a:xfrm>
            <a:off x="10055100" y="4087595"/>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50"/>
          <p:cNvSpPr/>
          <p:nvPr/>
        </p:nvSpPr>
        <p:spPr>
          <a:xfrm>
            <a:off x="10116127" y="44850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50"/>
          <p:cNvSpPr/>
          <p:nvPr/>
        </p:nvSpPr>
        <p:spPr>
          <a:xfrm>
            <a:off x="10116127" y="44850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8" name="Google Shape;1238;p150"/>
          <p:cNvCxnSpPr>
            <a:endCxn id="1239" idx="0"/>
          </p:cNvCxnSpPr>
          <p:nvPr/>
        </p:nvCxnSpPr>
        <p:spPr>
          <a:xfrm>
            <a:off x="11130153" y="3912383"/>
            <a:ext cx="0" cy="370800"/>
          </a:xfrm>
          <a:prstGeom prst="straightConnector1">
            <a:avLst/>
          </a:prstGeom>
          <a:noFill/>
          <a:ln cap="flat" cmpd="sng" w="9525">
            <a:solidFill>
              <a:srgbClr val="1B3038"/>
            </a:solidFill>
            <a:prstDash val="solid"/>
            <a:round/>
            <a:headEnd len="med" w="med" type="none"/>
            <a:tailEnd len="med" w="med" type="triangle"/>
          </a:ln>
        </p:spPr>
      </p:cxnSp>
      <p:sp>
        <p:nvSpPr>
          <p:cNvPr id="1240" name="Google Shape;1240;p150"/>
          <p:cNvSpPr/>
          <p:nvPr/>
        </p:nvSpPr>
        <p:spPr>
          <a:xfrm>
            <a:off x="11085768" y="4011395"/>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50"/>
          <p:cNvSpPr/>
          <p:nvPr/>
        </p:nvSpPr>
        <p:spPr>
          <a:xfrm>
            <a:off x="11033103" y="4283183"/>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1241" name="Google Shape;1241;p150"/>
          <p:cNvSpPr/>
          <p:nvPr/>
        </p:nvSpPr>
        <p:spPr>
          <a:xfrm>
            <a:off x="10420927" y="45612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2" name="Google Shape;1242;p150"/>
          <p:cNvCxnSpPr>
            <a:stCxn id="1241" idx="3"/>
            <a:endCxn id="1239" idx="1"/>
          </p:cNvCxnSpPr>
          <p:nvPr/>
        </p:nvCxnSpPr>
        <p:spPr>
          <a:xfrm flipH="1" rot="10800000">
            <a:off x="10597327" y="4400796"/>
            <a:ext cx="435900" cy="191700"/>
          </a:xfrm>
          <a:prstGeom prst="curvedConnector3">
            <a:avLst>
              <a:gd fmla="val 49986" name="adj1"/>
            </a:avLst>
          </a:prstGeom>
          <a:noFill/>
          <a:ln cap="flat" cmpd="sng" w="9525">
            <a:solidFill>
              <a:srgbClr val="1B3038"/>
            </a:solidFill>
            <a:prstDash val="solid"/>
            <a:round/>
            <a:headEnd len="med" w="med" type="none"/>
            <a:tailEnd len="med" w="med" type="triangle"/>
          </a:ln>
        </p:spPr>
      </p:cxnSp>
      <p:sp>
        <p:nvSpPr>
          <p:cNvPr id="1243" name="Google Shape;1243;p150"/>
          <p:cNvSpPr/>
          <p:nvPr/>
        </p:nvSpPr>
        <p:spPr>
          <a:xfrm>
            <a:off x="10780968" y="4442814"/>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50"/>
          <p:cNvSpPr/>
          <p:nvPr/>
        </p:nvSpPr>
        <p:spPr>
          <a:xfrm>
            <a:off x="4827575" y="1307450"/>
            <a:ext cx="1892400" cy="26028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Customer on premises</a:t>
            </a:r>
            <a:endParaRPr sz="1600">
              <a:solidFill>
                <a:schemeClr val="accent1"/>
              </a:solidFill>
              <a:latin typeface="DM Sans Medium"/>
              <a:ea typeface="DM Sans Medium"/>
              <a:cs typeface="DM Sans Medium"/>
              <a:sym typeface="DM Sans Medium"/>
            </a:endParaRPr>
          </a:p>
        </p:txBody>
      </p:sp>
      <p:cxnSp>
        <p:nvCxnSpPr>
          <p:cNvPr id="1245" name="Google Shape;1245;p150"/>
          <p:cNvCxnSpPr>
            <a:stCxn id="1246" idx="3"/>
            <a:endCxn id="1212" idx="1"/>
          </p:cNvCxnSpPr>
          <p:nvPr/>
        </p:nvCxnSpPr>
        <p:spPr>
          <a:xfrm flipH="1" rot="10800000">
            <a:off x="6151475" y="2306088"/>
            <a:ext cx="1945200" cy="639000"/>
          </a:xfrm>
          <a:prstGeom prst="curvedConnector3">
            <a:avLst>
              <a:gd fmla="val 50001" name="adj1"/>
            </a:avLst>
          </a:prstGeom>
          <a:noFill/>
          <a:ln cap="flat" cmpd="sng" w="9525">
            <a:solidFill>
              <a:srgbClr val="1B3038"/>
            </a:solidFill>
            <a:prstDash val="solid"/>
            <a:round/>
            <a:headEnd len="med" w="med" type="none"/>
            <a:tailEnd len="med" w="med" type="none"/>
          </a:ln>
        </p:spPr>
      </p:cxnSp>
      <p:cxnSp>
        <p:nvCxnSpPr>
          <p:cNvPr id="1247" name="Google Shape;1247;p150"/>
          <p:cNvCxnSpPr>
            <a:stCxn id="1248" idx="3"/>
            <a:endCxn id="1212" idx="1"/>
          </p:cNvCxnSpPr>
          <p:nvPr/>
        </p:nvCxnSpPr>
        <p:spPr>
          <a:xfrm flipH="1" rot="10800000">
            <a:off x="6151475" y="2306006"/>
            <a:ext cx="1945200" cy="1117500"/>
          </a:xfrm>
          <a:prstGeom prst="curvedConnector3">
            <a:avLst>
              <a:gd fmla="val 50001" name="adj1"/>
            </a:avLst>
          </a:prstGeom>
          <a:noFill/>
          <a:ln cap="flat" cmpd="sng" w="9525">
            <a:solidFill>
              <a:srgbClr val="1B3038"/>
            </a:solidFill>
            <a:prstDash val="solid"/>
            <a:round/>
            <a:headEnd len="med" w="med" type="none"/>
            <a:tailEnd len="med" w="med" type="none"/>
          </a:ln>
        </p:spPr>
      </p:cxnSp>
      <p:cxnSp>
        <p:nvCxnSpPr>
          <p:cNvPr id="1249" name="Google Shape;1249;p150"/>
          <p:cNvCxnSpPr>
            <a:stCxn id="1250" idx="3"/>
            <a:endCxn id="1212" idx="1"/>
          </p:cNvCxnSpPr>
          <p:nvPr/>
        </p:nvCxnSpPr>
        <p:spPr>
          <a:xfrm flipH="1" rot="10800000">
            <a:off x="6151475" y="2306100"/>
            <a:ext cx="1945200" cy="149400"/>
          </a:xfrm>
          <a:prstGeom prst="curvedConnector3">
            <a:avLst>
              <a:gd fmla="val 50001" name="adj1"/>
            </a:avLst>
          </a:prstGeom>
          <a:noFill/>
          <a:ln cap="flat" cmpd="sng" w="9525">
            <a:solidFill>
              <a:srgbClr val="1B3038"/>
            </a:solidFill>
            <a:prstDash val="solid"/>
            <a:round/>
            <a:headEnd len="med" w="med" type="none"/>
            <a:tailEnd len="med" w="med" type="none"/>
          </a:ln>
        </p:spPr>
      </p:cxnSp>
      <p:sp>
        <p:nvSpPr>
          <p:cNvPr id="1250" name="Google Shape;1250;p150"/>
          <p:cNvSpPr/>
          <p:nvPr/>
        </p:nvSpPr>
        <p:spPr>
          <a:xfrm>
            <a:off x="5396075" y="2258700"/>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Browser</a:t>
            </a:r>
            <a:endParaRPr sz="1100">
              <a:solidFill>
                <a:schemeClr val="accent1"/>
              </a:solidFill>
              <a:latin typeface="DM Sans Medium"/>
              <a:ea typeface="DM Sans Medium"/>
              <a:cs typeface="DM Sans Medium"/>
              <a:sym typeface="DM Sans Medium"/>
            </a:endParaRPr>
          </a:p>
        </p:txBody>
      </p:sp>
      <p:sp>
        <p:nvSpPr>
          <p:cNvPr id="1246" name="Google Shape;1246;p150"/>
          <p:cNvSpPr/>
          <p:nvPr/>
        </p:nvSpPr>
        <p:spPr>
          <a:xfrm>
            <a:off x="5396075" y="2748288"/>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BI Tools</a:t>
            </a:r>
            <a:endParaRPr sz="1100">
              <a:solidFill>
                <a:schemeClr val="accent1"/>
              </a:solidFill>
              <a:latin typeface="DM Sans Medium"/>
              <a:ea typeface="DM Sans Medium"/>
              <a:cs typeface="DM Sans Medium"/>
              <a:sym typeface="DM Sans Medium"/>
            </a:endParaRPr>
          </a:p>
        </p:txBody>
      </p:sp>
      <p:sp>
        <p:nvSpPr>
          <p:cNvPr id="1248" name="Google Shape;1248;p150"/>
          <p:cNvSpPr/>
          <p:nvPr/>
        </p:nvSpPr>
        <p:spPr>
          <a:xfrm>
            <a:off x="5396075" y="3226706"/>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REST Client</a:t>
            </a:r>
            <a:endParaRPr sz="1100">
              <a:solidFill>
                <a:schemeClr val="accent1"/>
              </a:solidFill>
              <a:latin typeface="DM Sans Medium"/>
              <a:ea typeface="DM Sans Medium"/>
              <a:cs typeface="DM Sans Medium"/>
              <a:sym typeface="DM Sans Medium"/>
            </a:endParaRPr>
          </a:p>
        </p:txBody>
      </p:sp>
      <p:grpSp>
        <p:nvGrpSpPr>
          <p:cNvPr id="1251" name="Google Shape;1251;p150"/>
          <p:cNvGrpSpPr/>
          <p:nvPr/>
        </p:nvGrpSpPr>
        <p:grpSpPr>
          <a:xfrm>
            <a:off x="5003181" y="2324972"/>
            <a:ext cx="241099" cy="708914"/>
            <a:chOff x="6566925" y="5154125"/>
            <a:chExt cx="366300" cy="1077050"/>
          </a:xfrm>
        </p:grpSpPr>
        <p:sp>
          <p:nvSpPr>
            <p:cNvPr id="1252" name="Google Shape;1252;p150"/>
            <p:cNvSpPr/>
            <p:nvPr/>
          </p:nvSpPr>
          <p:spPr>
            <a:xfrm>
              <a:off x="6566925" y="5378575"/>
              <a:ext cx="366300" cy="852600"/>
            </a:xfrm>
            <a:prstGeom prst="pie">
              <a:avLst>
                <a:gd fmla="val 10743067" name="adj1"/>
                <a:gd fmla="val 17835" name="adj2"/>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50"/>
            <p:cNvSpPr/>
            <p:nvPr/>
          </p:nvSpPr>
          <p:spPr>
            <a:xfrm>
              <a:off x="6637875" y="5154125"/>
              <a:ext cx="224400" cy="224400"/>
            </a:xfrm>
            <a:prstGeom prst="ellipse">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150"/>
          <p:cNvSpPr txBox="1"/>
          <p:nvPr/>
        </p:nvSpPr>
        <p:spPr>
          <a:xfrm>
            <a:off x="4855113" y="2694588"/>
            <a:ext cx="64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DM Sans Medium"/>
                <a:ea typeface="DM Sans Medium"/>
                <a:cs typeface="DM Sans Medium"/>
                <a:sym typeface="DM Sans Medium"/>
              </a:rPr>
              <a:t>User</a:t>
            </a:r>
            <a:endParaRPr>
              <a:solidFill>
                <a:schemeClr val="accent1"/>
              </a:solidFill>
              <a:latin typeface="DM Sans Medium"/>
              <a:ea typeface="DM Sans Medium"/>
              <a:cs typeface="DM Sans Medium"/>
              <a:sym typeface="DM Sans Medium"/>
            </a:endParaRPr>
          </a:p>
        </p:txBody>
      </p:sp>
      <p:grpSp>
        <p:nvGrpSpPr>
          <p:cNvPr id="1255" name="Google Shape;1255;p150"/>
          <p:cNvGrpSpPr/>
          <p:nvPr/>
        </p:nvGrpSpPr>
        <p:grpSpPr>
          <a:xfrm>
            <a:off x="8081452" y="6169764"/>
            <a:ext cx="1810200" cy="692700"/>
            <a:chOff x="3954641" y="6093564"/>
            <a:chExt cx="1810200" cy="692700"/>
          </a:xfrm>
        </p:grpSpPr>
        <p:grpSp>
          <p:nvGrpSpPr>
            <p:cNvPr id="1256" name="Google Shape;1256;p150"/>
            <p:cNvGrpSpPr/>
            <p:nvPr/>
          </p:nvGrpSpPr>
          <p:grpSpPr>
            <a:xfrm>
              <a:off x="3954641" y="6093564"/>
              <a:ext cx="1810200" cy="692700"/>
              <a:chOff x="3954641" y="6093564"/>
              <a:chExt cx="1810200" cy="692700"/>
            </a:xfrm>
          </p:grpSpPr>
          <p:sp>
            <p:nvSpPr>
              <p:cNvPr id="1257" name="Google Shape;1257;p150"/>
              <p:cNvSpPr txBox="1"/>
              <p:nvPr/>
            </p:nvSpPr>
            <p:spPr>
              <a:xfrm>
                <a:off x="3954641" y="6093564"/>
                <a:ext cx="1810200" cy="6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via Azure Backbone</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Public IP</a:t>
                </a:r>
                <a:endParaRPr sz="1000">
                  <a:solidFill>
                    <a:srgbClr val="434343"/>
                  </a:solidFill>
                  <a:latin typeface="Barlow Medium"/>
                  <a:ea typeface="Barlow Medium"/>
                  <a:cs typeface="Barlow Medium"/>
                  <a:sym typeface="Barlow Medium"/>
                </a:endParaRPr>
              </a:p>
            </p:txBody>
          </p:sp>
          <p:sp>
            <p:nvSpPr>
              <p:cNvPr id="1258" name="Google Shape;1258;p150"/>
              <p:cNvSpPr/>
              <p:nvPr/>
            </p:nvSpPr>
            <p:spPr>
              <a:xfrm>
                <a:off x="4083118" y="6396536"/>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150"/>
            <p:cNvSpPr/>
            <p:nvPr/>
          </p:nvSpPr>
          <p:spPr>
            <a:xfrm>
              <a:off x="4049158" y="6546076"/>
              <a:ext cx="148500" cy="1563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1"/>
          <p:cNvSpPr/>
          <p:nvPr/>
        </p:nvSpPr>
        <p:spPr>
          <a:xfrm>
            <a:off x="11130150" y="4406825"/>
            <a:ext cx="779700" cy="504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Root container (DBFS) </a:t>
            </a:r>
            <a:endParaRPr i="1" sz="1200">
              <a:solidFill>
                <a:schemeClr val="accent1"/>
              </a:solidFill>
              <a:latin typeface="DM Sans Medium"/>
              <a:ea typeface="DM Sans Medium"/>
              <a:cs typeface="DM Sans Medium"/>
              <a:sym typeface="DM Sans Medium"/>
            </a:endParaRPr>
          </a:p>
        </p:txBody>
      </p:sp>
      <p:graphicFrame>
        <p:nvGraphicFramePr>
          <p:cNvPr id="1265" name="Google Shape;1265;p151"/>
          <p:cNvGraphicFramePr/>
          <p:nvPr/>
        </p:nvGraphicFramePr>
        <p:xfrm>
          <a:off x="743100" y="1984050"/>
          <a:ext cx="3000000" cy="3000000"/>
        </p:xfrm>
        <a:graphic>
          <a:graphicData uri="http://schemas.openxmlformats.org/drawingml/2006/table">
            <a:tbl>
              <a:tblPr>
                <a:noFill/>
                <a:tableStyleId>{C41B4330-EF34-4ED4-B4FF-98C08E9C765C}</a:tableStyleId>
              </a:tblPr>
              <a:tblGrid>
                <a:gridCol w="291400"/>
                <a:gridCol w="1742100"/>
                <a:gridCol w="1550675"/>
              </a:tblGrid>
              <a:tr h="95750">
                <a:tc>
                  <a:txBody>
                    <a:bodyPr/>
                    <a:lstStyle/>
                    <a:p>
                      <a:pPr indent="0" lvl="0" marL="0" rtl="0" algn="ctr">
                        <a:lnSpc>
                          <a:spcPct val="100000"/>
                        </a:lnSpc>
                        <a:spcBef>
                          <a:spcPts val="0"/>
                        </a:spcBef>
                        <a:spcAft>
                          <a:spcPts val="0"/>
                        </a:spcAft>
                        <a:buNone/>
                      </a:pPr>
                      <a:r>
                        <a:t/>
                      </a:r>
                      <a:endParaRPr b="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800">
                          <a:solidFill>
                            <a:schemeClr val="accent2"/>
                          </a:solidFill>
                          <a:latin typeface="DM Sans"/>
                          <a:ea typeface="DM Sans"/>
                          <a:cs typeface="DM Sans"/>
                          <a:sym typeface="DM Sans"/>
                        </a:rPr>
                        <a:t>Name</a:t>
                      </a:r>
                      <a:endParaRPr b="1" sz="8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800">
                          <a:solidFill>
                            <a:schemeClr val="accent2"/>
                          </a:solidFill>
                          <a:latin typeface="DM Sans"/>
                          <a:ea typeface="DM Sans"/>
                          <a:cs typeface="DM Sans"/>
                          <a:sym typeface="DM Sans"/>
                        </a:rPr>
                        <a:t>Purpose</a:t>
                      </a:r>
                      <a:endParaRPr b="1" sz="8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r>
              <a:tr h="240150">
                <a:tc>
                  <a:txBody>
                    <a:bodyPr/>
                    <a:lstStyle/>
                    <a:p>
                      <a:pPr indent="0" lvl="0" marL="0" rtl="0" algn="ctr">
                        <a:lnSpc>
                          <a:spcPct val="100000"/>
                        </a:lnSpc>
                        <a:spcBef>
                          <a:spcPts val="0"/>
                        </a:spcBef>
                        <a:spcAft>
                          <a:spcPts val="0"/>
                        </a:spcAft>
                        <a:buNone/>
                      </a:pPr>
                      <a:r>
                        <a:rPr b="1" lang="en" sz="1000">
                          <a:solidFill>
                            <a:schemeClr val="accent2"/>
                          </a:solidFill>
                          <a:latin typeface="DM Sans"/>
                          <a:ea typeface="DM Sans"/>
                          <a:cs typeface="DM Sans"/>
                          <a:sym typeface="DM Sans"/>
                        </a:rPr>
                        <a:t>1</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800">
                          <a:solidFill>
                            <a:schemeClr val="accent1"/>
                          </a:solidFill>
                          <a:latin typeface="DM Sans"/>
                          <a:ea typeface="DM Sans"/>
                          <a:cs typeface="DM Sans"/>
                          <a:sym typeface="DM Sans"/>
                        </a:rPr>
                        <a:t>databricks-webapp</a:t>
                      </a:r>
                      <a:endParaRPr sz="6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700">
                          <a:solidFill>
                            <a:schemeClr val="accent1"/>
                          </a:solidFill>
                          <a:latin typeface="DM Sans"/>
                          <a:ea typeface="DM Sans"/>
                          <a:cs typeface="DM Sans"/>
                          <a:sym typeface="DM Sans"/>
                        </a:rPr>
                        <a:t>Communication with Azure Databricks webapp</a:t>
                      </a:r>
                      <a:endParaRPr i="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46750">
                <a:tc>
                  <a:txBody>
                    <a:bodyPr/>
                    <a:lstStyle/>
                    <a:p>
                      <a:pPr indent="0" lvl="0" marL="0" rtl="0" algn="ctr">
                        <a:lnSpc>
                          <a:spcPct val="100000"/>
                        </a:lnSpc>
                        <a:spcBef>
                          <a:spcPts val="0"/>
                        </a:spcBef>
                        <a:spcAft>
                          <a:spcPts val="0"/>
                        </a:spcAft>
                        <a:buNone/>
                      </a:pPr>
                      <a:r>
                        <a:rPr b="1" lang="en" sz="1000">
                          <a:solidFill>
                            <a:schemeClr val="accent2"/>
                          </a:solidFill>
                          <a:latin typeface="DM Sans"/>
                          <a:ea typeface="DM Sans"/>
                          <a:cs typeface="DM Sans"/>
                          <a:sym typeface="DM Sans"/>
                        </a:rPr>
                        <a:t>2</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800">
                          <a:solidFill>
                            <a:schemeClr val="accent1"/>
                          </a:solidFill>
                          <a:latin typeface="DM Sans"/>
                          <a:ea typeface="DM Sans"/>
                          <a:cs typeface="DM Sans"/>
                          <a:sym typeface="DM Sans"/>
                        </a:rPr>
                        <a:t>databricks-log-blob-storage</a:t>
                      </a:r>
                      <a:endParaRPr b="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700">
                          <a:solidFill>
                            <a:schemeClr val="accent1"/>
                          </a:solidFill>
                          <a:latin typeface="DM Sans"/>
                          <a:ea typeface="DM Sans"/>
                          <a:cs typeface="DM Sans"/>
                          <a:sym typeface="DM Sans"/>
                        </a:rPr>
                        <a:t>Store Azure Databricks audit and cluster logs (anonymized / masked) for support and troubleshooting</a:t>
                      </a:r>
                      <a:endParaRPr i="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16800">
                <a:tc>
                  <a:txBody>
                    <a:bodyPr/>
                    <a:lstStyle/>
                    <a:p>
                      <a:pPr indent="0" lvl="0" marL="0" rtl="0" algn="ctr">
                        <a:lnSpc>
                          <a:spcPct val="100000"/>
                        </a:lnSpc>
                        <a:spcBef>
                          <a:spcPts val="0"/>
                        </a:spcBef>
                        <a:spcAft>
                          <a:spcPts val="0"/>
                        </a:spcAft>
                        <a:buNone/>
                      </a:pPr>
                      <a:r>
                        <a:rPr b="1" lang="en" sz="1000">
                          <a:solidFill>
                            <a:schemeClr val="accent2"/>
                          </a:solidFill>
                          <a:latin typeface="DM Sans"/>
                          <a:ea typeface="DM Sans"/>
                          <a:cs typeface="DM Sans"/>
                          <a:sym typeface="DM Sans"/>
                        </a:rPr>
                        <a:t>3</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800">
                          <a:solidFill>
                            <a:schemeClr val="accent1"/>
                          </a:solidFill>
                          <a:latin typeface="DM Sans"/>
                          <a:ea typeface="DM Sans"/>
                          <a:cs typeface="DM Sans"/>
                          <a:sym typeface="DM Sans"/>
                        </a:rPr>
                        <a:t>databricks-artifact-blob-storage</a:t>
                      </a:r>
                      <a:endParaRPr b="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700">
                          <a:solidFill>
                            <a:schemeClr val="accent1"/>
                          </a:solidFill>
                          <a:latin typeface="DM Sans"/>
                          <a:ea typeface="DM Sans"/>
                          <a:cs typeface="DM Sans"/>
                          <a:sym typeface="DM Sans"/>
                        </a:rPr>
                        <a:t>Databricks Runtime images to be deployed on cluster nodes</a:t>
                      </a:r>
                      <a:endParaRPr i="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40150">
                <a:tc>
                  <a:txBody>
                    <a:bodyPr/>
                    <a:lstStyle/>
                    <a:p>
                      <a:pPr indent="0" lvl="0" marL="0" rtl="0" algn="ctr">
                        <a:lnSpc>
                          <a:spcPct val="100000"/>
                        </a:lnSpc>
                        <a:spcBef>
                          <a:spcPts val="0"/>
                        </a:spcBef>
                        <a:spcAft>
                          <a:spcPts val="0"/>
                        </a:spcAft>
                        <a:buNone/>
                      </a:pPr>
                      <a:r>
                        <a:rPr b="1" lang="en" sz="1000">
                          <a:solidFill>
                            <a:schemeClr val="accent2"/>
                          </a:solidFill>
                          <a:latin typeface="DM Sans"/>
                          <a:ea typeface="DM Sans"/>
                          <a:cs typeface="DM Sans"/>
                          <a:sym typeface="DM Sans"/>
                        </a:rPr>
                        <a:t>4</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800">
                          <a:solidFill>
                            <a:schemeClr val="accent1"/>
                          </a:solidFill>
                          <a:latin typeface="DM Sans"/>
                          <a:ea typeface="DM Sans"/>
                          <a:cs typeface="DM Sans"/>
                          <a:sym typeface="DM Sans"/>
                        </a:rPr>
                        <a:t>databricks-dbfs </a:t>
                      </a:r>
                      <a:endParaRPr b="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700">
                          <a:solidFill>
                            <a:schemeClr val="accent1"/>
                          </a:solidFill>
                          <a:latin typeface="DM Sans"/>
                          <a:ea typeface="DM Sans"/>
                          <a:cs typeface="DM Sans"/>
                          <a:sym typeface="DM Sans"/>
                        </a:rPr>
                        <a:t>Azure Databricks workspace root storage</a:t>
                      </a:r>
                      <a:endParaRPr i="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40150">
                <a:tc>
                  <a:txBody>
                    <a:bodyPr/>
                    <a:lstStyle/>
                    <a:p>
                      <a:pPr indent="0" lvl="0" marL="0" rtl="0" algn="ctr">
                        <a:lnSpc>
                          <a:spcPct val="100000"/>
                        </a:lnSpc>
                        <a:spcBef>
                          <a:spcPts val="0"/>
                        </a:spcBef>
                        <a:spcAft>
                          <a:spcPts val="0"/>
                        </a:spcAft>
                        <a:buNone/>
                      </a:pPr>
                      <a:r>
                        <a:rPr b="1" lang="en" sz="1000">
                          <a:solidFill>
                            <a:schemeClr val="accent2"/>
                          </a:solidFill>
                          <a:latin typeface="DM Sans"/>
                          <a:ea typeface="DM Sans"/>
                          <a:cs typeface="DM Sans"/>
                          <a:sym typeface="DM Sans"/>
                        </a:rPr>
                        <a:t>5</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800">
                          <a:solidFill>
                            <a:schemeClr val="accent1"/>
                          </a:solidFill>
                          <a:latin typeface="DM Sans"/>
                          <a:ea typeface="DM Sans"/>
                          <a:cs typeface="DM Sans"/>
                          <a:sym typeface="DM Sans"/>
                        </a:rPr>
                        <a:t>databricks-sql-metastore</a:t>
                      </a:r>
                      <a:endParaRPr b="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700">
                          <a:solidFill>
                            <a:schemeClr val="accent1"/>
                          </a:solidFill>
                          <a:latin typeface="DM Sans"/>
                          <a:ea typeface="DM Sans"/>
                          <a:cs typeface="DM Sans"/>
                          <a:sym typeface="DM Sans"/>
                        </a:rPr>
                        <a:t>Stores metadata for databases and child objects</a:t>
                      </a:r>
                      <a:endParaRPr i="1" sz="7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40150">
                <a:tc>
                  <a:txBody>
                    <a:bodyPr/>
                    <a:lstStyle/>
                    <a:p>
                      <a:pPr indent="0" lvl="0" marL="0" rtl="0" algn="ctr">
                        <a:lnSpc>
                          <a:spcPct val="100000"/>
                        </a:lnSpc>
                        <a:spcBef>
                          <a:spcPts val="0"/>
                        </a:spcBef>
                        <a:spcAft>
                          <a:spcPts val="0"/>
                        </a:spcAft>
                        <a:buNone/>
                      </a:pPr>
                      <a:r>
                        <a:rPr b="1" lang="en" sz="800">
                          <a:solidFill>
                            <a:schemeClr val="accent2"/>
                          </a:solidFill>
                          <a:latin typeface="DM Sans"/>
                          <a:ea typeface="DM Sans"/>
                          <a:cs typeface="DM Sans"/>
                          <a:sym typeface="DM Sans"/>
                        </a:rPr>
                        <a:t>...</a:t>
                      </a:r>
                      <a:endParaRPr b="1" sz="8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800">
                          <a:solidFill>
                            <a:schemeClr val="accent1"/>
                          </a:solidFill>
                          <a:latin typeface="DM Sans"/>
                          <a:ea typeface="DM Sans"/>
                          <a:cs typeface="DM Sans"/>
                          <a:sym typeface="DM Sans"/>
                        </a:rPr>
                        <a:t>...</a:t>
                      </a:r>
                      <a:endParaRPr b="1"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700">
                          <a:solidFill>
                            <a:schemeClr val="accent1"/>
                          </a:solidFill>
                          <a:latin typeface="DM Sans"/>
                          <a:ea typeface="DM Sans"/>
                          <a:cs typeface="DM Sans"/>
                          <a:sym typeface="DM Sans"/>
                        </a:rPr>
                        <a:t>Business specific rules (artifactory, monitoring, …)</a:t>
                      </a:r>
                      <a:endParaRPr i="1" sz="7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1266" name="Google Shape;1266;p151"/>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Data Exfiltration Protection</a:t>
            </a:r>
            <a:endParaRPr sz="3600"/>
          </a:p>
        </p:txBody>
      </p:sp>
      <p:sp>
        <p:nvSpPr>
          <p:cNvPr id="1267" name="Google Shape;1267;p151"/>
          <p:cNvSpPr/>
          <p:nvPr/>
        </p:nvSpPr>
        <p:spPr>
          <a:xfrm>
            <a:off x="8181200" y="4343800"/>
            <a:ext cx="2524800" cy="17295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accent1"/>
                </a:solidFill>
                <a:latin typeface="DM Sans Medium"/>
                <a:ea typeface="DM Sans Medium"/>
                <a:cs typeface="DM Sans Medium"/>
                <a:sym typeface="DM Sans Medium"/>
              </a:rPr>
              <a:t>Data Plane </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(Customer VNet)</a:t>
            </a:r>
            <a:endParaRPr sz="1200">
              <a:solidFill>
                <a:schemeClr val="accent1"/>
              </a:solidFill>
              <a:latin typeface="DM Sans Medium"/>
              <a:ea typeface="DM Sans Medium"/>
              <a:cs typeface="DM Sans Medium"/>
              <a:sym typeface="DM Sans Medium"/>
            </a:endParaRPr>
          </a:p>
        </p:txBody>
      </p:sp>
      <p:sp>
        <p:nvSpPr>
          <p:cNvPr id="1268" name="Google Shape;1268;p151"/>
          <p:cNvSpPr/>
          <p:nvPr/>
        </p:nvSpPr>
        <p:spPr>
          <a:xfrm>
            <a:off x="9588350" y="4485091"/>
            <a:ext cx="1024500" cy="1482300"/>
          </a:xfrm>
          <a:prstGeom prst="roundRect">
            <a:avLst>
              <a:gd fmla="val 8562" name="adj"/>
            </a:avLst>
          </a:prstGeom>
          <a:noFill/>
          <a:ln cap="flat" cmpd="sng" w="9525">
            <a:solidFill>
              <a:schemeClr val="accent5"/>
            </a:solidFill>
            <a:prstDash val="dot"/>
            <a:round/>
            <a:headEnd len="sm" w="sm" type="none"/>
            <a:tailEnd len="sm" w="sm" type="none"/>
          </a:ln>
        </p:spPr>
        <p:txBody>
          <a:bodyPr anchorCtr="0" anchor="b" bIns="45700" lIns="0" spcFirstLastPara="1" rIns="0" wrap="square" tIns="45700">
            <a:noAutofit/>
          </a:bodyPr>
          <a:lstStyle/>
          <a:p>
            <a:pPr indent="0" lvl="0" marL="0" rtl="0" algn="ctr">
              <a:spcBef>
                <a:spcPts val="0"/>
              </a:spcBef>
              <a:spcAft>
                <a:spcPts val="0"/>
              </a:spcAft>
              <a:buNone/>
            </a:pPr>
            <a:r>
              <a:rPr i="1" lang="en" sz="1200">
                <a:solidFill>
                  <a:schemeClr val="accent5"/>
                </a:solidFill>
                <a:latin typeface="DM Sans Medium"/>
                <a:ea typeface="DM Sans Medium"/>
                <a:cs typeface="DM Sans Medium"/>
                <a:sym typeface="DM Sans Medium"/>
              </a:rPr>
              <a:t>host subnet</a:t>
            </a:r>
            <a:endParaRPr i="1" sz="1200">
              <a:solidFill>
                <a:schemeClr val="accent5"/>
              </a:solidFill>
              <a:latin typeface="DM Sans Medium"/>
              <a:ea typeface="DM Sans Medium"/>
              <a:cs typeface="DM Sans Medium"/>
              <a:sym typeface="DM Sans Medium"/>
            </a:endParaRPr>
          </a:p>
        </p:txBody>
      </p:sp>
      <p:sp>
        <p:nvSpPr>
          <p:cNvPr id="1269" name="Google Shape;1269;p151"/>
          <p:cNvSpPr/>
          <p:nvPr/>
        </p:nvSpPr>
        <p:spPr>
          <a:xfrm>
            <a:off x="9755523" y="4970800"/>
            <a:ext cx="762000" cy="5040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100">
              <a:solidFill>
                <a:schemeClr val="accent1"/>
              </a:solidFill>
              <a:latin typeface="DM Sans Medium"/>
              <a:ea typeface="DM Sans Medium"/>
              <a:cs typeface="DM Sans Medium"/>
              <a:sym typeface="DM Sans Medium"/>
            </a:endParaRPr>
          </a:p>
        </p:txBody>
      </p:sp>
      <p:sp>
        <p:nvSpPr>
          <p:cNvPr id="1270" name="Google Shape;1270;p151"/>
          <p:cNvSpPr/>
          <p:nvPr/>
        </p:nvSpPr>
        <p:spPr>
          <a:xfrm>
            <a:off x="9674675" y="4894600"/>
            <a:ext cx="762000" cy="5040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Databricks Clusters</a:t>
            </a:r>
            <a:endParaRPr sz="1100">
              <a:solidFill>
                <a:schemeClr val="accent1"/>
              </a:solidFill>
              <a:latin typeface="DM Sans Medium"/>
              <a:ea typeface="DM Sans Medium"/>
              <a:cs typeface="DM Sans Medium"/>
              <a:sym typeface="DM Sans Medium"/>
            </a:endParaRPr>
          </a:p>
        </p:txBody>
      </p:sp>
      <p:sp>
        <p:nvSpPr>
          <p:cNvPr id="1271" name="Google Shape;1271;p151"/>
          <p:cNvSpPr/>
          <p:nvPr/>
        </p:nvSpPr>
        <p:spPr>
          <a:xfrm>
            <a:off x="8181200" y="1307450"/>
            <a:ext cx="3665700" cy="2602800"/>
          </a:xfrm>
          <a:prstGeom prst="roundRect">
            <a:avLst>
              <a:gd fmla="val 4530"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Databricks Control Plane </a:t>
            </a:r>
            <a:endParaRPr sz="16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200">
                <a:solidFill>
                  <a:schemeClr val="dk2"/>
                </a:solidFill>
                <a:latin typeface="DM Sans Medium"/>
                <a:ea typeface="DM Sans Medium"/>
                <a:cs typeface="DM Sans Medium"/>
                <a:sym typeface="DM Sans Medium"/>
              </a:rPr>
              <a:t>(Microsoft VNet)</a:t>
            </a:r>
            <a:endParaRPr sz="1200">
              <a:solidFill>
                <a:schemeClr val="dk2"/>
              </a:solidFill>
              <a:latin typeface="DM Sans Medium"/>
              <a:ea typeface="DM Sans Medium"/>
              <a:cs typeface="DM Sans Medium"/>
              <a:sym typeface="DM Sans Medium"/>
            </a:endParaRPr>
          </a:p>
        </p:txBody>
      </p:sp>
      <p:sp>
        <p:nvSpPr>
          <p:cNvPr id="1272" name="Google Shape;1272;p151"/>
          <p:cNvSpPr/>
          <p:nvPr/>
        </p:nvSpPr>
        <p:spPr>
          <a:xfrm>
            <a:off x="4827575" y="1307450"/>
            <a:ext cx="1892400" cy="26028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Customer on premises</a:t>
            </a:r>
            <a:endParaRPr sz="1600">
              <a:solidFill>
                <a:schemeClr val="accent1"/>
              </a:solidFill>
              <a:latin typeface="DM Sans Medium"/>
              <a:ea typeface="DM Sans Medium"/>
              <a:cs typeface="DM Sans Medium"/>
              <a:sym typeface="DM Sans Medium"/>
            </a:endParaRPr>
          </a:p>
        </p:txBody>
      </p:sp>
      <p:cxnSp>
        <p:nvCxnSpPr>
          <p:cNvPr id="1273" name="Google Shape;1273;p151"/>
          <p:cNvCxnSpPr>
            <a:stCxn id="1274" idx="3"/>
            <a:endCxn id="1275" idx="1"/>
          </p:cNvCxnSpPr>
          <p:nvPr/>
        </p:nvCxnSpPr>
        <p:spPr>
          <a:xfrm flipH="1" rot="10800000">
            <a:off x="6151475" y="2306088"/>
            <a:ext cx="1945200" cy="639000"/>
          </a:xfrm>
          <a:prstGeom prst="curvedConnector3">
            <a:avLst>
              <a:gd fmla="val 50001" name="adj1"/>
            </a:avLst>
          </a:prstGeom>
          <a:noFill/>
          <a:ln cap="flat" cmpd="sng" w="9525">
            <a:solidFill>
              <a:srgbClr val="1B3038"/>
            </a:solidFill>
            <a:prstDash val="solid"/>
            <a:round/>
            <a:headEnd len="med" w="med" type="none"/>
            <a:tailEnd len="med" w="med" type="none"/>
          </a:ln>
        </p:spPr>
      </p:cxnSp>
      <p:cxnSp>
        <p:nvCxnSpPr>
          <p:cNvPr id="1276" name="Google Shape;1276;p151"/>
          <p:cNvCxnSpPr>
            <a:stCxn id="1275" idx="3"/>
            <a:endCxn id="1277" idx="1"/>
          </p:cNvCxnSpPr>
          <p:nvPr/>
        </p:nvCxnSpPr>
        <p:spPr>
          <a:xfrm>
            <a:off x="8290831" y="2306025"/>
            <a:ext cx="2064600" cy="0"/>
          </a:xfrm>
          <a:prstGeom prst="straightConnector1">
            <a:avLst/>
          </a:prstGeom>
          <a:noFill/>
          <a:ln cap="flat" cmpd="sng" w="9525">
            <a:solidFill>
              <a:srgbClr val="1B3038"/>
            </a:solidFill>
            <a:prstDash val="solid"/>
            <a:round/>
            <a:headEnd len="med" w="med" type="none"/>
            <a:tailEnd len="med" w="med" type="triangle"/>
          </a:ln>
        </p:spPr>
      </p:cxnSp>
      <p:cxnSp>
        <p:nvCxnSpPr>
          <p:cNvPr id="1278" name="Google Shape;1278;p151"/>
          <p:cNvCxnSpPr>
            <a:stCxn id="1279" idx="3"/>
            <a:endCxn id="1275" idx="1"/>
          </p:cNvCxnSpPr>
          <p:nvPr/>
        </p:nvCxnSpPr>
        <p:spPr>
          <a:xfrm flipH="1" rot="10800000">
            <a:off x="6151475" y="2306006"/>
            <a:ext cx="1945200" cy="1117500"/>
          </a:xfrm>
          <a:prstGeom prst="curvedConnector3">
            <a:avLst>
              <a:gd fmla="val 50001" name="adj1"/>
            </a:avLst>
          </a:prstGeom>
          <a:noFill/>
          <a:ln cap="flat" cmpd="sng" w="9525">
            <a:solidFill>
              <a:srgbClr val="1B3038"/>
            </a:solidFill>
            <a:prstDash val="solid"/>
            <a:round/>
            <a:headEnd len="med" w="med" type="none"/>
            <a:tailEnd len="med" w="med" type="none"/>
          </a:ln>
        </p:spPr>
      </p:cxnSp>
      <p:cxnSp>
        <p:nvCxnSpPr>
          <p:cNvPr id="1280" name="Google Shape;1280;p151"/>
          <p:cNvCxnSpPr>
            <a:stCxn id="1281" idx="3"/>
            <a:endCxn id="1275" idx="1"/>
          </p:cNvCxnSpPr>
          <p:nvPr/>
        </p:nvCxnSpPr>
        <p:spPr>
          <a:xfrm flipH="1" rot="10800000">
            <a:off x="6151475" y="2306100"/>
            <a:ext cx="1945200" cy="149400"/>
          </a:xfrm>
          <a:prstGeom prst="curvedConnector3">
            <a:avLst>
              <a:gd fmla="val 50001" name="adj1"/>
            </a:avLst>
          </a:prstGeom>
          <a:noFill/>
          <a:ln cap="flat" cmpd="sng" w="9525">
            <a:solidFill>
              <a:srgbClr val="1B3038"/>
            </a:solidFill>
            <a:prstDash val="solid"/>
            <a:round/>
            <a:headEnd len="med" w="med" type="none"/>
            <a:tailEnd len="med" w="med" type="none"/>
          </a:ln>
        </p:spPr>
      </p:cxnSp>
      <p:sp>
        <p:nvSpPr>
          <p:cNvPr id="1282" name="Google Shape;1282;p151"/>
          <p:cNvSpPr/>
          <p:nvPr/>
        </p:nvSpPr>
        <p:spPr>
          <a:xfrm>
            <a:off x="10359539" y="3072431"/>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51"/>
          <p:cNvSpPr/>
          <p:nvPr/>
        </p:nvSpPr>
        <p:spPr>
          <a:xfrm>
            <a:off x="8096731" y="2188425"/>
            <a:ext cx="194100" cy="2352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sp>
        <p:nvSpPr>
          <p:cNvPr id="1283" name="Google Shape;1283;p151"/>
          <p:cNvSpPr/>
          <p:nvPr/>
        </p:nvSpPr>
        <p:spPr>
          <a:xfrm>
            <a:off x="8481300" y="2653300"/>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Metastore</a:t>
            </a:r>
            <a:endParaRPr i="1">
              <a:solidFill>
                <a:schemeClr val="dk2"/>
              </a:solidFill>
              <a:latin typeface="DM Sans Medium"/>
              <a:ea typeface="DM Sans Medium"/>
              <a:cs typeface="DM Sans Medium"/>
              <a:sym typeface="DM Sans Medium"/>
            </a:endParaRPr>
          </a:p>
        </p:txBody>
      </p:sp>
      <p:cxnSp>
        <p:nvCxnSpPr>
          <p:cNvPr id="1284" name="Google Shape;1284;p151"/>
          <p:cNvCxnSpPr>
            <a:stCxn id="1285" idx="3"/>
            <a:endCxn id="1283" idx="1"/>
          </p:cNvCxnSpPr>
          <p:nvPr/>
        </p:nvCxnSpPr>
        <p:spPr>
          <a:xfrm flipH="1" rot="10800000">
            <a:off x="8290831" y="2930341"/>
            <a:ext cx="190500" cy="3900"/>
          </a:xfrm>
          <a:prstGeom prst="curvedConnector3">
            <a:avLst>
              <a:gd fmla="val 49992" name="adj1"/>
            </a:avLst>
          </a:prstGeom>
          <a:noFill/>
          <a:ln cap="flat" cmpd="sng" w="9525">
            <a:solidFill>
              <a:srgbClr val="1B3038"/>
            </a:solidFill>
            <a:prstDash val="solid"/>
            <a:round/>
            <a:headEnd len="med" w="med" type="none"/>
            <a:tailEnd len="med" w="med" type="triangle"/>
          </a:ln>
        </p:spPr>
      </p:cxnSp>
      <p:sp>
        <p:nvSpPr>
          <p:cNvPr id="1286" name="Google Shape;1286;p151"/>
          <p:cNvSpPr/>
          <p:nvPr/>
        </p:nvSpPr>
        <p:spPr>
          <a:xfrm>
            <a:off x="8096728" y="3124458"/>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1277" name="Google Shape;1277;p151"/>
          <p:cNvSpPr/>
          <p:nvPr/>
        </p:nvSpPr>
        <p:spPr>
          <a:xfrm>
            <a:off x="10355388" y="2028975"/>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Web</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App</a:t>
            </a:r>
            <a:endParaRPr i="1">
              <a:solidFill>
                <a:schemeClr val="dk2"/>
              </a:solidFill>
              <a:latin typeface="DM Sans Medium"/>
              <a:ea typeface="DM Sans Medium"/>
              <a:cs typeface="DM Sans Medium"/>
              <a:sym typeface="DM Sans Medium"/>
            </a:endParaRPr>
          </a:p>
        </p:txBody>
      </p:sp>
      <p:sp>
        <p:nvSpPr>
          <p:cNvPr id="1287" name="Google Shape;1287;p151"/>
          <p:cNvSpPr/>
          <p:nvPr/>
        </p:nvSpPr>
        <p:spPr>
          <a:xfrm>
            <a:off x="8484000" y="3277651"/>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Log / Tele-</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metry (TM)</a:t>
            </a:r>
            <a:endParaRPr i="1">
              <a:solidFill>
                <a:schemeClr val="dk2"/>
              </a:solidFill>
              <a:latin typeface="DM Sans Medium"/>
              <a:ea typeface="DM Sans Medium"/>
              <a:cs typeface="DM Sans Medium"/>
              <a:sym typeface="DM Sans Medium"/>
            </a:endParaRPr>
          </a:p>
        </p:txBody>
      </p:sp>
      <p:sp>
        <p:nvSpPr>
          <p:cNvPr id="1288" name="Google Shape;1288;p151"/>
          <p:cNvSpPr/>
          <p:nvPr/>
        </p:nvSpPr>
        <p:spPr>
          <a:xfrm>
            <a:off x="10358052" y="3269226"/>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Artefact </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Store</a:t>
            </a:r>
            <a:endParaRPr i="1">
              <a:solidFill>
                <a:schemeClr val="dk2"/>
              </a:solidFill>
              <a:latin typeface="DM Sans Medium"/>
              <a:ea typeface="DM Sans Medium"/>
              <a:cs typeface="DM Sans Medium"/>
              <a:sym typeface="DM Sans Medium"/>
            </a:endParaRPr>
          </a:p>
        </p:txBody>
      </p:sp>
      <p:sp>
        <p:nvSpPr>
          <p:cNvPr id="1289" name="Google Shape;1289;p151"/>
          <p:cNvSpPr/>
          <p:nvPr/>
        </p:nvSpPr>
        <p:spPr>
          <a:xfrm>
            <a:off x="10355388" y="2649101"/>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SCC </a:t>
            </a:r>
            <a:br>
              <a:rPr lang="en">
                <a:solidFill>
                  <a:schemeClr val="dk2"/>
                </a:solidFill>
                <a:latin typeface="DM Sans Medium"/>
                <a:ea typeface="DM Sans Medium"/>
                <a:cs typeface="DM Sans Medium"/>
                <a:sym typeface="DM Sans Medium"/>
              </a:rPr>
            </a:br>
            <a:r>
              <a:rPr lang="en">
                <a:solidFill>
                  <a:schemeClr val="dk2"/>
                </a:solidFill>
                <a:latin typeface="DM Sans Medium"/>
                <a:ea typeface="DM Sans Medium"/>
                <a:cs typeface="DM Sans Medium"/>
                <a:sym typeface="DM Sans Medium"/>
              </a:rPr>
              <a:t>Relay</a:t>
            </a:r>
            <a:endParaRPr i="1">
              <a:solidFill>
                <a:schemeClr val="dk2"/>
              </a:solidFill>
              <a:latin typeface="DM Sans Medium"/>
              <a:ea typeface="DM Sans Medium"/>
              <a:cs typeface="DM Sans Medium"/>
              <a:sym typeface="DM Sans Medium"/>
            </a:endParaRPr>
          </a:p>
        </p:txBody>
      </p:sp>
      <p:sp>
        <p:nvSpPr>
          <p:cNvPr id="1281" name="Google Shape;1281;p151"/>
          <p:cNvSpPr/>
          <p:nvPr/>
        </p:nvSpPr>
        <p:spPr>
          <a:xfrm>
            <a:off x="5396075" y="2258700"/>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Browser</a:t>
            </a:r>
            <a:endParaRPr sz="1100">
              <a:solidFill>
                <a:schemeClr val="accent1"/>
              </a:solidFill>
              <a:latin typeface="DM Sans Medium"/>
              <a:ea typeface="DM Sans Medium"/>
              <a:cs typeface="DM Sans Medium"/>
              <a:sym typeface="DM Sans Medium"/>
            </a:endParaRPr>
          </a:p>
        </p:txBody>
      </p:sp>
      <p:sp>
        <p:nvSpPr>
          <p:cNvPr id="1274" name="Google Shape;1274;p151"/>
          <p:cNvSpPr/>
          <p:nvPr/>
        </p:nvSpPr>
        <p:spPr>
          <a:xfrm>
            <a:off x="5396075" y="2748288"/>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BI Tools</a:t>
            </a:r>
            <a:endParaRPr sz="1100">
              <a:solidFill>
                <a:schemeClr val="accent1"/>
              </a:solidFill>
              <a:latin typeface="DM Sans Medium"/>
              <a:ea typeface="DM Sans Medium"/>
              <a:cs typeface="DM Sans Medium"/>
              <a:sym typeface="DM Sans Medium"/>
            </a:endParaRPr>
          </a:p>
        </p:txBody>
      </p:sp>
      <p:sp>
        <p:nvSpPr>
          <p:cNvPr id="1279" name="Google Shape;1279;p151"/>
          <p:cNvSpPr/>
          <p:nvPr/>
        </p:nvSpPr>
        <p:spPr>
          <a:xfrm>
            <a:off x="5396075" y="3226706"/>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REST Client</a:t>
            </a:r>
            <a:endParaRPr sz="1100">
              <a:solidFill>
                <a:schemeClr val="accent1"/>
              </a:solidFill>
              <a:latin typeface="DM Sans Medium"/>
              <a:ea typeface="DM Sans Medium"/>
              <a:cs typeface="DM Sans Medium"/>
              <a:sym typeface="DM Sans Medium"/>
            </a:endParaRPr>
          </a:p>
        </p:txBody>
      </p:sp>
      <p:grpSp>
        <p:nvGrpSpPr>
          <p:cNvPr id="1290" name="Google Shape;1290;p151"/>
          <p:cNvGrpSpPr/>
          <p:nvPr/>
        </p:nvGrpSpPr>
        <p:grpSpPr>
          <a:xfrm>
            <a:off x="5003181" y="2324972"/>
            <a:ext cx="241099" cy="708914"/>
            <a:chOff x="6566925" y="5154125"/>
            <a:chExt cx="366300" cy="1077050"/>
          </a:xfrm>
        </p:grpSpPr>
        <p:sp>
          <p:nvSpPr>
            <p:cNvPr id="1291" name="Google Shape;1291;p151"/>
            <p:cNvSpPr/>
            <p:nvPr/>
          </p:nvSpPr>
          <p:spPr>
            <a:xfrm>
              <a:off x="6566925" y="5378575"/>
              <a:ext cx="366300" cy="852600"/>
            </a:xfrm>
            <a:prstGeom prst="pie">
              <a:avLst>
                <a:gd fmla="val 10743067" name="adj1"/>
                <a:gd fmla="val 17835" name="adj2"/>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51"/>
            <p:cNvSpPr/>
            <p:nvPr/>
          </p:nvSpPr>
          <p:spPr>
            <a:xfrm>
              <a:off x="6637875" y="5154125"/>
              <a:ext cx="224400" cy="224400"/>
            </a:xfrm>
            <a:prstGeom prst="ellipse">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3" name="Google Shape;1293;p151"/>
          <p:cNvSpPr txBox="1"/>
          <p:nvPr/>
        </p:nvSpPr>
        <p:spPr>
          <a:xfrm>
            <a:off x="4855113" y="2694588"/>
            <a:ext cx="64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DM Sans Medium"/>
                <a:ea typeface="DM Sans Medium"/>
                <a:cs typeface="DM Sans Medium"/>
                <a:sym typeface="DM Sans Medium"/>
              </a:rPr>
              <a:t>User</a:t>
            </a:r>
            <a:endParaRPr>
              <a:solidFill>
                <a:schemeClr val="accent1"/>
              </a:solidFill>
              <a:latin typeface="DM Sans Medium"/>
              <a:ea typeface="DM Sans Medium"/>
              <a:cs typeface="DM Sans Medium"/>
              <a:sym typeface="DM Sans Medium"/>
            </a:endParaRPr>
          </a:p>
        </p:txBody>
      </p:sp>
      <p:cxnSp>
        <p:nvCxnSpPr>
          <p:cNvPr id="1294" name="Google Shape;1294;p151"/>
          <p:cNvCxnSpPr>
            <a:stCxn id="1295" idx="3"/>
            <a:endCxn id="1287" idx="1"/>
          </p:cNvCxnSpPr>
          <p:nvPr/>
        </p:nvCxnSpPr>
        <p:spPr>
          <a:xfrm>
            <a:off x="8290831" y="3549846"/>
            <a:ext cx="193200" cy="4800"/>
          </a:xfrm>
          <a:prstGeom prst="curvedConnector3">
            <a:avLst>
              <a:gd fmla="val 49992" name="adj1"/>
            </a:avLst>
          </a:prstGeom>
          <a:noFill/>
          <a:ln cap="flat" cmpd="sng" w="9525">
            <a:solidFill>
              <a:srgbClr val="1B3038"/>
            </a:solidFill>
            <a:prstDash val="solid"/>
            <a:round/>
            <a:headEnd len="med" w="med" type="none"/>
            <a:tailEnd len="med" w="med" type="triangle"/>
          </a:ln>
        </p:spPr>
      </p:cxnSp>
      <p:cxnSp>
        <p:nvCxnSpPr>
          <p:cNvPr id="1296" name="Google Shape;1296;p151"/>
          <p:cNvCxnSpPr>
            <a:stCxn id="1286" idx="3"/>
            <a:endCxn id="1288" idx="1"/>
          </p:cNvCxnSpPr>
          <p:nvPr/>
        </p:nvCxnSpPr>
        <p:spPr>
          <a:xfrm>
            <a:off x="8290828" y="3242058"/>
            <a:ext cx="2067300" cy="304200"/>
          </a:xfrm>
          <a:prstGeom prst="bentConnector3">
            <a:avLst>
              <a:gd fmla="val 81744" name="adj1"/>
            </a:avLst>
          </a:prstGeom>
          <a:noFill/>
          <a:ln cap="flat" cmpd="sng" w="9525">
            <a:solidFill>
              <a:srgbClr val="1B3038"/>
            </a:solidFill>
            <a:prstDash val="solid"/>
            <a:round/>
            <a:headEnd len="med" w="med" type="none"/>
            <a:tailEnd len="med" w="med" type="triangle"/>
          </a:ln>
        </p:spPr>
      </p:cxnSp>
      <p:sp>
        <p:nvSpPr>
          <p:cNvPr id="1297" name="Google Shape;1297;p151"/>
          <p:cNvSpPr/>
          <p:nvPr/>
        </p:nvSpPr>
        <p:spPr>
          <a:xfrm>
            <a:off x="10116127" y="44850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51"/>
          <p:cNvSpPr/>
          <p:nvPr/>
        </p:nvSpPr>
        <p:spPr>
          <a:xfrm>
            <a:off x="10116127" y="44850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9" name="Google Shape;1299;p151"/>
          <p:cNvCxnSpPr>
            <a:endCxn id="1300" idx="0"/>
          </p:cNvCxnSpPr>
          <p:nvPr/>
        </p:nvCxnSpPr>
        <p:spPr>
          <a:xfrm>
            <a:off x="11130153" y="3912383"/>
            <a:ext cx="0" cy="370800"/>
          </a:xfrm>
          <a:prstGeom prst="straightConnector1">
            <a:avLst/>
          </a:prstGeom>
          <a:noFill/>
          <a:ln cap="flat" cmpd="sng" w="9525">
            <a:solidFill>
              <a:srgbClr val="1B3038"/>
            </a:solidFill>
            <a:prstDash val="solid"/>
            <a:round/>
            <a:headEnd len="med" w="med" type="none"/>
            <a:tailEnd len="med" w="med" type="triangle"/>
          </a:ln>
        </p:spPr>
      </p:cxnSp>
      <p:sp>
        <p:nvSpPr>
          <p:cNvPr id="1300" name="Google Shape;1300;p151"/>
          <p:cNvSpPr/>
          <p:nvPr/>
        </p:nvSpPr>
        <p:spPr>
          <a:xfrm>
            <a:off x="11033103" y="4283183"/>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1301" name="Google Shape;1301;p151"/>
          <p:cNvSpPr/>
          <p:nvPr/>
        </p:nvSpPr>
        <p:spPr>
          <a:xfrm>
            <a:off x="10420927" y="45612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51"/>
          <p:cNvSpPr/>
          <p:nvPr/>
        </p:nvSpPr>
        <p:spPr>
          <a:xfrm>
            <a:off x="4827575" y="4343800"/>
            <a:ext cx="1892400" cy="17295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b" bIns="45700" lIns="91425" spcFirstLastPara="1" rIns="91425" wrap="square" tIns="45700">
            <a:noAutofit/>
          </a:bodyPr>
          <a:lstStyle/>
          <a:p>
            <a:pPr indent="0" lvl="0" marL="0" rtl="0" algn="l">
              <a:spcBef>
                <a:spcPts val="0"/>
              </a:spcBef>
              <a:spcAft>
                <a:spcPts val="0"/>
              </a:spcAft>
              <a:buNone/>
            </a:pPr>
            <a:r>
              <a:rPr lang="en" sz="1600">
                <a:solidFill>
                  <a:schemeClr val="accent1"/>
                </a:solidFill>
                <a:latin typeface="DM Sans Medium"/>
                <a:ea typeface="DM Sans Medium"/>
                <a:cs typeface="DM Sans Medium"/>
                <a:sym typeface="DM Sans Medium"/>
              </a:rPr>
              <a:t>Hub</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(Customer </a:t>
            </a:r>
            <a:endParaRPr sz="1200">
              <a:solidFill>
                <a:schemeClr val="accent1"/>
              </a:solidFill>
              <a:latin typeface="DM Sans Medium"/>
              <a:ea typeface="DM Sans Medium"/>
              <a:cs typeface="DM Sans Medium"/>
              <a:sym typeface="DM Sans Medium"/>
            </a:endParaRPr>
          </a:p>
          <a:p>
            <a:pPr indent="0" lvl="0" marL="0" rtl="0" algn="l">
              <a:spcBef>
                <a:spcPts val="0"/>
              </a:spcBef>
              <a:spcAft>
                <a:spcPts val="0"/>
              </a:spcAft>
              <a:buNone/>
            </a:pPr>
            <a:r>
              <a:rPr lang="en" sz="1200">
                <a:solidFill>
                  <a:schemeClr val="accent1"/>
                </a:solidFill>
                <a:latin typeface="DM Sans Medium"/>
                <a:ea typeface="DM Sans Medium"/>
                <a:cs typeface="DM Sans Medium"/>
                <a:sym typeface="DM Sans Medium"/>
              </a:rPr>
              <a:t>Hub VNet)</a:t>
            </a:r>
            <a:endParaRPr sz="1200">
              <a:solidFill>
                <a:schemeClr val="accent1"/>
              </a:solidFill>
              <a:latin typeface="DM Sans Medium"/>
              <a:ea typeface="DM Sans Medium"/>
              <a:cs typeface="DM Sans Medium"/>
              <a:sym typeface="DM Sans Medium"/>
            </a:endParaRPr>
          </a:p>
        </p:txBody>
      </p:sp>
      <p:sp>
        <p:nvSpPr>
          <p:cNvPr id="1303" name="Google Shape;1303;p151"/>
          <p:cNvSpPr txBox="1"/>
          <p:nvPr/>
        </p:nvSpPr>
        <p:spPr>
          <a:xfrm>
            <a:off x="6968724" y="5709662"/>
            <a:ext cx="1024500" cy="235200"/>
          </a:xfrm>
          <a:prstGeom prst="rect">
            <a:avLst/>
          </a:prstGeom>
          <a:noFill/>
          <a:ln>
            <a:noFill/>
          </a:ln>
        </p:spPr>
        <p:txBody>
          <a:bodyPr anchorCtr="0" anchor="t" bIns="91425" lIns="0" spcFirstLastPara="1" rIns="0" wrap="square" tIns="0">
            <a:noAutofit/>
          </a:bodyPr>
          <a:lstStyle/>
          <a:p>
            <a:pPr indent="0" lvl="0" marL="0" rtl="0" algn="l">
              <a:spcBef>
                <a:spcPts val="0"/>
              </a:spcBef>
              <a:spcAft>
                <a:spcPts val="0"/>
              </a:spcAft>
              <a:buNone/>
            </a:pPr>
            <a:r>
              <a:rPr lang="en" sz="1200">
                <a:solidFill>
                  <a:srgbClr val="1B5161"/>
                </a:solidFill>
                <a:latin typeface="DM Sans Medium"/>
                <a:ea typeface="DM Sans Medium"/>
                <a:cs typeface="DM Sans Medium"/>
                <a:sym typeface="DM Sans Medium"/>
              </a:rPr>
              <a:t>VNet Peering</a:t>
            </a:r>
            <a:endParaRPr sz="1200">
              <a:solidFill>
                <a:srgbClr val="1B5161"/>
              </a:solidFill>
              <a:latin typeface="DM Sans Medium"/>
              <a:ea typeface="DM Sans Medium"/>
              <a:cs typeface="DM Sans Medium"/>
              <a:sym typeface="DM Sans Medium"/>
            </a:endParaRPr>
          </a:p>
        </p:txBody>
      </p:sp>
      <p:cxnSp>
        <p:nvCxnSpPr>
          <p:cNvPr id="1304" name="Google Shape;1304;p151"/>
          <p:cNvCxnSpPr/>
          <p:nvPr/>
        </p:nvCxnSpPr>
        <p:spPr>
          <a:xfrm rot="10800000">
            <a:off x="6719900" y="5665750"/>
            <a:ext cx="1461300" cy="0"/>
          </a:xfrm>
          <a:prstGeom prst="straightConnector1">
            <a:avLst/>
          </a:prstGeom>
          <a:noFill/>
          <a:ln cap="flat" cmpd="sng" w="38100">
            <a:solidFill>
              <a:srgbClr val="1B5161"/>
            </a:solidFill>
            <a:prstDash val="solid"/>
            <a:round/>
            <a:headEnd len="med" w="med" type="none"/>
            <a:tailEnd len="med" w="med" type="none"/>
          </a:ln>
        </p:spPr>
      </p:cxnSp>
      <p:sp>
        <p:nvSpPr>
          <p:cNvPr id="1305" name="Google Shape;1305;p151"/>
          <p:cNvSpPr/>
          <p:nvPr/>
        </p:nvSpPr>
        <p:spPr>
          <a:xfrm>
            <a:off x="10681488" y="5798048"/>
            <a:ext cx="813900" cy="1704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accent2"/>
                </a:solidFill>
              </a:rPr>
              <a:t>0.0.0.0/0</a:t>
            </a:r>
            <a:endParaRPr i="1" sz="1200">
              <a:solidFill>
                <a:schemeClr val="accent2"/>
              </a:solidFill>
            </a:endParaRPr>
          </a:p>
        </p:txBody>
      </p:sp>
      <p:sp>
        <p:nvSpPr>
          <p:cNvPr id="1306" name="Google Shape;1306;p151"/>
          <p:cNvSpPr/>
          <p:nvPr/>
        </p:nvSpPr>
        <p:spPr>
          <a:xfrm>
            <a:off x="10681488" y="5618702"/>
            <a:ext cx="813900" cy="1704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accent4"/>
                </a:solidFill>
              </a:rPr>
              <a:t>SCC</a:t>
            </a:r>
            <a:endParaRPr i="1" sz="1200">
              <a:solidFill>
                <a:schemeClr val="accent4"/>
              </a:solidFill>
            </a:endParaRPr>
          </a:p>
        </p:txBody>
      </p:sp>
      <p:sp>
        <p:nvSpPr>
          <p:cNvPr id="1307" name="Google Shape;1307;p151"/>
          <p:cNvSpPr txBox="1"/>
          <p:nvPr/>
        </p:nvSpPr>
        <p:spPr>
          <a:xfrm>
            <a:off x="11048480" y="5308141"/>
            <a:ext cx="646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5161"/>
                </a:solidFill>
                <a:latin typeface="DM Sans Medium"/>
                <a:ea typeface="DM Sans Medium"/>
                <a:cs typeface="DM Sans Medium"/>
                <a:sym typeface="DM Sans Medium"/>
              </a:rPr>
              <a:t>UDR</a:t>
            </a:r>
            <a:endParaRPr/>
          </a:p>
        </p:txBody>
      </p:sp>
      <p:sp>
        <p:nvSpPr>
          <p:cNvPr id="1308" name="Google Shape;1308;p151"/>
          <p:cNvSpPr txBox="1"/>
          <p:nvPr/>
        </p:nvSpPr>
        <p:spPr>
          <a:xfrm>
            <a:off x="5409034" y="4700777"/>
            <a:ext cx="762000" cy="369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Azure</a:t>
            </a:r>
            <a:endParaRPr sz="1200">
              <a:solidFill>
                <a:schemeClr val="accent1"/>
              </a:solidFill>
              <a:latin typeface="DM Sans Medium"/>
              <a:ea typeface="DM Sans Medium"/>
              <a:cs typeface="DM Sans Medium"/>
              <a:sym typeface="DM Sans Medium"/>
            </a:endParaRPr>
          </a:p>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Firewall</a:t>
            </a:r>
            <a:endParaRPr sz="1200">
              <a:solidFill>
                <a:schemeClr val="accent1"/>
              </a:solidFill>
              <a:latin typeface="DM Sans Medium"/>
              <a:ea typeface="DM Sans Medium"/>
              <a:cs typeface="DM Sans Medium"/>
              <a:sym typeface="DM Sans Medium"/>
            </a:endParaRPr>
          </a:p>
        </p:txBody>
      </p:sp>
      <p:cxnSp>
        <p:nvCxnSpPr>
          <p:cNvPr id="1309" name="Google Shape;1309;p151"/>
          <p:cNvCxnSpPr>
            <a:endCxn id="1310" idx="2"/>
          </p:cNvCxnSpPr>
          <p:nvPr/>
        </p:nvCxnSpPr>
        <p:spPr>
          <a:xfrm rot="10800000">
            <a:off x="6229468" y="4867741"/>
            <a:ext cx="3354900" cy="134700"/>
          </a:xfrm>
          <a:prstGeom prst="bentConnector2">
            <a:avLst/>
          </a:prstGeom>
          <a:noFill/>
          <a:ln cap="flat" cmpd="sng" w="9525">
            <a:solidFill>
              <a:schemeClr val="accent2"/>
            </a:solidFill>
            <a:prstDash val="solid"/>
            <a:round/>
            <a:headEnd len="med" w="med" type="none"/>
            <a:tailEnd len="med" w="med" type="triangle"/>
          </a:ln>
        </p:spPr>
      </p:cxnSp>
      <p:cxnSp>
        <p:nvCxnSpPr>
          <p:cNvPr id="1311" name="Google Shape;1311;p151"/>
          <p:cNvCxnSpPr>
            <a:stCxn id="1310" idx="1"/>
          </p:cNvCxnSpPr>
          <p:nvPr/>
        </p:nvCxnSpPr>
        <p:spPr>
          <a:xfrm rot="10800000">
            <a:off x="4329718" y="3957541"/>
            <a:ext cx="1729800" cy="735300"/>
          </a:xfrm>
          <a:prstGeom prst="straightConnector1">
            <a:avLst/>
          </a:prstGeom>
          <a:noFill/>
          <a:ln cap="flat" cmpd="sng" w="9525">
            <a:solidFill>
              <a:schemeClr val="accent2"/>
            </a:solidFill>
            <a:prstDash val="dot"/>
            <a:round/>
            <a:headEnd len="med" w="med" type="none"/>
            <a:tailEnd len="med" w="med" type="none"/>
          </a:ln>
        </p:spPr>
      </p:cxnSp>
      <p:grpSp>
        <p:nvGrpSpPr>
          <p:cNvPr id="1312" name="Google Shape;1312;p151"/>
          <p:cNvGrpSpPr/>
          <p:nvPr/>
        </p:nvGrpSpPr>
        <p:grpSpPr>
          <a:xfrm>
            <a:off x="6059518" y="4517941"/>
            <a:ext cx="339900" cy="349800"/>
            <a:chOff x="5413751" y="5051341"/>
            <a:chExt cx="339900" cy="349800"/>
          </a:xfrm>
        </p:grpSpPr>
        <p:sp>
          <p:nvSpPr>
            <p:cNvPr id="1310" name="Google Shape;1310;p151"/>
            <p:cNvSpPr/>
            <p:nvPr/>
          </p:nvSpPr>
          <p:spPr>
            <a:xfrm>
              <a:off x="5413751" y="5051341"/>
              <a:ext cx="339900" cy="349800"/>
            </a:xfrm>
            <a:prstGeom prst="roundRect">
              <a:avLst>
                <a:gd fmla="val 16667" name="adj"/>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3" name="Google Shape;1313;p151"/>
            <p:cNvPicPr preferRelativeResize="0"/>
            <p:nvPr/>
          </p:nvPicPr>
          <p:blipFill>
            <a:blip r:embed="rId3">
              <a:alphaModFix/>
            </a:blip>
            <a:stretch>
              <a:fillRect/>
            </a:stretch>
          </p:blipFill>
          <p:spPr>
            <a:xfrm>
              <a:off x="5441984" y="5100786"/>
              <a:ext cx="296400" cy="267387"/>
            </a:xfrm>
            <a:prstGeom prst="rect">
              <a:avLst/>
            </a:prstGeom>
            <a:noFill/>
            <a:ln>
              <a:noFill/>
            </a:ln>
          </p:spPr>
        </p:pic>
      </p:grpSp>
      <p:cxnSp>
        <p:nvCxnSpPr>
          <p:cNvPr id="1314" name="Google Shape;1314;p151"/>
          <p:cNvCxnSpPr>
            <a:stCxn id="1310" idx="3"/>
            <a:endCxn id="1275" idx="1"/>
          </p:cNvCxnSpPr>
          <p:nvPr/>
        </p:nvCxnSpPr>
        <p:spPr>
          <a:xfrm flipH="1" rot="10800000">
            <a:off x="6399418" y="2306041"/>
            <a:ext cx="1697400" cy="2386800"/>
          </a:xfrm>
          <a:prstGeom prst="curvedConnector3">
            <a:avLst>
              <a:gd fmla="val 49997" name="adj1"/>
            </a:avLst>
          </a:prstGeom>
          <a:noFill/>
          <a:ln cap="flat" cmpd="sng" w="9525">
            <a:solidFill>
              <a:schemeClr val="accent2"/>
            </a:solidFill>
            <a:prstDash val="solid"/>
            <a:round/>
            <a:headEnd len="med" w="med" type="none"/>
            <a:tailEnd len="med" w="med" type="triangle"/>
          </a:ln>
        </p:spPr>
      </p:cxnSp>
      <p:cxnSp>
        <p:nvCxnSpPr>
          <p:cNvPr id="1315" name="Google Shape;1315;p151"/>
          <p:cNvCxnSpPr>
            <a:stCxn id="1310" idx="3"/>
            <a:endCxn id="1286" idx="1"/>
          </p:cNvCxnSpPr>
          <p:nvPr/>
        </p:nvCxnSpPr>
        <p:spPr>
          <a:xfrm flipH="1" rot="10800000">
            <a:off x="6399418" y="3242041"/>
            <a:ext cx="1697400" cy="1450800"/>
          </a:xfrm>
          <a:prstGeom prst="curvedConnector3">
            <a:avLst>
              <a:gd fmla="val 49997" name="adj1"/>
            </a:avLst>
          </a:prstGeom>
          <a:noFill/>
          <a:ln cap="flat" cmpd="sng" w="9525">
            <a:solidFill>
              <a:schemeClr val="accent2"/>
            </a:solidFill>
            <a:prstDash val="solid"/>
            <a:round/>
            <a:headEnd len="med" w="med" type="none"/>
            <a:tailEnd len="med" w="med" type="triangle"/>
          </a:ln>
        </p:spPr>
      </p:cxnSp>
      <p:cxnSp>
        <p:nvCxnSpPr>
          <p:cNvPr id="1316" name="Google Shape;1316;p151"/>
          <p:cNvCxnSpPr>
            <a:stCxn id="1310" idx="3"/>
            <a:endCxn id="1300" idx="0"/>
          </p:cNvCxnSpPr>
          <p:nvPr/>
        </p:nvCxnSpPr>
        <p:spPr>
          <a:xfrm flipH="1" rot="10800000">
            <a:off x="6399418" y="4283041"/>
            <a:ext cx="4730700" cy="409800"/>
          </a:xfrm>
          <a:prstGeom prst="curvedConnector4">
            <a:avLst>
              <a:gd fmla="val 31528" name="adj1"/>
              <a:gd fmla="val 148674" name="adj2"/>
            </a:avLst>
          </a:prstGeom>
          <a:noFill/>
          <a:ln cap="flat" cmpd="sng" w="9525">
            <a:solidFill>
              <a:schemeClr val="accent2"/>
            </a:solidFill>
            <a:prstDash val="solid"/>
            <a:round/>
            <a:headEnd len="med" w="med" type="none"/>
            <a:tailEnd len="med" w="med" type="triangle"/>
          </a:ln>
        </p:spPr>
      </p:cxnSp>
      <p:sp>
        <p:nvSpPr>
          <p:cNvPr id="1285" name="Google Shape;1285;p151"/>
          <p:cNvSpPr/>
          <p:nvPr/>
        </p:nvSpPr>
        <p:spPr>
          <a:xfrm>
            <a:off x="8096731" y="2816641"/>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1317" name="Google Shape;1317;p151"/>
          <p:cNvSpPr txBox="1"/>
          <p:nvPr/>
        </p:nvSpPr>
        <p:spPr>
          <a:xfrm>
            <a:off x="7704709" y="2339142"/>
            <a:ext cx="2637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1</a:t>
            </a:r>
            <a:endParaRPr b="1">
              <a:solidFill>
                <a:schemeClr val="accent2"/>
              </a:solidFill>
              <a:latin typeface="DM Sans"/>
              <a:ea typeface="DM Sans"/>
              <a:cs typeface="DM Sans"/>
              <a:sym typeface="DM Sans"/>
            </a:endParaRPr>
          </a:p>
        </p:txBody>
      </p:sp>
      <p:sp>
        <p:nvSpPr>
          <p:cNvPr id="1318" name="Google Shape;1318;p151"/>
          <p:cNvSpPr txBox="1"/>
          <p:nvPr/>
        </p:nvSpPr>
        <p:spPr>
          <a:xfrm>
            <a:off x="7703209" y="3507733"/>
            <a:ext cx="2652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2</a:t>
            </a:r>
            <a:endParaRPr b="1">
              <a:solidFill>
                <a:schemeClr val="accent2"/>
              </a:solidFill>
              <a:latin typeface="DM Sans"/>
              <a:ea typeface="DM Sans"/>
              <a:cs typeface="DM Sans"/>
              <a:sym typeface="DM Sans"/>
            </a:endParaRPr>
          </a:p>
        </p:txBody>
      </p:sp>
      <p:sp>
        <p:nvSpPr>
          <p:cNvPr id="1319" name="Google Shape;1319;p151"/>
          <p:cNvSpPr txBox="1"/>
          <p:nvPr/>
        </p:nvSpPr>
        <p:spPr>
          <a:xfrm>
            <a:off x="7704709" y="4309893"/>
            <a:ext cx="2637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4</a:t>
            </a:r>
            <a:endParaRPr b="1">
              <a:solidFill>
                <a:schemeClr val="accent2"/>
              </a:solidFill>
              <a:latin typeface="DM Sans"/>
              <a:ea typeface="DM Sans"/>
              <a:cs typeface="DM Sans"/>
              <a:sym typeface="DM Sans"/>
            </a:endParaRPr>
          </a:p>
        </p:txBody>
      </p:sp>
      <p:cxnSp>
        <p:nvCxnSpPr>
          <p:cNvPr id="1320" name="Google Shape;1320;p151"/>
          <p:cNvCxnSpPr>
            <a:stCxn id="1310" idx="3"/>
            <a:endCxn id="1285" idx="1"/>
          </p:cNvCxnSpPr>
          <p:nvPr/>
        </p:nvCxnSpPr>
        <p:spPr>
          <a:xfrm flipH="1" rot="10800000">
            <a:off x="6399418" y="2934241"/>
            <a:ext cx="1697400" cy="1758600"/>
          </a:xfrm>
          <a:prstGeom prst="curvedConnector3">
            <a:avLst>
              <a:gd fmla="val 49997" name="adj1"/>
            </a:avLst>
          </a:prstGeom>
          <a:noFill/>
          <a:ln cap="flat" cmpd="sng" w="9525">
            <a:solidFill>
              <a:schemeClr val="accent2"/>
            </a:solidFill>
            <a:prstDash val="solid"/>
            <a:round/>
            <a:headEnd len="med" w="med" type="none"/>
            <a:tailEnd len="med" w="med" type="triangle"/>
          </a:ln>
        </p:spPr>
      </p:cxnSp>
      <p:sp>
        <p:nvSpPr>
          <p:cNvPr id="1321" name="Google Shape;1321;p151"/>
          <p:cNvSpPr txBox="1"/>
          <p:nvPr/>
        </p:nvSpPr>
        <p:spPr>
          <a:xfrm>
            <a:off x="7703209" y="3224591"/>
            <a:ext cx="2652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3</a:t>
            </a:r>
            <a:endParaRPr b="1">
              <a:solidFill>
                <a:schemeClr val="accent2"/>
              </a:solidFill>
              <a:latin typeface="DM Sans"/>
              <a:ea typeface="DM Sans"/>
              <a:cs typeface="DM Sans"/>
              <a:sym typeface="DM Sans"/>
            </a:endParaRPr>
          </a:p>
        </p:txBody>
      </p:sp>
      <p:cxnSp>
        <p:nvCxnSpPr>
          <p:cNvPr id="1322" name="Google Shape;1322;p151"/>
          <p:cNvCxnSpPr>
            <a:stCxn id="1323" idx="1"/>
            <a:endCxn id="1289" idx="3"/>
          </p:cNvCxnSpPr>
          <p:nvPr/>
        </p:nvCxnSpPr>
        <p:spPr>
          <a:xfrm rot="10800000">
            <a:off x="11448490" y="2926111"/>
            <a:ext cx="296400" cy="2100"/>
          </a:xfrm>
          <a:prstGeom prst="curvedConnector3">
            <a:avLst>
              <a:gd fmla="val 49984" name="adj1"/>
            </a:avLst>
          </a:prstGeom>
          <a:noFill/>
          <a:ln cap="flat" cmpd="sng" w="9525">
            <a:solidFill>
              <a:schemeClr val="accent4"/>
            </a:solidFill>
            <a:prstDash val="solid"/>
            <a:round/>
            <a:headEnd len="med" w="med" type="none"/>
            <a:tailEnd len="med" w="med" type="triangle"/>
          </a:ln>
        </p:spPr>
      </p:cxnSp>
      <p:cxnSp>
        <p:nvCxnSpPr>
          <p:cNvPr id="1324" name="Google Shape;1324;p151"/>
          <p:cNvCxnSpPr>
            <a:stCxn id="1268" idx="3"/>
            <a:endCxn id="1323" idx="3"/>
          </p:cNvCxnSpPr>
          <p:nvPr/>
        </p:nvCxnSpPr>
        <p:spPr>
          <a:xfrm flipH="1" rot="10800000">
            <a:off x="10612850" y="2928241"/>
            <a:ext cx="1326000" cy="2298000"/>
          </a:xfrm>
          <a:prstGeom prst="bentConnector3">
            <a:avLst>
              <a:gd fmla="val 108594" name="adj1"/>
            </a:avLst>
          </a:prstGeom>
          <a:noFill/>
          <a:ln cap="flat" cmpd="sng" w="9525">
            <a:solidFill>
              <a:schemeClr val="accent4"/>
            </a:solidFill>
            <a:prstDash val="solid"/>
            <a:round/>
            <a:headEnd len="med" w="med" type="none"/>
            <a:tailEnd len="med" w="med" type="none"/>
          </a:ln>
        </p:spPr>
      </p:cxnSp>
      <p:sp>
        <p:nvSpPr>
          <p:cNvPr id="1323" name="Google Shape;1323;p151"/>
          <p:cNvSpPr/>
          <p:nvPr/>
        </p:nvSpPr>
        <p:spPr>
          <a:xfrm>
            <a:off x="11744890" y="2810611"/>
            <a:ext cx="194100" cy="2352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cxnSp>
        <p:nvCxnSpPr>
          <p:cNvPr id="1325" name="Google Shape;1325;p151"/>
          <p:cNvCxnSpPr>
            <a:stCxn id="1326" idx="2"/>
            <a:endCxn id="1327" idx="0"/>
          </p:cNvCxnSpPr>
          <p:nvPr/>
        </p:nvCxnSpPr>
        <p:spPr>
          <a:xfrm flipH="1" rot="-5400000">
            <a:off x="8753364" y="6064273"/>
            <a:ext cx="301500" cy="600"/>
          </a:xfrm>
          <a:prstGeom prst="bentConnector3">
            <a:avLst>
              <a:gd fmla="val 49984" name="adj1"/>
            </a:avLst>
          </a:prstGeom>
          <a:noFill/>
          <a:ln cap="flat" cmpd="sng" w="9525">
            <a:solidFill>
              <a:srgbClr val="0078D3"/>
            </a:solidFill>
            <a:prstDash val="solid"/>
            <a:round/>
            <a:headEnd len="med" w="med" type="none"/>
            <a:tailEnd len="med" w="med" type="triangle"/>
          </a:ln>
        </p:spPr>
      </p:cxnSp>
      <p:grpSp>
        <p:nvGrpSpPr>
          <p:cNvPr id="1328" name="Google Shape;1328;p151"/>
          <p:cNvGrpSpPr/>
          <p:nvPr/>
        </p:nvGrpSpPr>
        <p:grpSpPr>
          <a:xfrm>
            <a:off x="8733864" y="5564023"/>
            <a:ext cx="339900" cy="349800"/>
            <a:chOff x="7683663" y="5494021"/>
            <a:chExt cx="339900" cy="349800"/>
          </a:xfrm>
        </p:grpSpPr>
        <p:sp>
          <p:nvSpPr>
            <p:cNvPr id="1326" name="Google Shape;1326;p151"/>
            <p:cNvSpPr/>
            <p:nvPr/>
          </p:nvSpPr>
          <p:spPr>
            <a:xfrm>
              <a:off x="7683663" y="5494021"/>
              <a:ext cx="339900" cy="349800"/>
            </a:xfrm>
            <a:prstGeom prst="roundRect">
              <a:avLst>
                <a:gd fmla="val 16667" name="adj"/>
              </a:avLst>
            </a:prstGeom>
            <a:solidFill>
              <a:srgbClr val="FFFFFF"/>
            </a:solidFill>
            <a:ln cap="flat" cmpd="sng" w="9525">
              <a:solidFill>
                <a:srgbClr val="007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9" name="Google Shape;1329;p151"/>
            <p:cNvPicPr preferRelativeResize="0"/>
            <p:nvPr/>
          </p:nvPicPr>
          <p:blipFill rotWithShape="1">
            <a:blip r:embed="rId4">
              <a:alphaModFix/>
            </a:blip>
            <a:srcRect b="0" l="0" r="0" t="3297"/>
            <a:stretch/>
          </p:blipFill>
          <p:spPr>
            <a:xfrm>
              <a:off x="7707757" y="5529402"/>
              <a:ext cx="291675" cy="278975"/>
            </a:xfrm>
            <a:prstGeom prst="rect">
              <a:avLst/>
            </a:prstGeom>
            <a:noFill/>
            <a:ln>
              <a:noFill/>
            </a:ln>
          </p:spPr>
        </p:pic>
      </p:grpSp>
      <p:sp>
        <p:nvSpPr>
          <p:cNvPr id="1330" name="Google Shape;1330;p151"/>
          <p:cNvSpPr txBox="1"/>
          <p:nvPr/>
        </p:nvSpPr>
        <p:spPr>
          <a:xfrm>
            <a:off x="8450053" y="5343277"/>
            <a:ext cx="921300" cy="184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Storage PE</a:t>
            </a:r>
            <a:endParaRPr sz="1200">
              <a:solidFill>
                <a:schemeClr val="accent1"/>
              </a:solidFill>
              <a:latin typeface="DM Sans Medium"/>
              <a:ea typeface="DM Sans Medium"/>
              <a:cs typeface="DM Sans Medium"/>
              <a:sym typeface="DM Sans Medium"/>
            </a:endParaRPr>
          </a:p>
        </p:txBody>
      </p:sp>
      <p:sp>
        <p:nvSpPr>
          <p:cNvPr id="1327" name="Google Shape;1327;p151"/>
          <p:cNvSpPr/>
          <p:nvPr/>
        </p:nvSpPr>
        <p:spPr>
          <a:xfrm>
            <a:off x="8420752" y="6215229"/>
            <a:ext cx="966000" cy="393600"/>
          </a:xfrm>
          <a:prstGeom prst="roundRect">
            <a:avLst>
              <a:gd fmla="val 18048" name="adj"/>
            </a:avLst>
          </a:prstGeom>
          <a:solidFill>
            <a:srgbClr val="FFFFFF"/>
          </a:solidFill>
          <a:ln cap="flat" cmpd="sng" w="19050">
            <a:solidFill>
              <a:schemeClr val="accent1"/>
            </a:solidFill>
            <a:prstDash val="solid"/>
            <a:round/>
            <a:headEnd len="sm" w="sm" type="none"/>
            <a:tailEnd len="sm" w="sm" type="none"/>
          </a:ln>
        </p:spPr>
        <p:txBody>
          <a:bodyPr anchorCtr="0" anchor="b" bIns="45700"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ADLS</a:t>
            </a:r>
            <a:endParaRPr>
              <a:solidFill>
                <a:schemeClr val="accent1"/>
              </a:solidFill>
              <a:latin typeface="DM Sans Medium"/>
              <a:ea typeface="DM Sans Medium"/>
              <a:cs typeface="DM Sans Medium"/>
              <a:sym typeface="DM Sans Medium"/>
            </a:endParaRPr>
          </a:p>
        </p:txBody>
      </p:sp>
      <p:sp>
        <p:nvSpPr>
          <p:cNvPr id="1331" name="Google Shape;1331;p151"/>
          <p:cNvSpPr txBox="1"/>
          <p:nvPr/>
        </p:nvSpPr>
        <p:spPr>
          <a:xfrm>
            <a:off x="1562588" y="1780860"/>
            <a:ext cx="1945200" cy="235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Firewall rules</a:t>
            </a:r>
            <a:endParaRPr sz="1200">
              <a:solidFill>
                <a:srgbClr val="1B5161"/>
              </a:solidFill>
              <a:latin typeface="DM Sans Medium"/>
              <a:ea typeface="DM Sans Medium"/>
              <a:cs typeface="DM Sans Medium"/>
              <a:sym typeface="DM Sans Medium"/>
            </a:endParaRPr>
          </a:p>
        </p:txBody>
      </p:sp>
      <p:sp>
        <p:nvSpPr>
          <p:cNvPr id="1332" name="Google Shape;1332;p151"/>
          <p:cNvSpPr/>
          <p:nvPr/>
        </p:nvSpPr>
        <p:spPr>
          <a:xfrm>
            <a:off x="8369150" y="5070077"/>
            <a:ext cx="1024500" cy="897300"/>
          </a:xfrm>
          <a:prstGeom prst="roundRect">
            <a:avLst>
              <a:gd fmla="val 8562" name="adj"/>
            </a:avLst>
          </a:prstGeom>
          <a:noFill/>
          <a:ln cap="flat" cmpd="sng" w="9525">
            <a:solidFill>
              <a:schemeClr val="accent5"/>
            </a:solidFill>
            <a:prstDash val="dot"/>
            <a:round/>
            <a:headEnd len="sm" w="sm" type="none"/>
            <a:tailEnd len="sm" w="sm" type="none"/>
          </a:ln>
        </p:spPr>
        <p:txBody>
          <a:bodyPr anchorCtr="0" anchor="t" bIns="45700" lIns="0" spcFirstLastPara="1" rIns="0" wrap="square" tIns="45700">
            <a:noAutofit/>
          </a:bodyPr>
          <a:lstStyle/>
          <a:p>
            <a:pPr indent="0" lvl="0" marL="0" rtl="0" algn="ctr">
              <a:spcBef>
                <a:spcPts val="0"/>
              </a:spcBef>
              <a:spcAft>
                <a:spcPts val="0"/>
              </a:spcAft>
              <a:buNone/>
            </a:pPr>
            <a:r>
              <a:rPr i="1" lang="en" sz="1200">
                <a:solidFill>
                  <a:schemeClr val="accent5"/>
                </a:solidFill>
                <a:latin typeface="DM Sans Medium"/>
                <a:ea typeface="DM Sans Medium"/>
                <a:cs typeface="DM Sans Medium"/>
                <a:sym typeface="DM Sans Medium"/>
              </a:rPr>
              <a:t>PE subnet</a:t>
            </a:r>
            <a:endParaRPr i="1" sz="1200">
              <a:solidFill>
                <a:schemeClr val="accent5"/>
              </a:solidFill>
              <a:latin typeface="DM Sans Medium"/>
              <a:ea typeface="DM Sans Medium"/>
              <a:cs typeface="DM Sans Medium"/>
              <a:sym typeface="DM Sans Medium"/>
            </a:endParaRPr>
          </a:p>
        </p:txBody>
      </p:sp>
      <p:sp>
        <p:nvSpPr>
          <p:cNvPr id="1295" name="Google Shape;1295;p151"/>
          <p:cNvSpPr/>
          <p:nvPr/>
        </p:nvSpPr>
        <p:spPr>
          <a:xfrm>
            <a:off x="8096731" y="3432246"/>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cxnSp>
        <p:nvCxnSpPr>
          <p:cNvPr id="1333" name="Google Shape;1333;p151"/>
          <p:cNvCxnSpPr>
            <a:stCxn id="1310" idx="3"/>
            <a:endCxn id="1295" idx="1"/>
          </p:cNvCxnSpPr>
          <p:nvPr/>
        </p:nvCxnSpPr>
        <p:spPr>
          <a:xfrm flipH="1" rot="10800000">
            <a:off x="6399418" y="3549841"/>
            <a:ext cx="1697400" cy="1143000"/>
          </a:xfrm>
          <a:prstGeom prst="curvedConnector3">
            <a:avLst>
              <a:gd fmla="val 49997" name="adj1"/>
            </a:avLst>
          </a:prstGeom>
          <a:noFill/>
          <a:ln cap="flat" cmpd="sng" w="9525">
            <a:solidFill>
              <a:schemeClr val="accent2"/>
            </a:solidFill>
            <a:prstDash val="solid"/>
            <a:round/>
            <a:headEnd len="med" w="med" type="none"/>
            <a:tailEnd len="med" w="med" type="triangle"/>
          </a:ln>
        </p:spPr>
      </p:cxnSp>
      <p:sp>
        <p:nvSpPr>
          <p:cNvPr id="1334" name="Google Shape;1334;p151"/>
          <p:cNvSpPr txBox="1"/>
          <p:nvPr/>
        </p:nvSpPr>
        <p:spPr>
          <a:xfrm>
            <a:off x="7703209" y="2915192"/>
            <a:ext cx="2652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5</a:t>
            </a:r>
            <a:endParaRPr b="1">
              <a:solidFill>
                <a:schemeClr val="accent2"/>
              </a:solidFill>
              <a:latin typeface="DM Sans"/>
              <a:ea typeface="DM Sans"/>
              <a:cs typeface="DM Sans"/>
              <a:sym typeface="DM Sans"/>
            </a:endParaRPr>
          </a:p>
        </p:txBody>
      </p:sp>
      <p:sp>
        <p:nvSpPr>
          <p:cNvPr id="1335" name="Google Shape;1335;p151"/>
          <p:cNvSpPr txBox="1"/>
          <p:nvPr/>
        </p:nvSpPr>
        <p:spPr>
          <a:xfrm>
            <a:off x="384775" y="4072450"/>
            <a:ext cx="4305300" cy="20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DM Sans Medium"/>
                <a:ea typeface="DM Sans Medium"/>
                <a:cs typeface="DM Sans Medium"/>
                <a:sym typeface="DM Sans Medium"/>
              </a:rPr>
              <a:t>Notes: </a:t>
            </a:r>
            <a:endParaRPr>
              <a:solidFill>
                <a:srgbClr val="434343"/>
              </a:solidFill>
              <a:latin typeface="DM Sans Medium"/>
              <a:ea typeface="DM Sans Medium"/>
              <a:cs typeface="DM Sans Medium"/>
              <a:sym typeface="DM Sans Medium"/>
            </a:endParaRPr>
          </a:p>
          <a:p>
            <a:pPr indent="-304800" lvl="0" marL="457200" rtl="0" algn="l">
              <a:spcBef>
                <a:spcPts val="600"/>
              </a:spcBef>
              <a:spcAft>
                <a:spcPts val="0"/>
              </a:spcAft>
              <a:buClr>
                <a:srgbClr val="434343"/>
              </a:buClr>
              <a:buSzPts val="1200"/>
              <a:buFont typeface="Barlow"/>
              <a:buChar char="●"/>
            </a:pPr>
            <a:r>
              <a:rPr lang="en" sz="1200">
                <a:solidFill>
                  <a:srgbClr val="434343"/>
                </a:solidFill>
                <a:latin typeface="DM Sans"/>
                <a:ea typeface="DM Sans"/>
                <a:cs typeface="DM Sans"/>
                <a:sym typeface="DM Sans"/>
              </a:rPr>
              <a:t>All traffic is routed according to User Defined Routes (UDR)</a:t>
            </a:r>
            <a:endParaRPr sz="1200">
              <a:solidFill>
                <a:srgbClr val="434343"/>
              </a:solidFill>
              <a:latin typeface="DM Sans"/>
              <a:ea typeface="DM Sans"/>
              <a:cs typeface="DM Sans"/>
              <a:sym typeface="DM Sans"/>
            </a:endParaRPr>
          </a:p>
          <a:p>
            <a:pPr indent="-304800" lvl="0" marL="457200" rtl="0" algn="l">
              <a:spcBef>
                <a:spcPts val="600"/>
              </a:spcBef>
              <a:spcAft>
                <a:spcPts val="0"/>
              </a:spcAft>
              <a:buClr>
                <a:srgbClr val="434343"/>
              </a:buClr>
              <a:buSzPts val="1200"/>
              <a:buFont typeface="Barlow"/>
              <a:buChar char="●"/>
            </a:pPr>
            <a:r>
              <a:rPr lang="en" sz="1200">
                <a:solidFill>
                  <a:srgbClr val="434343"/>
                </a:solidFill>
                <a:latin typeface="DM Sans"/>
                <a:ea typeface="DM Sans"/>
                <a:cs typeface="DM Sans"/>
                <a:sym typeface="DM Sans"/>
              </a:rPr>
              <a:t>It is not recommended to route the SCC connection through Azure Firewall (avoid the additional hop)</a:t>
            </a:r>
            <a:endParaRPr sz="1200">
              <a:solidFill>
                <a:srgbClr val="434343"/>
              </a:solidFill>
              <a:latin typeface="DM Sans"/>
              <a:ea typeface="DM Sans"/>
              <a:cs typeface="DM Sans"/>
              <a:sym typeface="DM Sans"/>
            </a:endParaRPr>
          </a:p>
          <a:p>
            <a:pPr indent="-304800" lvl="0" marL="457200" rtl="0" algn="l">
              <a:spcBef>
                <a:spcPts val="600"/>
              </a:spcBef>
              <a:spcAft>
                <a:spcPts val="0"/>
              </a:spcAft>
              <a:buClr>
                <a:srgbClr val="434343"/>
              </a:buClr>
              <a:buSzPts val="1200"/>
              <a:buFont typeface="Barlow"/>
              <a:buChar char="●"/>
            </a:pPr>
            <a:r>
              <a:rPr lang="en" sz="1200">
                <a:solidFill>
                  <a:srgbClr val="434343"/>
                </a:solidFill>
                <a:latin typeface="DM Sans"/>
                <a:ea typeface="DM Sans"/>
                <a:cs typeface="DM Sans"/>
                <a:sym typeface="DM Sans"/>
              </a:rPr>
              <a:t>Optionally, one can set up an external Metastore, e.g. Azure SQL (also behind a Private Link)</a:t>
            </a:r>
            <a:endParaRPr sz="1200">
              <a:solidFill>
                <a:srgbClr val="434343"/>
              </a:solidFill>
              <a:latin typeface="DM Sans"/>
              <a:ea typeface="DM Sans"/>
              <a:cs typeface="DM Sans"/>
              <a:sym typeface="DM Sans"/>
            </a:endParaRPr>
          </a:p>
          <a:p>
            <a:pPr indent="-304800" lvl="0" marL="457200" rtl="0" algn="l">
              <a:spcBef>
                <a:spcPts val="600"/>
              </a:spcBef>
              <a:spcAft>
                <a:spcPts val="600"/>
              </a:spcAft>
              <a:buClr>
                <a:srgbClr val="434343"/>
              </a:buClr>
              <a:buSzPts val="1200"/>
              <a:buFont typeface="DM Sans"/>
              <a:buChar char="●"/>
            </a:pPr>
            <a:r>
              <a:rPr lang="en" sz="1200">
                <a:solidFill>
                  <a:srgbClr val="434343"/>
                </a:solidFill>
                <a:latin typeface="DM Sans"/>
                <a:ea typeface="DM Sans"/>
                <a:cs typeface="DM Sans"/>
                <a:sym typeface="DM Sans"/>
              </a:rPr>
              <a:t>This architecture can be combined with Private Link</a:t>
            </a:r>
            <a:endParaRPr sz="1200">
              <a:solidFill>
                <a:srgbClr val="434343"/>
              </a:solidFill>
              <a:latin typeface="DM Sans"/>
              <a:ea typeface="DM Sans"/>
              <a:cs typeface="DM Sans"/>
              <a:sym typeface="DM Sans"/>
            </a:endParaRPr>
          </a:p>
        </p:txBody>
      </p:sp>
      <p:sp>
        <p:nvSpPr>
          <p:cNvPr id="1336" name="Google Shape;1336;p151"/>
          <p:cNvSpPr/>
          <p:nvPr/>
        </p:nvSpPr>
        <p:spPr>
          <a:xfrm>
            <a:off x="11085768" y="401139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51"/>
          <p:cNvSpPr/>
          <p:nvPr/>
        </p:nvSpPr>
        <p:spPr>
          <a:xfrm>
            <a:off x="10893300" y="5184407"/>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51"/>
          <p:cNvSpPr/>
          <p:nvPr/>
        </p:nvSpPr>
        <p:spPr>
          <a:xfrm>
            <a:off x="7439118" y="496077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51"/>
          <p:cNvSpPr/>
          <p:nvPr/>
        </p:nvSpPr>
        <p:spPr>
          <a:xfrm>
            <a:off x="6462543" y="464499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341" name="Google Shape;1341;p151"/>
          <p:cNvGrpSpPr/>
          <p:nvPr/>
        </p:nvGrpSpPr>
        <p:grpSpPr>
          <a:xfrm>
            <a:off x="4716641" y="6169764"/>
            <a:ext cx="1810200" cy="692700"/>
            <a:chOff x="3954641" y="6093564"/>
            <a:chExt cx="1810200" cy="692700"/>
          </a:xfrm>
        </p:grpSpPr>
        <p:grpSp>
          <p:nvGrpSpPr>
            <p:cNvPr id="1342" name="Google Shape;1342;p151"/>
            <p:cNvGrpSpPr/>
            <p:nvPr/>
          </p:nvGrpSpPr>
          <p:grpSpPr>
            <a:xfrm>
              <a:off x="3954641" y="6093564"/>
              <a:ext cx="1810200" cy="692700"/>
              <a:chOff x="3954641" y="6093564"/>
              <a:chExt cx="1810200" cy="692700"/>
            </a:xfrm>
          </p:grpSpPr>
          <p:sp>
            <p:nvSpPr>
              <p:cNvPr id="1343" name="Google Shape;1343;p151"/>
              <p:cNvSpPr txBox="1"/>
              <p:nvPr/>
            </p:nvSpPr>
            <p:spPr>
              <a:xfrm>
                <a:off x="3954641" y="6093564"/>
                <a:ext cx="1810200" cy="6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PE  = Private Endpoint</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via Azure Backbone</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Public IP</a:t>
                </a:r>
                <a:endParaRPr sz="1000">
                  <a:solidFill>
                    <a:srgbClr val="434343"/>
                  </a:solidFill>
                  <a:latin typeface="Barlow Medium"/>
                  <a:ea typeface="Barlow Medium"/>
                  <a:cs typeface="Barlow Medium"/>
                  <a:sym typeface="Barlow Medium"/>
                </a:endParaRPr>
              </a:p>
            </p:txBody>
          </p:sp>
          <p:sp>
            <p:nvSpPr>
              <p:cNvPr id="1344" name="Google Shape;1344;p151"/>
              <p:cNvSpPr/>
              <p:nvPr/>
            </p:nvSpPr>
            <p:spPr>
              <a:xfrm>
                <a:off x="4083118" y="6396536"/>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151"/>
            <p:cNvSpPr/>
            <p:nvPr/>
          </p:nvSpPr>
          <p:spPr>
            <a:xfrm>
              <a:off x="4049158" y="6546076"/>
              <a:ext cx="148500" cy="1563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52"/>
          <p:cNvSpPr/>
          <p:nvPr/>
        </p:nvSpPr>
        <p:spPr>
          <a:xfrm>
            <a:off x="11130150" y="4406825"/>
            <a:ext cx="779700" cy="504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Root container (DBFS) </a:t>
            </a:r>
            <a:endParaRPr i="1" sz="1200">
              <a:solidFill>
                <a:schemeClr val="accent1"/>
              </a:solidFill>
              <a:latin typeface="DM Sans Medium"/>
              <a:ea typeface="DM Sans Medium"/>
              <a:cs typeface="DM Sans Medium"/>
              <a:sym typeface="DM Sans Medium"/>
            </a:endParaRPr>
          </a:p>
        </p:txBody>
      </p:sp>
      <p:sp>
        <p:nvSpPr>
          <p:cNvPr id="1351" name="Google Shape;1351;p152"/>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Private Link (1/3) - User to Workspace</a:t>
            </a:r>
            <a:endParaRPr sz="3600"/>
          </a:p>
        </p:txBody>
      </p:sp>
      <p:sp>
        <p:nvSpPr>
          <p:cNvPr id="1352" name="Google Shape;1352;p15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3" name="Google Shape;1353;p152"/>
          <p:cNvSpPr/>
          <p:nvPr/>
        </p:nvSpPr>
        <p:spPr>
          <a:xfrm>
            <a:off x="8181200" y="4343800"/>
            <a:ext cx="2524800" cy="17295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accent1"/>
                </a:solidFill>
                <a:latin typeface="DM Sans Medium"/>
                <a:ea typeface="DM Sans Medium"/>
                <a:cs typeface="DM Sans Medium"/>
                <a:sym typeface="DM Sans Medium"/>
              </a:rPr>
              <a:t>Data Plane </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(Customer VNet)</a:t>
            </a:r>
            <a:endParaRPr sz="1200">
              <a:solidFill>
                <a:schemeClr val="accent1"/>
              </a:solidFill>
              <a:latin typeface="DM Sans Medium"/>
              <a:ea typeface="DM Sans Medium"/>
              <a:cs typeface="DM Sans Medium"/>
              <a:sym typeface="DM Sans Medium"/>
            </a:endParaRPr>
          </a:p>
        </p:txBody>
      </p:sp>
      <p:sp>
        <p:nvSpPr>
          <p:cNvPr id="1354" name="Google Shape;1354;p152"/>
          <p:cNvSpPr/>
          <p:nvPr/>
        </p:nvSpPr>
        <p:spPr>
          <a:xfrm>
            <a:off x="9588350" y="4485091"/>
            <a:ext cx="1024500" cy="1482300"/>
          </a:xfrm>
          <a:prstGeom prst="roundRect">
            <a:avLst>
              <a:gd fmla="val 8562" name="adj"/>
            </a:avLst>
          </a:prstGeom>
          <a:noFill/>
          <a:ln cap="flat" cmpd="sng" w="9525">
            <a:solidFill>
              <a:schemeClr val="accent5"/>
            </a:solidFill>
            <a:prstDash val="dot"/>
            <a:round/>
            <a:headEnd len="sm" w="sm" type="none"/>
            <a:tailEnd len="sm" w="sm" type="none"/>
          </a:ln>
        </p:spPr>
        <p:txBody>
          <a:bodyPr anchorCtr="0" anchor="b" bIns="45700" lIns="0" spcFirstLastPara="1" rIns="0" wrap="square" tIns="45700">
            <a:noAutofit/>
          </a:bodyPr>
          <a:lstStyle/>
          <a:p>
            <a:pPr indent="0" lvl="0" marL="0" rtl="0" algn="ctr">
              <a:spcBef>
                <a:spcPts val="0"/>
              </a:spcBef>
              <a:spcAft>
                <a:spcPts val="0"/>
              </a:spcAft>
              <a:buNone/>
            </a:pPr>
            <a:r>
              <a:rPr i="1" lang="en" sz="1200">
                <a:solidFill>
                  <a:schemeClr val="accent5"/>
                </a:solidFill>
                <a:latin typeface="DM Sans Medium"/>
                <a:ea typeface="DM Sans Medium"/>
                <a:cs typeface="DM Sans Medium"/>
                <a:sym typeface="DM Sans Medium"/>
              </a:rPr>
              <a:t>host subnet</a:t>
            </a:r>
            <a:endParaRPr i="1" sz="1200">
              <a:solidFill>
                <a:schemeClr val="accent5"/>
              </a:solidFill>
              <a:latin typeface="DM Sans Medium"/>
              <a:ea typeface="DM Sans Medium"/>
              <a:cs typeface="DM Sans Medium"/>
              <a:sym typeface="DM Sans Medium"/>
            </a:endParaRPr>
          </a:p>
        </p:txBody>
      </p:sp>
      <p:sp>
        <p:nvSpPr>
          <p:cNvPr id="1355" name="Google Shape;1355;p152"/>
          <p:cNvSpPr/>
          <p:nvPr/>
        </p:nvSpPr>
        <p:spPr>
          <a:xfrm>
            <a:off x="9755523" y="4970800"/>
            <a:ext cx="762000" cy="5040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100">
              <a:latin typeface="Barlow Medium"/>
              <a:ea typeface="Barlow Medium"/>
              <a:cs typeface="Barlow Medium"/>
              <a:sym typeface="Barlow Medium"/>
            </a:endParaRPr>
          </a:p>
        </p:txBody>
      </p:sp>
      <p:sp>
        <p:nvSpPr>
          <p:cNvPr id="1356" name="Google Shape;1356;p152"/>
          <p:cNvSpPr/>
          <p:nvPr/>
        </p:nvSpPr>
        <p:spPr>
          <a:xfrm>
            <a:off x="9674675" y="4894600"/>
            <a:ext cx="762000" cy="5040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Databricks Clusters</a:t>
            </a:r>
            <a:endParaRPr sz="1100">
              <a:solidFill>
                <a:schemeClr val="accent1"/>
              </a:solidFill>
              <a:latin typeface="DM Sans Medium"/>
              <a:ea typeface="DM Sans Medium"/>
              <a:cs typeface="DM Sans Medium"/>
              <a:sym typeface="DM Sans Medium"/>
            </a:endParaRPr>
          </a:p>
        </p:txBody>
      </p:sp>
      <p:sp>
        <p:nvSpPr>
          <p:cNvPr id="1357" name="Google Shape;1357;p152"/>
          <p:cNvSpPr/>
          <p:nvPr/>
        </p:nvSpPr>
        <p:spPr>
          <a:xfrm>
            <a:off x="8181200" y="1307450"/>
            <a:ext cx="3665700" cy="2602800"/>
          </a:xfrm>
          <a:prstGeom prst="roundRect">
            <a:avLst>
              <a:gd fmla="val 4530"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Databricks Control Plane</a:t>
            </a:r>
            <a:br>
              <a:rPr lang="en" sz="1600">
                <a:solidFill>
                  <a:schemeClr val="dk2"/>
                </a:solidFill>
                <a:latin typeface="DM Sans Medium"/>
                <a:ea typeface="DM Sans Medium"/>
                <a:cs typeface="DM Sans Medium"/>
                <a:sym typeface="DM Sans Medium"/>
              </a:rPr>
            </a:br>
            <a:r>
              <a:rPr lang="en" sz="1200">
                <a:solidFill>
                  <a:schemeClr val="dk2"/>
                </a:solidFill>
                <a:latin typeface="DM Sans Medium"/>
                <a:ea typeface="DM Sans Medium"/>
                <a:cs typeface="DM Sans Medium"/>
                <a:sym typeface="DM Sans Medium"/>
              </a:rPr>
              <a:t>(Microsoft VNet)</a:t>
            </a:r>
            <a:endParaRPr sz="1200">
              <a:solidFill>
                <a:schemeClr val="dk2"/>
              </a:solidFill>
              <a:latin typeface="DM Sans Medium"/>
              <a:ea typeface="DM Sans Medium"/>
              <a:cs typeface="DM Sans Medium"/>
              <a:sym typeface="DM Sans Medium"/>
            </a:endParaRPr>
          </a:p>
        </p:txBody>
      </p:sp>
      <p:sp>
        <p:nvSpPr>
          <p:cNvPr id="1358" name="Google Shape;1358;p152"/>
          <p:cNvSpPr/>
          <p:nvPr/>
        </p:nvSpPr>
        <p:spPr>
          <a:xfrm>
            <a:off x="2670775" y="1307450"/>
            <a:ext cx="1892400" cy="27300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Customer on premises</a:t>
            </a:r>
            <a:endParaRPr sz="1600">
              <a:solidFill>
                <a:schemeClr val="accent1"/>
              </a:solidFill>
              <a:latin typeface="DM Sans Medium"/>
              <a:ea typeface="DM Sans Medium"/>
              <a:cs typeface="DM Sans Medium"/>
              <a:sym typeface="DM Sans Medium"/>
            </a:endParaRPr>
          </a:p>
        </p:txBody>
      </p:sp>
      <p:sp>
        <p:nvSpPr>
          <p:cNvPr id="1359" name="Google Shape;1359;p152"/>
          <p:cNvSpPr txBox="1"/>
          <p:nvPr/>
        </p:nvSpPr>
        <p:spPr>
          <a:xfrm>
            <a:off x="384775" y="4072450"/>
            <a:ext cx="7761000" cy="2077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434343"/>
                </a:solidFill>
                <a:latin typeface="DM Sans Medium"/>
                <a:ea typeface="DM Sans Medium"/>
                <a:cs typeface="DM Sans Medium"/>
                <a:sym typeface="DM Sans Medium"/>
              </a:rPr>
              <a:t>Notes: </a:t>
            </a:r>
            <a:endParaRPr>
              <a:solidFill>
                <a:srgbClr val="434343"/>
              </a:solidFill>
              <a:latin typeface="DM Sans Medium"/>
              <a:ea typeface="DM Sans Medium"/>
              <a:cs typeface="DM Sans Medium"/>
              <a:sym typeface="DM Sans Medium"/>
            </a:endParaRPr>
          </a:p>
          <a:p>
            <a:pPr indent="-304800" lvl="0" marL="457200" rtl="0" algn="l">
              <a:spcBef>
                <a:spcPts val="6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The Bastion/Hub VNet is different from the Data Plane VNet</a:t>
            </a:r>
            <a:endParaRPr sz="1200">
              <a:solidFill>
                <a:srgbClr val="434343"/>
              </a:solidFill>
              <a:latin typeface="DM Sans"/>
              <a:ea typeface="DM Sans"/>
              <a:cs typeface="DM Sans"/>
              <a:sym typeface="DM Sans"/>
            </a:endParaRPr>
          </a:p>
          <a:p>
            <a:pPr indent="-304800" lvl="0" marL="457200" rtl="0" algn="l">
              <a:spcBef>
                <a:spcPts val="6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At workspace creation time, “Allow Public Network Access” needs to be set to “Disabled” to remove public IPs. However, to access CP from  3rd party cloud services that cannot go through the bastion, Public IPs of the CP need to be enabled, but should be secured using the IP Access list feature</a:t>
            </a:r>
            <a:endParaRPr sz="1200">
              <a:solidFill>
                <a:srgbClr val="434343"/>
              </a:solidFill>
              <a:latin typeface="DM Sans"/>
              <a:ea typeface="DM Sans"/>
              <a:cs typeface="DM Sans"/>
              <a:sym typeface="DM Sans"/>
            </a:endParaRPr>
          </a:p>
          <a:p>
            <a:pPr indent="-304800" lvl="0" marL="457200" rtl="0" algn="l">
              <a:spcBef>
                <a:spcPts val="6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For SSO a private endpoint to AAD is necessary, however an existing one can be used</a:t>
            </a:r>
            <a:endParaRPr sz="1200">
              <a:solidFill>
                <a:srgbClr val="434343"/>
              </a:solidFill>
              <a:latin typeface="DM Sans"/>
              <a:ea typeface="DM Sans"/>
              <a:cs typeface="DM Sans"/>
              <a:sym typeface="DM Sans"/>
            </a:endParaRPr>
          </a:p>
          <a:p>
            <a:pPr indent="-304800" lvl="0" marL="457200" rtl="0" algn="l">
              <a:spcBef>
                <a:spcPts val="6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Relevant DNS changes needed to route traffic to the private endpoint for the Web App </a:t>
            </a:r>
            <a:endParaRPr sz="1200">
              <a:solidFill>
                <a:srgbClr val="434343"/>
              </a:solidFill>
              <a:latin typeface="DM Sans"/>
              <a:ea typeface="DM Sans"/>
              <a:cs typeface="DM Sans"/>
              <a:sym typeface="DM Sans"/>
            </a:endParaRPr>
          </a:p>
          <a:p>
            <a:pPr indent="-304800" lvl="0" marL="457200" rtl="0" algn="l">
              <a:spcBef>
                <a:spcPts val="600"/>
              </a:spcBef>
              <a:spcAft>
                <a:spcPts val="600"/>
              </a:spcAft>
              <a:buClr>
                <a:srgbClr val="434343"/>
              </a:buClr>
              <a:buSzPts val="1200"/>
              <a:buFont typeface="DM Sans"/>
              <a:buChar char="●"/>
            </a:pPr>
            <a:r>
              <a:rPr lang="en" sz="1200">
                <a:solidFill>
                  <a:srgbClr val="434343"/>
                </a:solidFill>
                <a:latin typeface="DM Sans"/>
                <a:ea typeface="DM Sans"/>
                <a:cs typeface="DM Sans"/>
                <a:sym typeface="DM Sans"/>
              </a:rPr>
              <a:t>The same setup would work when the customer works from a cloud VM instead of on premises</a:t>
            </a:r>
            <a:endParaRPr sz="1200">
              <a:solidFill>
                <a:srgbClr val="434343"/>
              </a:solidFill>
              <a:latin typeface="DM Sans"/>
              <a:ea typeface="DM Sans"/>
              <a:cs typeface="DM Sans"/>
              <a:sym typeface="DM Sans"/>
            </a:endParaRPr>
          </a:p>
        </p:txBody>
      </p:sp>
      <p:sp>
        <p:nvSpPr>
          <p:cNvPr id="1360" name="Google Shape;1360;p152"/>
          <p:cNvSpPr txBox="1"/>
          <p:nvPr/>
        </p:nvSpPr>
        <p:spPr>
          <a:xfrm>
            <a:off x="384775" y="2156075"/>
            <a:ext cx="2286000" cy="171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434343"/>
                </a:solidFill>
                <a:latin typeface="DM Sans Medium"/>
                <a:ea typeface="DM Sans Medium"/>
                <a:cs typeface="DM Sans Medium"/>
                <a:sym typeface="DM Sans Medium"/>
              </a:rPr>
              <a:t>Use Case: </a:t>
            </a:r>
            <a:endParaRPr>
              <a:solidFill>
                <a:srgbClr val="434343"/>
              </a:solidFill>
              <a:latin typeface="DM Sans Medium"/>
              <a:ea typeface="DM Sans Medium"/>
              <a:cs typeface="DM Sans Medium"/>
              <a:sym typeface="DM Sans Medium"/>
            </a:endParaRPr>
          </a:p>
          <a:p>
            <a:pPr indent="0" lvl="0" marL="0" rtl="0" algn="l">
              <a:lnSpc>
                <a:spcPct val="115000"/>
              </a:lnSpc>
              <a:spcBef>
                <a:spcPts val="600"/>
              </a:spcBef>
              <a:spcAft>
                <a:spcPts val="600"/>
              </a:spcAft>
              <a:buNone/>
            </a:pPr>
            <a:r>
              <a:rPr lang="en">
                <a:solidFill>
                  <a:srgbClr val="434343"/>
                </a:solidFill>
                <a:latin typeface="DM Sans"/>
                <a:ea typeface="DM Sans"/>
                <a:cs typeface="DM Sans"/>
                <a:sym typeface="DM Sans"/>
              </a:rPr>
              <a:t>Connectivity from User to Workspace endpoints (including notebooks, REST API, JDBC/ODBC, Databricks Connect)</a:t>
            </a:r>
            <a:endParaRPr>
              <a:solidFill>
                <a:srgbClr val="434343"/>
              </a:solidFill>
              <a:latin typeface="DM Sans"/>
              <a:ea typeface="DM Sans"/>
              <a:cs typeface="DM Sans"/>
              <a:sym typeface="DM Sans"/>
            </a:endParaRPr>
          </a:p>
        </p:txBody>
      </p:sp>
      <p:sp>
        <p:nvSpPr>
          <p:cNvPr id="1361" name="Google Shape;1361;p152"/>
          <p:cNvSpPr txBox="1"/>
          <p:nvPr/>
        </p:nvSpPr>
        <p:spPr>
          <a:xfrm>
            <a:off x="4565243" y="2078455"/>
            <a:ext cx="10245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Express Route /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VPN</a:t>
            </a:r>
            <a:endParaRPr sz="1200">
              <a:solidFill>
                <a:srgbClr val="1B5161"/>
              </a:solidFill>
              <a:latin typeface="DM Sans Medium"/>
              <a:ea typeface="DM Sans Medium"/>
              <a:cs typeface="DM Sans Medium"/>
              <a:sym typeface="DM Sans Medium"/>
            </a:endParaRPr>
          </a:p>
        </p:txBody>
      </p:sp>
      <p:cxnSp>
        <p:nvCxnSpPr>
          <p:cNvPr id="1362" name="Google Shape;1362;p152"/>
          <p:cNvCxnSpPr>
            <a:stCxn id="1363" idx="3"/>
            <a:endCxn id="1364" idx="1"/>
          </p:cNvCxnSpPr>
          <p:nvPr/>
        </p:nvCxnSpPr>
        <p:spPr>
          <a:xfrm>
            <a:off x="3994675" y="2945088"/>
            <a:ext cx="909300" cy="600"/>
          </a:xfrm>
          <a:prstGeom prst="curvedConnector3">
            <a:avLst>
              <a:gd fmla="val 49998" name="adj1"/>
            </a:avLst>
          </a:prstGeom>
          <a:noFill/>
          <a:ln cap="flat" cmpd="sng" w="9525">
            <a:solidFill>
              <a:schemeClr val="accent4"/>
            </a:solidFill>
            <a:prstDash val="solid"/>
            <a:round/>
            <a:headEnd len="med" w="med" type="none"/>
            <a:tailEnd len="med" w="med" type="none"/>
          </a:ln>
        </p:spPr>
      </p:cxnSp>
      <p:sp>
        <p:nvSpPr>
          <p:cNvPr id="1365" name="Google Shape;1365;p152"/>
          <p:cNvSpPr/>
          <p:nvPr/>
        </p:nvSpPr>
        <p:spPr>
          <a:xfrm>
            <a:off x="5490975" y="1307450"/>
            <a:ext cx="2072700" cy="27300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Bastion / Hub</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(Hub VNet)</a:t>
            </a:r>
            <a:endParaRPr sz="1200">
              <a:solidFill>
                <a:schemeClr val="accent1"/>
              </a:solidFill>
              <a:latin typeface="DM Sans Medium"/>
              <a:ea typeface="DM Sans Medium"/>
              <a:cs typeface="DM Sans Medium"/>
              <a:sym typeface="DM Sans Medium"/>
            </a:endParaRPr>
          </a:p>
        </p:txBody>
      </p:sp>
      <p:cxnSp>
        <p:nvCxnSpPr>
          <p:cNvPr id="1366" name="Google Shape;1366;p152"/>
          <p:cNvCxnSpPr>
            <a:stCxn id="1367" idx="3"/>
            <a:endCxn id="1368" idx="1"/>
          </p:cNvCxnSpPr>
          <p:nvPr/>
        </p:nvCxnSpPr>
        <p:spPr>
          <a:xfrm flipH="1" rot="10800000">
            <a:off x="7108557" y="2305885"/>
            <a:ext cx="1375500" cy="635400"/>
          </a:xfrm>
          <a:prstGeom prst="curvedConnector3">
            <a:avLst>
              <a:gd fmla="val 49998" name="adj1"/>
            </a:avLst>
          </a:prstGeom>
          <a:noFill/>
          <a:ln cap="flat" cmpd="sng" w="9525">
            <a:solidFill>
              <a:schemeClr val="accent4"/>
            </a:solidFill>
            <a:prstDash val="solid"/>
            <a:round/>
            <a:headEnd len="med" w="med" type="none"/>
            <a:tailEnd len="med" w="med" type="triangle"/>
          </a:ln>
        </p:spPr>
      </p:cxnSp>
      <p:cxnSp>
        <p:nvCxnSpPr>
          <p:cNvPr id="1369" name="Google Shape;1369;p152"/>
          <p:cNvCxnSpPr>
            <a:stCxn id="1368" idx="3"/>
            <a:endCxn id="1370" idx="1"/>
          </p:cNvCxnSpPr>
          <p:nvPr/>
        </p:nvCxnSpPr>
        <p:spPr>
          <a:xfrm>
            <a:off x="9579903" y="2306025"/>
            <a:ext cx="775500" cy="600"/>
          </a:xfrm>
          <a:prstGeom prst="bentConnector3">
            <a:avLst>
              <a:gd fmla="val 49999" name="adj1"/>
            </a:avLst>
          </a:prstGeom>
          <a:noFill/>
          <a:ln cap="flat" cmpd="sng" w="9525">
            <a:solidFill>
              <a:schemeClr val="accent4"/>
            </a:solidFill>
            <a:prstDash val="solid"/>
            <a:round/>
            <a:headEnd len="med" w="med" type="none"/>
            <a:tailEnd len="med" w="med" type="triangle"/>
          </a:ln>
        </p:spPr>
      </p:cxnSp>
      <p:cxnSp>
        <p:nvCxnSpPr>
          <p:cNvPr id="1371" name="Google Shape;1371;p152"/>
          <p:cNvCxnSpPr>
            <a:stCxn id="1372" idx="3"/>
            <a:endCxn id="1364" idx="1"/>
          </p:cNvCxnSpPr>
          <p:nvPr/>
        </p:nvCxnSpPr>
        <p:spPr>
          <a:xfrm flipH="1" rot="10800000">
            <a:off x="3994675" y="2945606"/>
            <a:ext cx="909300" cy="477900"/>
          </a:xfrm>
          <a:prstGeom prst="curvedConnector3">
            <a:avLst>
              <a:gd fmla="val 49998" name="adj1"/>
            </a:avLst>
          </a:prstGeom>
          <a:noFill/>
          <a:ln cap="flat" cmpd="sng" w="9525">
            <a:solidFill>
              <a:schemeClr val="accent4"/>
            </a:solidFill>
            <a:prstDash val="solid"/>
            <a:round/>
            <a:headEnd len="med" w="med" type="none"/>
            <a:tailEnd len="med" w="med" type="none"/>
          </a:ln>
        </p:spPr>
      </p:cxnSp>
      <p:cxnSp>
        <p:nvCxnSpPr>
          <p:cNvPr id="1373" name="Google Shape;1373;p152"/>
          <p:cNvCxnSpPr>
            <a:stCxn id="1374" idx="3"/>
            <a:endCxn id="1364" idx="1"/>
          </p:cNvCxnSpPr>
          <p:nvPr/>
        </p:nvCxnSpPr>
        <p:spPr>
          <a:xfrm>
            <a:off x="3994675" y="2455500"/>
            <a:ext cx="909300" cy="490200"/>
          </a:xfrm>
          <a:prstGeom prst="curvedConnector3">
            <a:avLst>
              <a:gd fmla="val 49998" name="adj1"/>
            </a:avLst>
          </a:prstGeom>
          <a:noFill/>
          <a:ln cap="flat" cmpd="sng" w="9525">
            <a:solidFill>
              <a:schemeClr val="accent4"/>
            </a:solidFill>
            <a:prstDash val="solid"/>
            <a:round/>
            <a:headEnd len="med" w="med" type="none"/>
            <a:tailEnd len="med" w="med" type="none"/>
          </a:ln>
        </p:spPr>
      </p:cxnSp>
      <p:sp>
        <p:nvSpPr>
          <p:cNvPr id="1375" name="Google Shape;1375;p152"/>
          <p:cNvSpPr txBox="1"/>
          <p:nvPr/>
        </p:nvSpPr>
        <p:spPr>
          <a:xfrm>
            <a:off x="5391271" y="2078455"/>
            <a:ext cx="12681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Express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Route /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VPN Gateway</a:t>
            </a:r>
            <a:endParaRPr sz="1200">
              <a:solidFill>
                <a:srgbClr val="1B5161"/>
              </a:solidFill>
              <a:latin typeface="DM Sans Medium"/>
              <a:ea typeface="DM Sans Medium"/>
              <a:cs typeface="DM Sans Medium"/>
              <a:sym typeface="DM Sans Medium"/>
            </a:endParaRPr>
          </a:p>
        </p:txBody>
      </p:sp>
      <p:sp>
        <p:nvSpPr>
          <p:cNvPr id="1376" name="Google Shape;1376;p152"/>
          <p:cNvSpPr/>
          <p:nvPr/>
        </p:nvSpPr>
        <p:spPr>
          <a:xfrm>
            <a:off x="4749425" y="1660663"/>
            <a:ext cx="555300" cy="349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DNS</a:t>
            </a:r>
            <a:endParaRPr baseline="30000" sz="1100">
              <a:solidFill>
                <a:schemeClr val="accent1"/>
              </a:solidFill>
              <a:latin typeface="DM Sans Medium"/>
              <a:ea typeface="DM Sans Medium"/>
              <a:cs typeface="DM Sans Medium"/>
              <a:sym typeface="DM Sans Medium"/>
            </a:endParaRPr>
          </a:p>
        </p:txBody>
      </p:sp>
      <p:cxnSp>
        <p:nvCxnSpPr>
          <p:cNvPr id="1377" name="Google Shape;1377;p152"/>
          <p:cNvCxnSpPr>
            <a:stCxn id="1364" idx="3"/>
            <a:endCxn id="1378" idx="1"/>
          </p:cNvCxnSpPr>
          <p:nvPr/>
        </p:nvCxnSpPr>
        <p:spPr>
          <a:xfrm>
            <a:off x="5243845" y="2945685"/>
            <a:ext cx="604800" cy="0"/>
          </a:xfrm>
          <a:prstGeom prst="straightConnector1">
            <a:avLst/>
          </a:prstGeom>
          <a:noFill/>
          <a:ln cap="flat" cmpd="sng" w="9525">
            <a:solidFill>
              <a:schemeClr val="accent4"/>
            </a:solidFill>
            <a:prstDash val="solid"/>
            <a:round/>
            <a:headEnd len="med" w="med" type="none"/>
            <a:tailEnd len="med" w="med" type="triangle"/>
          </a:ln>
        </p:spPr>
      </p:cxnSp>
      <p:cxnSp>
        <p:nvCxnSpPr>
          <p:cNvPr id="1379" name="Google Shape;1379;p152"/>
          <p:cNvCxnSpPr>
            <a:stCxn id="1378" idx="3"/>
            <a:endCxn id="1367" idx="1"/>
          </p:cNvCxnSpPr>
          <p:nvPr/>
        </p:nvCxnSpPr>
        <p:spPr>
          <a:xfrm flipH="1" rot="10800000">
            <a:off x="6188657" y="2941185"/>
            <a:ext cx="579900" cy="4500"/>
          </a:xfrm>
          <a:prstGeom prst="straightConnector1">
            <a:avLst/>
          </a:prstGeom>
          <a:noFill/>
          <a:ln cap="flat" cmpd="sng" w="9525">
            <a:solidFill>
              <a:schemeClr val="accent4"/>
            </a:solidFill>
            <a:prstDash val="solid"/>
            <a:round/>
            <a:headEnd len="med" w="med" type="none"/>
            <a:tailEnd len="med" w="med" type="triangle"/>
          </a:ln>
        </p:spPr>
      </p:cxnSp>
      <p:cxnSp>
        <p:nvCxnSpPr>
          <p:cNvPr id="1380" name="Google Shape;1380;p152"/>
          <p:cNvCxnSpPr>
            <a:stCxn id="1381" idx="0"/>
            <a:endCxn id="1382" idx="3"/>
          </p:cNvCxnSpPr>
          <p:nvPr/>
        </p:nvCxnSpPr>
        <p:spPr>
          <a:xfrm flipH="1" rot="5400000">
            <a:off x="9406628" y="3101133"/>
            <a:ext cx="864300" cy="522900"/>
          </a:xfrm>
          <a:prstGeom prst="curvedConnector2">
            <a:avLst/>
          </a:prstGeom>
          <a:noFill/>
          <a:ln cap="flat" cmpd="sng" w="9525">
            <a:solidFill>
              <a:srgbClr val="1B3038"/>
            </a:solidFill>
            <a:prstDash val="solid"/>
            <a:round/>
            <a:headEnd len="med" w="med" type="none"/>
            <a:tailEnd len="med" w="med" type="triangle"/>
          </a:ln>
        </p:spPr>
      </p:cxnSp>
      <p:cxnSp>
        <p:nvCxnSpPr>
          <p:cNvPr id="1383" name="Google Shape;1383;p152"/>
          <p:cNvCxnSpPr>
            <a:stCxn id="1384" idx="1"/>
            <a:endCxn id="1370" idx="3"/>
          </p:cNvCxnSpPr>
          <p:nvPr/>
        </p:nvCxnSpPr>
        <p:spPr>
          <a:xfrm rot="10800000">
            <a:off x="11448490" y="2305988"/>
            <a:ext cx="296400" cy="317400"/>
          </a:xfrm>
          <a:prstGeom prst="curvedConnector3">
            <a:avLst>
              <a:gd fmla="val 49984" name="adj1"/>
            </a:avLst>
          </a:prstGeom>
          <a:noFill/>
          <a:ln cap="flat" cmpd="sng" w="9525">
            <a:solidFill>
              <a:srgbClr val="1B3038"/>
            </a:solidFill>
            <a:prstDash val="solid"/>
            <a:round/>
            <a:headEnd len="med" w="med" type="none"/>
            <a:tailEnd len="med" w="med" type="triangle"/>
          </a:ln>
        </p:spPr>
      </p:cxnSp>
      <p:cxnSp>
        <p:nvCxnSpPr>
          <p:cNvPr id="1385" name="Google Shape;1385;p152"/>
          <p:cNvCxnSpPr>
            <a:stCxn id="1384" idx="1"/>
            <a:endCxn id="1386" idx="3"/>
          </p:cNvCxnSpPr>
          <p:nvPr/>
        </p:nvCxnSpPr>
        <p:spPr>
          <a:xfrm flipH="1">
            <a:off x="11448490" y="2623388"/>
            <a:ext cx="296400" cy="302700"/>
          </a:xfrm>
          <a:prstGeom prst="curvedConnector3">
            <a:avLst>
              <a:gd fmla="val 49984" name="adj1"/>
            </a:avLst>
          </a:prstGeom>
          <a:noFill/>
          <a:ln cap="flat" cmpd="sng" w="9525">
            <a:solidFill>
              <a:srgbClr val="1B3038"/>
            </a:solidFill>
            <a:prstDash val="solid"/>
            <a:round/>
            <a:headEnd len="med" w="med" type="none"/>
            <a:tailEnd len="med" w="med" type="triangle"/>
          </a:ln>
        </p:spPr>
      </p:cxnSp>
      <p:sp>
        <p:nvSpPr>
          <p:cNvPr id="1374" name="Google Shape;1374;p152"/>
          <p:cNvSpPr/>
          <p:nvPr/>
        </p:nvSpPr>
        <p:spPr>
          <a:xfrm>
            <a:off x="3239275" y="2258700"/>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Browser</a:t>
            </a:r>
            <a:endParaRPr sz="1100">
              <a:solidFill>
                <a:schemeClr val="accent1"/>
              </a:solidFill>
              <a:latin typeface="DM Sans Medium"/>
              <a:ea typeface="DM Sans Medium"/>
              <a:cs typeface="DM Sans Medium"/>
              <a:sym typeface="DM Sans Medium"/>
            </a:endParaRPr>
          </a:p>
        </p:txBody>
      </p:sp>
      <p:sp>
        <p:nvSpPr>
          <p:cNvPr id="1363" name="Google Shape;1363;p152"/>
          <p:cNvSpPr/>
          <p:nvPr/>
        </p:nvSpPr>
        <p:spPr>
          <a:xfrm>
            <a:off x="3239275" y="2748288"/>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BI Tools</a:t>
            </a:r>
            <a:endParaRPr sz="1100">
              <a:solidFill>
                <a:schemeClr val="accent1"/>
              </a:solidFill>
              <a:latin typeface="DM Sans Medium"/>
              <a:ea typeface="DM Sans Medium"/>
              <a:cs typeface="DM Sans Medium"/>
              <a:sym typeface="DM Sans Medium"/>
            </a:endParaRPr>
          </a:p>
        </p:txBody>
      </p:sp>
      <p:sp>
        <p:nvSpPr>
          <p:cNvPr id="1372" name="Google Shape;1372;p152"/>
          <p:cNvSpPr/>
          <p:nvPr/>
        </p:nvSpPr>
        <p:spPr>
          <a:xfrm>
            <a:off x="3239275" y="3226706"/>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REST Client</a:t>
            </a:r>
            <a:endParaRPr sz="1100">
              <a:solidFill>
                <a:schemeClr val="accent1"/>
              </a:solidFill>
              <a:latin typeface="DM Sans Medium"/>
              <a:ea typeface="DM Sans Medium"/>
              <a:cs typeface="DM Sans Medium"/>
              <a:sym typeface="DM Sans Medium"/>
            </a:endParaRPr>
          </a:p>
        </p:txBody>
      </p:sp>
      <p:grpSp>
        <p:nvGrpSpPr>
          <p:cNvPr id="1387" name="Google Shape;1387;p152"/>
          <p:cNvGrpSpPr/>
          <p:nvPr/>
        </p:nvGrpSpPr>
        <p:grpSpPr>
          <a:xfrm>
            <a:off x="2846381" y="2324972"/>
            <a:ext cx="241099" cy="708914"/>
            <a:chOff x="6566925" y="5154125"/>
            <a:chExt cx="366300" cy="1077050"/>
          </a:xfrm>
        </p:grpSpPr>
        <p:sp>
          <p:nvSpPr>
            <p:cNvPr id="1388" name="Google Shape;1388;p152"/>
            <p:cNvSpPr/>
            <p:nvPr/>
          </p:nvSpPr>
          <p:spPr>
            <a:xfrm>
              <a:off x="6566925" y="5378575"/>
              <a:ext cx="366300" cy="852600"/>
            </a:xfrm>
            <a:prstGeom prst="pie">
              <a:avLst>
                <a:gd fmla="val 10743067" name="adj1"/>
                <a:gd fmla="val 17835" name="adj2"/>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52"/>
            <p:cNvSpPr/>
            <p:nvPr/>
          </p:nvSpPr>
          <p:spPr>
            <a:xfrm>
              <a:off x="6637875" y="5154125"/>
              <a:ext cx="224400" cy="224400"/>
            </a:xfrm>
            <a:prstGeom prst="ellipse">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152"/>
          <p:cNvSpPr txBox="1"/>
          <p:nvPr/>
        </p:nvSpPr>
        <p:spPr>
          <a:xfrm>
            <a:off x="2698313" y="2694588"/>
            <a:ext cx="64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DM Sans Medium"/>
                <a:ea typeface="DM Sans Medium"/>
                <a:cs typeface="DM Sans Medium"/>
                <a:sym typeface="DM Sans Medium"/>
              </a:rPr>
              <a:t>User</a:t>
            </a:r>
            <a:endParaRPr>
              <a:solidFill>
                <a:schemeClr val="accent1"/>
              </a:solidFill>
              <a:latin typeface="DM Sans Medium"/>
              <a:ea typeface="DM Sans Medium"/>
              <a:cs typeface="DM Sans Medium"/>
              <a:sym typeface="DM Sans Medium"/>
            </a:endParaRPr>
          </a:p>
        </p:txBody>
      </p:sp>
      <p:sp>
        <p:nvSpPr>
          <p:cNvPr id="1384" name="Google Shape;1384;p152"/>
          <p:cNvSpPr/>
          <p:nvPr/>
        </p:nvSpPr>
        <p:spPr>
          <a:xfrm>
            <a:off x="11744890" y="2505788"/>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1391" name="Google Shape;1391;p152"/>
          <p:cNvSpPr/>
          <p:nvPr/>
        </p:nvSpPr>
        <p:spPr>
          <a:xfrm>
            <a:off x="10041436" y="4945378"/>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52"/>
          <p:cNvSpPr/>
          <p:nvPr/>
        </p:nvSpPr>
        <p:spPr>
          <a:xfrm>
            <a:off x="9580010" y="5272132"/>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52"/>
          <p:cNvSpPr/>
          <p:nvPr/>
        </p:nvSpPr>
        <p:spPr>
          <a:xfrm>
            <a:off x="9580010" y="560937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52"/>
          <p:cNvSpPr/>
          <p:nvPr/>
        </p:nvSpPr>
        <p:spPr>
          <a:xfrm>
            <a:off x="9580010" y="474332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5" name="Google Shape;1395;p152"/>
          <p:cNvCxnSpPr>
            <a:stCxn id="1381" idx="0"/>
            <a:endCxn id="1396" idx="3"/>
          </p:cNvCxnSpPr>
          <p:nvPr/>
        </p:nvCxnSpPr>
        <p:spPr>
          <a:xfrm flipH="1" rot="5400000">
            <a:off x="9720128" y="3414633"/>
            <a:ext cx="240000" cy="520200"/>
          </a:xfrm>
          <a:prstGeom prst="curvedConnector2">
            <a:avLst/>
          </a:prstGeom>
          <a:noFill/>
          <a:ln cap="flat" cmpd="sng" w="9525">
            <a:solidFill>
              <a:srgbClr val="1B3038"/>
            </a:solidFill>
            <a:prstDash val="solid"/>
            <a:round/>
            <a:headEnd len="med" w="med" type="none"/>
            <a:tailEnd len="med" w="med" type="triangle"/>
          </a:ln>
        </p:spPr>
      </p:cxnSp>
      <p:sp>
        <p:nvSpPr>
          <p:cNvPr id="1397" name="Google Shape;1397;p152"/>
          <p:cNvSpPr/>
          <p:nvPr/>
        </p:nvSpPr>
        <p:spPr>
          <a:xfrm>
            <a:off x="9580010" y="5332555"/>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52"/>
          <p:cNvSpPr/>
          <p:nvPr/>
        </p:nvSpPr>
        <p:spPr>
          <a:xfrm>
            <a:off x="10431102" y="474332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52"/>
          <p:cNvSpPr/>
          <p:nvPr/>
        </p:nvSpPr>
        <p:spPr>
          <a:xfrm>
            <a:off x="9884810" y="4736875"/>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0" name="Google Shape;1400;p152"/>
          <p:cNvCxnSpPr>
            <a:stCxn id="1354" idx="0"/>
            <a:endCxn id="1381" idx="2"/>
          </p:cNvCxnSpPr>
          <p:nvPr/>
        </p:nvCxnSpPr>
        <p:spPr>
          <a:xfrm rot="10800000">
            <a:off x="10100300" y="4029991"/>
            <a:ext cx="300" cy="455100"/>
          </a:xfrm>
          <a:prstGeom prst="straightConnector1">
            <a:avLst/>
          </a:prstGeom>
          <a:noFill/>
          <a:ln cap="flat" cmpd="sng" w="9525">
            <a:solidFill>
              <a:srgbClr val="1B3038"/>
            </a:solidFill>
            <a:prstDash val="solid"/>
            <a:round/>
            <a:headEnd len="med" w="med" type="none"/>
            <a:tailEnd len="med" w="med" type="none"/>
          </a:ln>
        </p:spPr>
      </p:cxnSp>
      <p:cxnSp>
        <p:nvCxnSpPr>
          <p:cNvPr id="1401" name="Google Shape;1401;p152"/>
          <p:cNvCxnSpPr>
            <a:stCxn id="1354" idx="3"/>
            <a:endCxn id="1384" idx="3"/>
          </p:cNvCxnSpPr>
          <p:nvPr/>
        </p:nvCxnSpPr>
        <p:spPr>
          <a:xfrm flipH="1" rot="10800000">
            <a:off x="10612850" y="2623441"/>
            <a:ext cx="1326000" cy="2602800"/>
          </a:xfrm>
          <a:prstGeom prst="bentConnector3">
            <a:avLst>
              <a:gd fmla="val 110089" name="adj1"/>
            </a:avLst>
          </a:prstGeom>
          <a:noFill/>
          <a:ln cap="flat" cmpd="sng" w="9525">
            <a:solidFill>
              <a:srgbClr val="1B3038"/>
            </a:solidFill>
            <a:prstDash val="solid"/>
            <a:round/>
            <a:headEnd len="med" w="med" type="none"/>
            <a:tailEnd len="med" w="med" type="none"/>
          </a:ln>
        </p:spPr>
      </p:cxnSp>
      <p:grpSp>
        <p:nvGrpSpPr>
          <p:cNvPr id="1402" name="Google Shape;1402;p152"/>
          <p:cNvGrpSpPr/>
          <p:nvPr/>
        </p:nvGrpSpPr>
        <p:grpSpPr>
          <a:xfrm>
            <a:off x="4903945" y="2770785"/>
            <a:ext cx="339900" cy="349800"/>
            <a:chOff x="4903945" y="2770785"/>
            <a:chExt cx="339900" cy="349800"/>
          </a:xfrm>
        </p:grpSpPr>
        <p:cxnSp>
          <p:nvCxnSpPr>
            <p:cNvPr id="1403" name="Google Shape;1403;p152"/>
            <p:cNvCxnSpPr/>
            <p:nvPr/>
          </p:nvCxnSpPr>
          <p:spPr>
            <a:xfrm>
              <a:off x="4982209" y="3003734"/>
              <a:ext cx="125700" cy="0"/>
            </a:xfrm>
            <a:prstGeom prst="straightConnector1">
              <a:avLst/>
            </a:prstGeom>
            <a:noFill/>
            <a:ln cap="flat" cmpd="sng" w="9525">
              <a:solidFill>
                <a:schemeClr val="accent4"/>
              </a:solidFill>
              <a:prstDash val="solid"/>
              <a:round/>
              <a:headEnd len="med" w="med" type="none"/>
              <a:tailEnd len="med" w="med" type="none"/>
            </a:ln>
          </p:spPr>
        </p:cxnSp>
        <p:sp>
          <p:nvSpPr>
            <p:cNvPr id="1364" name="Google Shape;1364;p152"/>
            <p:cNvSpPr/>
            <p:nvPr/>
          </p:nvSpPr>
          <p:spPr>
            <a:xfrm>
              <a:off x="4903945" y="2770785"/>
              <a:ext cx="339900" cy="3498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4" name="Google Shape;1404;p152"/>
            <p:cNvPicPr preferRelativeResize="0"/>
            <p:nvPr/>
          </p:nvPicPr>
          <p:blipFill>
            <a:blip r:embed="rId3">
              <a:alphaModFix/>
            </a:blip>
            <a:stretch>
              <a:fillRect/>
            </a:stretch>
          </p:blipFill>
          <p:spPr>
            <a:xfrm>
              <a:off x="4928070" y="2799735"/>
              <a:ext cx="291675" cy="278984"/>
            </a:xfrm>
            <a:prstGeom prst="rect">
              <a:avLst/>
            </a:prstGeom>
            <a:noFill/>
            <a:ln>
              <a:noFill/>
            </a:ln>
          </p:spPr>
        </p:pic>
      </p:grpSp>
      <p:grpSp>
        <p:nvGrpSpPr>
          <p:cNvPr id="1405" name="Google Shape;1405;p152"/>
          <p:cNvGrpSpPr/>
          <p:nvPr/>
        </p:nvGrpSpPr>
        <p:grpSpPr>
          <a:xfrm>
            <a:off x="5848757" y="2770785"/>
            <a:ext cx="339900" cy="349800"/>
            <a:chOff x="5848757" y="2770785"/>
            <a:chExt cx="339900" cy="349800"/>
          </a:xfrm>
        </p:grpSpPr>
        <p:sp>
          <p:nvSpPr>
            <p:cNvPr id="1378" name="Google Shape;1378;p152"/>
            <p:cNvSpPr/>
            <p:nvPr/>
          </p:nvSpPr>
          <p:spPr>
            <a:xfrm>
              <a:off x="5848757" y="2770785"/>
              <a:ext cx="339900" cy="3498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6" name="Google Shape;1406;p152"/>
            <p:cNvPicPr preferRelativeResize="0"/>
            <p:nvPr/>
          </p:nvPicPr>
          <p:blipFill>
            <a:blip r:embed="rId4">
              <a:alphaModFix/>
            </a:blip>
            <a:stretch>
              <a:fillRect/>
            </a:stretch>
          </p:blipFill>
          <p:spPr>
            <a:xfrm>
              <a:off x="5867957" y="2794985"/>
              <a:ext cx="301525" cy="288485"/>
            </a:xfrm>
            <a:prstGeom prst="rect">
              <a:avLst/>
            </a:prstGeom>
            <a:noFill/>
            <a:ln>
              <a:noFill/>
            </a:ln>
          </p:spPr>
        </p:pic>
      </p:grpSp>
      <p:grpSp>
        <p:nvGrpSpPr>
          <p:cNvPr id="1407" name="Google Shape;1407;p152"/>
          <p:cNvGrpSpPr/>
          <p:nvPr/>
        </p:nvGrpSpPr>
        <p:grpSpPr>
          <a:xfrm>
            <a:off x="6768657" y="2766385"/>
            <a:ext cx="339900" cy="349800"/>
            <a:chOff x="6768657" y="2766385"/>
            <a:chExt cx="339900" cy="349800"/>
          </a:xfrm>
        </p:grpSpPr>
        <p:sp>
          <p:nvSpPr>
            <p:cNvPr id="1367" name="Google Shape;1367;p152"/>
            <p:cNvSpPr/>
            <p:nvPr/>
          </p:nvSpPr>
          <p:spPr>
            <a:xfrm>
              <a:off x="6768657" y="2766385"/>
              <a:ext cx="339900" cy="3498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8" name="Google Shape;1408;p152"/>
            <p:cNvPicPr preferRelativeResize="0"/>
            <p:nvPr/>
          </p:nvPicPr>
          <p:blipFill rotWithShape="1">
            <a:blip r:embed="rId5">
              <a:alphaModFix/>
            </a:blip>
            <a:srcRect b="0" l="0" r="0" t="3297"/>
            <a:stretch/>
          </p:blipFill>
          <p:spPr>
            <a:xfrm>
              <a:off x="6792782" y="2795340"/>
              <a:ext cx="291675" cy="278975"/>
            </a:xfrm>
            <a:prstGeom prst="rect">
              <a:avLst/>
            </a:prstGeom>
            <a:noFill/>
            <a:ln>
              <a:noFill/>
            </a:ln>
          </p:spPr>
        </p:pic>
      </p:grpSp>
      <p:sp>
        <p:nvSpPr>
          <p:cNvPr id="1409" name="Google Shape;1409;p152"/>
          <p:cNvSpPr txBox="1"/>
          <p:nvPr/>
        </p:nvSpPr>
        <p:spPr>
          <a:xfrm>
            <a:off x="6498051" y="2078455"/>
            <a:ext cx="907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PE for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Web App</a:t>
            </a:r>
            <a:endParaRPr sz="1200">
              <a:solidFill>
                <a:srgbClr val="1B5161"/>
              </a:solidFill>
              <a:latin typeface="DM Sans Medium"/>
              <a:ea typeface="DM Sans Medium"/>
              <a:cs typeface="DM Sans Medium"/>
              <a:sym typeface="DM Sans Medium"/>
            </a:endParaRPr>
          </a:p>
        </p:txBody>
      </p:sp>
      <p:sp>
        <p:nvSpPr>
          <p:cNvPr id="1382" name="Google Shape;1382;p152"/>
          <p:cNvSpPr/>
          <p:nvPr/>
        </p:nvSpPr>
        <p:spPr>
          <a:xfrm>
            <a:off x="8481300" y="2653300"/>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Metastore</a:t>
            </a:r>
            <a:endParaRPr i="1">
              <a:solidFill>
                <a:schemeClr val="dk2"/>
              </a:solidFill>
              <a:latin typeface="DM Sans Medium"/>
              <a:ea typeface="DM Sans Medium"/>
              <a:cs typeface="DM Sans Medium"/>
              <a:sym typeface="DM Sans Medium"/>
            </a:endParaRPr>
          </a:p>
        </p:txBody>
      </p:sp>
      <p:sp>
        <p:nvSpPr>
          <p:cNvPr id="1370" name="Google Shape;1370;p152"/>
          <p:cNvSpPr/>
          <p:nvPr/>
        </p:nvSpPr>
        <p:spPr>
          <a:xfrm>
            <a:off x="10355388" y="2028975"/>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Web</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App</a:t>
            </a:r>
            <a:endParaRPr i="1">
              <a:solidFill>
                <a:schemeClr val="dk2"/>
              </a:solidFill>
              <a:latin typeface="DM Sans Medium"/>
              <a:ea typeface="DM Sans Medium"/>
              <a:cs typeface="DM Sans Medium"/>
              <a:sym typeface="DM Sans Medium"/>
            </a:endParaRPr>
          </a:p>
        </p:txBody>
      </p:sp>
      <p:sp>
        <p:nvSpPr>
          <p:cNvPr id="1396" name="Google Shape;1396;p152"/>
          <p:cNvSpPr/>
          <p:nvPr/>
        </p:nvSpPr>
        <p:spPr>
          <a:xfrm>
            <a:off x="8484000" y="3277651"/>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Log / Tele-</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metry (TM)</a:t>
            </a:r>
            <a:endParaRPr i="1">
              <a:solidFill>
                <a:schemeClr val="dk2"/>
              </a:solidFill>
              <a:latin typeface="DM Sans Medium"/>
              <a:ea typeface="DM Sans Medium"/>
              <a:cs typeface="DM Sans Medium"/>
              <a:sym typeface="DM Sans Medium"/>
            </a:endParaRPr>
          </a:p>
        </p:txBody>
      </p:sp>
      <p:sp>
        <p:nvSpPr>
          <p:cNvPr id="1410" name="Google Shape;1410;p152"/>
          <p:cNvSpPr/>
          <p:nvPr/>
        </p:nvSpPr>
        <p:spPr>
          <a:xfrm>
            <a:off x="10358052" y="3269226"/>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Artefact </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Store</a:t>
            </a:r>
            <a:endParaRPr i="1">
              <a:solidFill>
                <a:schemeClr val="dk2"/>
              </a:solidFill>
              <a:latin typeface="DM Sans Medium"/>
              <a:ea typeface="DM Sans Medium"/>
              <a:cs typeface="DM Sans Medium"/>
              <a:sym typeface="DM Sans Medium"/>
            </a:endParaRPr>
          </a:p>
        </p:txBody>
      </p:sp>
      <p:sp>
        <p:nvSpPr>
          <p:cNvPr id="1386" name="Google Shape;1386;p152"/>
          <p:cNvSpPr/>
          <p:nvPr/>
        </p:nvSpPr>
        <p:spPr>
          <a:xfrm>
            <a:off x="10355388" y="2649101"/>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SCC </a:t>
            </a:r>
            <a:br>
              <a:rPr lang="en">
                <a:solidFill>
                  <a:schemeClr val="dk2"/>
                </a:solidFill>
                <a:latin typeface="DM Sans Medium"/>
                <a:ea typeface="DM Sans Medium"/>
                <a:cs typeface="DM Sans Medium"/>
                <a:sym typeface="DM Sans Medium"/>
              </a:rPr>
            </a:br>
            <a:r>
              <a:rPr lang="en">
                <a:solidFill>
                  <a:schemeClr val="dk2"/>
                </a:solidFill>
                <a:latin typeface="DM Sans Medium"/>
                <a:ea typeface="DM Sans Medium"/>
                <a:cs typeface="DM Sans Medium"/>
                <a:sym typeface="DM Sans Medium"/>
              </a:rPr>
              <a:t>Relay</a:t>
            </a:r>
            <a:endParaRPr i="1">
              <a:solidFill>
                <a:schemeClr val="dk2"/>
              </a:solidFill>
              <a:latin typeface="DM Sans Medium"/>
              <a:ea typeface="DM Sans Medium"/>
              <a:cs typeface="DM Sans Medium"/>
              <a:sym typeface="DM Sans Medium"/>
            </a:endParaRPr>
          </a:p>
        </p:txBody>
      </p:sp>
      <p:sp>
        <p:nvSpPr>
          <p:cNvPr id="1368" name="Google Shape;1368;p152"/>
          <p:cNvSpPr/>
          <p:nvPr/>
        </p:nvSpPr>
        <p:spPr>
          <a:xfrm>
            <a:off x="8484003" y="2028975"/>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Private Link Service </a:t>
            </a:r>
            <a:endParaRPr i="1">
              <a:solidFill>
                <a:schemeClr val="dk2"/>
              </a:solidFill>
              <a:latin typeface="DM Sans Medium"/>
              <a:ea typeface="DM Sans Medium"/>
              <a:cs typeface="DM Sans Medium"/>
              <a:sym typeface="DM Sans Medium"/>
            </a:endParaRPr>
          </a:p>
        </p:txBody>
      </p:sp>
      <p:cxnSp>
        <p:nvCxnSpPr>
          <p:cNvPr id="1411" name="Google Shape;1411;p152"/>
          <p:cNvCxnSpPr>
            <a:stCxn id="1381" idx="0"/>
            <a:endCxn id="1410" idx="1"/>
          </p:cNvCxnSpPr>
          <p:nvPr/>
        </p:nvCxnSpPr>
        <p:spPr>
          <a:xfrm rot="-5400000">
            <a:off x="10104878" y="3541683"/>
            <a:ext cx="248400" cy="257700"/>
          </a:xfrm>
          <a:prstGeom prst="curvedConnector2">
            <a:avLst/>
          </a:prstGeom>
          <a:noFill/>
          <a:ln cap="flat" cmpd="sng" w="9525">
            <a:solidFill>
              <a:srgbClr val="1B3038"/>
            </a:solidFill>
            <a:prstDash val="solid"/>
            <a:round/>
            <a:headEnd len="med" w="med" type="none"/>
            <a:tailEnd len="med" w="med" type="triangle"/>
          </a:ln>
        </p:spPr>
      </p:cxnSp>
      <p:sp>
        <p:nvSpPr>
          <p:cNvPr id="1412" name="Google Shape;1412;p152"/>
          <p:cNvSpPr/>
          <p:nvPr/>
        </p:nvSpPr>
        <p:spPr>
          <a:xfrm>
            <a:off x="7830580" y="251227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52"/>
          <p:cNvSpPr/>
          <p:nvPr/>
        </p:nvSpPr>
        <p:spPr>
          <a:xfrm>
            <a:off x="10003178" y="3794733"/>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1413" name="Google Shape;1413;p152"/>
          <p:cNvSpPr/>
          <p:nvPr/>
        </p:nvSpPr>
        <p:spPr>
          <a:xfrm>
            <a:off x="10055100" y="408759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52"/>
          <p:cNvSpPr/>
          <p:nvPr/>
        </p:nvSpPr>
        <p:spPr>
          <a:xfrm>
            <a:off x="10116127" y="44850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52"/>
          <p:cNvSpPr/>
          <p:nvPr/>
        </p:nvSpPr>
        <p:spPr>
          <a:xfrm>
            <a:off x="10420927" y="44850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6" name="Google Shape;1416;p152"/>
          <p:cNvCxnSpPr>
            <a:endCxn id="1417" idx="0"/>
          </p:cNvCxnSpPr>
          <p:nvPr/>
        </p:nvCxnSpPr>
        <p:spPr>
          <a:xfrm>
            <a:off x="11130153" y="3912383"/>
            <a:ext cx="0" cy="370800"/>
          </a:xfrm>
          <a:prstGeom prst="straightConnector1">
            <a:avLst/>
          </a:prstGeom>
          <a:noFill/>
          <a:ln cap="flat" cmpd="sng" w="9525">
            <a:solidFill>
              <a:srgbClr val="1B3038"/>
            </a:solidFill>
            <a:prstDash val="solid"/>
            <a:round/>
            <a:headEnd len="med" w="med" type="none"/>
            <a:tailEnd len="med" w="med" type="triangle"/>
          </a:ln>
        </p:spPr>
      </p:cxnSp>
      <p:sp>
        <p:nvSpPr>
          <p:cNvPr id="1418" name="Google Shape;1418;p152"/>
          <p:cNvSpPr/>
          <p:nvPr/>
        </p:nvSpPr>
        <p:spPr>
          <a:xfrm>
            <a:off x="11085768" y="401139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52"/>
          <p:cNvSpPr/>
          <p:nvPr/>
        </p:nvSpPr>
        <p:spPr>
          <a:xfrm>
            <a:off x="11033103" y="4283183"/>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1419" name="Google Shape;1419;p152"/>
          <p:cNvSpPr/>
          <p:nvPr/>
        </p:nvSpPr>
        <p:spPr>
          <a:xfrm>
            <a:off x="10420927" y="45612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0" name="Google Shape;1420;p152"/>
          <p:cNvCxnSpPr>
            <a:stCxn id="1419" idx="3"/>
            <a:endCxn id="1417" idx="1"/>
          </p:cNvCxnSpPr>
          <p:nvPr/>
        </p:nvCxnSpPr>
        <p:spPr>
          <a:xfrm flipH="1" rot="10800000">
            <a:off x="10597327" y="4400796"/>
            <a:ext cx="435900" cy="191700"/>
          </a:xfrm>
          <a:prstGeom prst="curvedConnector3">
            <a:avLst>
              <a:gd fmla="val 49986" name="adj1"/>
            </a:avLst>
          </a:prstGeom>
          <a:noFill/>
          <a:ln cap="flat" cmpd="sng" w="9525">
            <a:solidFill>
              <a:srgbClr val="1B3038"/>
            </a:solidFill>
            <a:prstDash val="solid"/>
            <a:round/>
            <a:headEnd len="med" w="med" type="none"/>
            <a:tailEnd len="med" w="med" type="triangle"/>
          </a:ln>
        </p:spPr>
      </p:cxnSp>
      <p:sp>
        <p:nvSpPr>
          <p:cNvPr id="1421" name="Google Shape;1421;p152"/>
          <p:cNvSpPr/>
          <p:nvPr/>
        </p:nvSpPr>
        <p:spPr>
          <a:xfrm>
            <a:off x="10780968" y="4442814"/>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52"/>
          <p:cNvSpPr txBox="1"/>
          <p:nvPr/>
        </p:nvSpPr>
        <p:spPr>
          <a:xfrm>
            <a:off x="0" y="0"/>
            <a:ext cx="2686800" cy="338700"/>
          </a:xfrm>
          <a:prstGeom prst="rect">
            <a:avLst/>
          </a:prstGeom>
          <a:solidFill>
            <a:srgbClr val="F4CCCC"/>
          </a:solidFill>
          <a:ln>
            <a:noFill/>
          </a:ln>
        </p:spPr>
        <p:txBody>
          <a:bodyPr anchorCtr="0" anchor="t" bIns="0" lIns="0" spcFirstLastPara="1" rIns="0" wrap="square" tIns="0">
            <a:noAutofit/>
          </a:bodyPr>
          <a:lstStyle/>
          <a:p>
            <a:pPr indent="0" lvl="0" marL="0" rtl="0" algn="ctr">
              <a:spcBef>
                <a:spcPts val="0"/>
              </a:spcBef>
              <a:spcAft>
                <a:spcPts val="0"/>
              </a:spcAft>
              <a:buNone/>
            </a:pPr>
            <a:r>
              <a:rPr lang="en" sz="2200">
                <a:latin typeface="Barlow"/>
                <a:ea typeface="Barlow"/>
                <a:cs typeface="Barlow"/>
                <a:sym typeface="Barlow"/>
              </a:rPr>
              <a:t>Public</a:t>
            </a:r>
            <a:r>
              <a:rPr lang="en" sz="2200">
                <a:latin typeface="Barlow"/>
                <a:ea typeface="Barlow"/>
                <a:cs typeface="Barlow"/>
                <a:sym typeface="Barlow"/>
              </a:rPr>
              <a:t> Preview</a:t>
            </a:r>
            <a:endParaRPr sz="2200">
              <a:latin typeface="Barlow"/>
              <a:ea typeface="Barlow"/>
              <a:cs typeface="Barlow"/>
              <a:sym typeface="Barlow"/>
            </a:endParaRPr>
          </a:p>
        </p:txBody>
      </p:sp>
      <p:sp>
        <p:nvSpPr>
          <p:cNvPr id="1423" name="Google Shape;1423;p152"/>
          <p:cNvSpPr/>
          <p:nvPr/>
        </p:nvSpPr>
        <p:spPr>
          <a:xfrm>
            <a:off x="10893300" y="5184407"/>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4" name="Google Shape;1424;p152"/>
          <p:cNvGrpSpPr/>
          <p:nvPr/>
        </p:nvGrpSpPr>
        <p:grpSpPr>
          <a:xfrm>
            <a:off x="8069441" y="6169764"/>
            <a:ext cx="1810200" cy="692700"/>
            <a:chOff x="3878441" y="6093564"/>
            <a:chExt cx="1810200" cy="692700"/>
          </a:xfrm>
        </p:grpSpPr>
        <p:grpSp>
          <p:nvGrpSpPr>
            <p:cNvPr id="1425" name="Google Shape;1425;p152"/>
            <p:cNvGrpSpPr/>
            <p:nvPr/>
          </p:nvGrpSpPr>
          <p:grpSpPr>
            <a:xfrm>
              <a:off x="3878441" y="6093564"/>
              <a:ext cx="1810200" cy="692700"/>
              <a:chOff x="3878441" y="6093564"/>
              <a:chExt cx="1810200" cy="692700"/>
            </a:xfrm>
          </p:grpSpPr>
          <p:sp>
            <p:nvSpPr>
              <p:cNvPr id="1426" name="Google Shape;1426;p152"/>
              <p:cNvSpPr txBox="1"/>
              <p:nvPr/>
            </p:nvSpPr>
            <p:spPr>
              <a:xfrm>
                <a:off x="3878441" y="6093564"/>
                <a:ext cx="1810200" cy="6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PE  = Private Endpoint</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via Azure Backbone</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Public IP</a:t>
                </a:r>
                <a:endParaRPr sz="1000">
                  <a:solidFill>
                    <a:srgbClr val="434343"/>
                  </a:solidFill>
                  <a:latin typeface="Barlow Medium"/>
                  <a:ea typeface="Barlow Medium"/>
                  <a:cs typeface="Barlow Medium"/>
                  <a:sym typeface="Barlow Medium"/>
                </a:endParaRPr>
              </a:p>
            </p:txBody>
          </p:sp>
          <p:sp>
            <p:nvSpPr>
              <p:cNvPr id="1427" name="Google Shape;1427;p152"/>
              <p:cNvSpPr/>
              <p:nvPr/>
            </p:nvSpPr>
            <p:spPr>
              <a:xfrm>
                <a:off x="4006918" y="6396536"/>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152"/>
            <p:cNvSpPr/>
            <p:nvPr/>
          </p:nvSpPr>
          <p:spPr>
            <a:xfrm>
              <a:off x="3972958" y="6546076"/>
              <a:ext cx="148500" cy="1563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53"/>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Private Link (2/3) - DP to CP &amp; DBFS</a:t>
            </a:r>
            <a:endParaRPr sz="3600"/>
          </a:p>
        </p:txBody>
      </p:sp>
      <p:sp>
        <p:nvSpPr>
          <p:cNvPr id="1434" name="Google Shape;1434;p15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5" name="Google Shape;1435;p153"/>
          <p:cNvSpPr/>
          <p:nvPr/>
        </p:nvSpPr>
        <p:spPr>
          <a:xfrm>
            <a:off x="5490975" y="4343800"/>
            <a:ext cx="5214900" cy="1729500"/>
          </a:xfrm>
          <a:prstGeom prst="roundRect">
            <a:avLst>
              <a:gd fmla="val 5209" name="adj"/>
            </a:avLst>
          </a:prstGeom>
          <a:solidFill>
            <a:srgbClr val="FFFFFF"/>
          </a:solidFill>
          <a:ln cap="flat" cmpd="sng" w="19050">
            <a:solidFill>
              <a:srgbClr val="1B516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rgbClr val="1B5161"/>
                </a:solidFill>
                <a:latin typeface="DM Sans Medium"/>
                <a:ea typeface="DM Sans Medium"/>
                <a:cs typeface="DM Sans Medium"/>
                <a:sym typeface="DM Sans Medium"/>
              </a:rPr>
              <a:t>Data Plane </a:t>
            </a:r>
            <a:br>
              <a:rPr lang="en" sz="1600">
                <a:solidFill>
                  <a:srgbClr val="1B5161"/>
                </a:solidFill>
                <a:latin typeface="DM Sans Medium"/>
                <a:ea typeface="DM Sans Medium"/>
                <a:cs typeface="DM Sans Medium"/>
                <a:sym typeface="DM Sans Medium"/>
              </a:rPr>
            </a:br>
            <a:r>
              <a:rPr lang="en">
                <a:solidFill>
                  <a:srgbClr val="1B5161"/>
                </a:solidFill>
                <a:latin typeface="DM Sans Medium"/>
                <a:ea typeface="DM Sans Medium"/>
                <a:cs typeface="DM Sans Medium"/>
                <a:sym typeface="DM Sans Medium"/>
              </a:rPr>
              <a:t>(Customer </a:t>
            </a:r>
            <a:endParaRPr>
              <a:solidFill>
                <a:srgbClr val="1B5161"/>
              </a:solidFill>
              <a:latin typeface="DM Sans Medium"/>
              <a:ea typeface="DM Sans Medium"/>
              <a:cs typeface="DM Sans Medium"/>
              <a:sym typeface="DM Sans Medium"/>
            </a:endParaRPr>
          </a:p>
          <a:p>
            <a:pPr indent="0" lvl="0" marL="0" rtl="0" algn="l">
              <a:spcBef>
                <a:spcPts val="0"/>
              </a:spcBef>
              <a:spcAft>
                <a:spcPts val="0"/>
              </a:spcAft>
              <a:buNone/>
            </a:pPr>
            <a:r>
              <a:rPr lang="en">
                <a:solidFill>
                  <a:srgbClr val="1B5161"/>
                </a:solidFill>
                <a:latin typeface="DM Sans Medium"/>
                <a:ea typeface="DM Sans Medium"/>
                <a:cs typeface="DM Sans Medium"/>
                <a:sym typeface="DM Sans Medium"/>
              </a:rPr>
              <a:t>VNet)</a:t>
            </a:r>
            <a:endParaRPr>
              <a:solidFill>
                <a:srgbClr val="1B5161"/>
              </a:solidFill>
              <a:latin typeface="DM Sans Medium"/>
              <a:ea typeface="DM Sans Medium"/>
              <a:cs typeface="DM Sans Medium"/>
              <a:sym typeface="DM Sans Medium"/>
            </a:endParaRPr>
          </a:p>
        </p:txBody>
      </p:sp>
      <p:sp>
        <p:nvSpPr>
          <p:cNvPr id="1436" name="Google Shape;1436;p153"/>
          <p:cNvSpPr/>
          <p:nvPr/>
        </p:nvSpPr>
        <p:spPr>
          <a:xfrm>
            <a:off x="9588350" y="4485091"/>
            <a:ext cx="1024500" cy="1482300"/>
          </a:xfrm>
          <a:prstGeom prst="roundRect">
            <a:avLst>
              <a:gd fmla="val 8562" name="adj"/>
            </a:avLst>
          </a:prstGeom>
          <a:noFill/>
          <a:ln cap="flat" cmpd="sng" w="9525">
            <a:solidFill>
              <a:schemeClr val="accent5"/>
            </a:solidFill>
            <a:prstDash val="dot"/>
            <a:round/>
            <a:headEnd len="sm" w="sm" type="none"/>
            <a:tailEnd len="sm" w="sm" type="none"/>
          </a:ln>
        </p:spPr>
        <p:txBody>
          <a:bodyPr anchorCtr="0" anchor="b" bIns="45700" lIns="0" spcFirstLastPara="1" rIns="0" wrap="square" tIns="45700">
            <a:noAutofit/>
          </a:bodyPr>
          <a:lstStyle/>
          <a:p>
            <a:pPr indent="0" lvl="0" marL="0" rtl="0" algn="ctr">
              <a:spcBef>
                <a:spcPts val="0"/>
              </a:spcBef>
              <a:spcAft>
                <a:spcPts val="0"/>
              </a:spcAft>
              <a:buNone/>
            </a:pPr>
            <a:r>
              <a:rPr i="1" lang="en" sz="1200">
                <a:solidFill>
                  <a:schemeClr val="accent5"/>
                </a:solidFill>
                <a:latin typeface="DM Sans Medium"/>
                <a:ea typeface="DM Sans Medium"/>
                <a:cs typeface="DM Sans Medium"/>
                <a:sym typeface="DM Sans Medium"/>
              </a:rPr>
              <a:t>host subnet</a:t>
            </a:r>
            <a:endParaRPr i="1" sz="1200">
              <a:solidFill>
                <a:schemeClr val="accent5"/>
              </a:solidFill>
              <a:latin typeface="DM Sans Medium"/>
              <a:ea typeface="DM Sans Medium"/>
              <a:cs typeface="DM Sans Medium"/>
              <a:sym typeface="DM Sans Medium"/>
            </a:endParaRPr>
          </a:p>
        </p:txBody>
      </p:sp>
      <p:sp>
        <p:nvSpPr>
          <p:cNvPr id="1437" name="Google Shape;1437;p153"/>
          <p:cNvSpPr/>
          <p:nvPr/>
        </p:nvSpPr>
        <p:spPr>
          <a:xfrm>
            <a:off x="6941800" y="4485075"/>
            <a:ext cx="2525700" cy="1482300"/>
          </a:xfrm>
          <a:prstGeom prst="roundRect">
            <a:avLst>
              <a:gd fmla="val 6449" name="adj"/>
            </a:avLst>
          </a:prstGeom>
          <a:noFill/>
          <a:ln cap="flat" cmpd="sng" w="9525">
            <a:solidFill>
              <a:schemeClr val="accent5"/>
            </a:solidFill>
            <a:prstDash val="dot"/>
            <a:round/>
            <a:headEnd len="sm" w="sm" type="none"/>
            <a:tailEnd len="sm" w="sm" type="none"/>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r>
              <a:rPr i="1" lang="en" sz="1200">
                <a:solidFill>
                  <a:schemeClr val="accent5"/>
                </a:solidFill>
                <a:latin typeface="DM Sans Medium"/>
                <a:ea typeface="DM Sans Medium"/>
                <a:cs typeface="DM Sans Medium"/>
                <a:sym typeface="DM Sans Medium"/>
              </a:rPr>
              <a:t>PE subnet</a:t>
            </a:r>
            <a:endParaRPr i="1" sz="1200">
              <a:solidFill>
                <a:schemeClr val="accent5"/>
              </a:solidFill>
              <a:latin typeface="DM Sans Medium"/>
              <a:ea typeface="DM Sans Medium"/>
              <a:cs typeface="DM Sans Medium"/>
              <a:sym typeface="DM Sans Medium"/>
            </a:endParaRPr>
          </a:p>
        </p:txBody>
      </p:sp>
      <p:cxnSp>
        <p:nvCxnSpPr>
          <p:cNvPr id="1438" name="Google Shape;1438;p153"/>
          <p:cNvCxnSpPr>
            <a:stCxn id="1439" idx="1"/>
            <a:endCxn id="1440" idx="2"/>
          </p:cNvCxnSpPr>
          <p:nvPr/>
        </p:nvCxnSpPr>
        <p:spPr>
          <a:xfrm rot="10800000">
            <a:off x="8006027" y="5045023"/>
            <a:ext cx="1581300" cy="195000"/>
          </a:xfrm>
          <a:prstGeom prst="bentConnector2">
            <a:avLst/>
          </a:prstGeom>
          <a:noFill/>
          <a:ln cap="flat" cmpd="sng" w="9525">
            <a:solidFill>
              <a:schemeClr val="accent4"/>
            </a:solidFill>
            <a:prstDash val="solid"/>
            <a:round/>
            <a:headEnd len="med" w="med" type="none"/>
            <a:tailEnd len="med" w="med" type="triangle"/>
          </a:ln>
        </p:spPr>
      </p:cxnSp>
      <p:sp>
        <p:nvSpPr>
          <p:cNvPr id="1439" name="Google Shape;1439;p153"/>
          <p:cNvSpPr/>
          <p:nvPr/>
        </p:nvSpPr>
        <p:spPr>
          <a:xfrm>
            <a:off x="9587327" y="5208823"/>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53"/>
          <p:cNvSpPr/>
          <p:nvPr/>
        </p:nvSpPr>
        <p:spPr>
          <a:xfrm>
            <a:off x="9587327" y="4858127"/>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2" name="Google Shape;1442;p153"/>
          <p:cNvCxnSpPr>
            <a:stCxn id="1441" idx="1"/>
            <a:endCxn id="1443" idx="3"/>
          </p:cNvCxnSpPr>
          <p:nvPr/>
        </p:nvCxnSpPr>
        <p:spPr>
          <a:xfrm flipH="1">
            <a:off x="9241427" y="4889327"/>
            <a:ext cx="345900" cy="2700"/>
          </a:xfrm>
          <a:prstGeom prst="straightConnector1">
            <a:avLst/>
          </a:prstGeom>
          <a:noFill/>
          <a:ln cap="flat" cmpd="sng" w="9525">
            <a:solidFill>
              <a:srgbClr val="999999"/>
            </a:solidFill>
            <a:prstDash val="solid"/>
            <a:round/>
            <a:headEnd len="med" w="med" type="none"/>
            <a:tailEnd len="med" w="med" type="triangle"/>
          </a:ln>
        </p:spPr>
      </p:cxnSp>
      <p:sp>
        <p:nvSpPr>
          <p:cNvPr id="1444" name="Google Shape;1444;p153"/>
          <p:cNvSpPr/>
          <p:nvPr/>
        </p:nvSpPr>
        <p:spPr>
          <a:xfrm>
            <a:off x="2670775" y="1307450"/>
            <a:ext cx="1892400" cy="27300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Customer on premises</a:t>
            </a:r>
            <a:endParaRPr sz="1600">
              <a:solidFill>
                <a:schemeClr val="accent1"/>
              </a:solidFill>
              <a:latin typeface="DM Sans Medium"/>
              <a:ea typeface="DM Sans Medium"/>
              <a:cs typeface="DM Sans Medium"/>
              <a:sym typeface="DM Sans Medium"/>
            </a:endParaRPr>
          </a:p>
        </p:txBody>
      </p:sp>
      <p:cxnSp>
        <p:nvCxnSpPr>
          <p:cNvPr id="1445" name="Google Shape;1445;p153"/>
          <p:cNvCxnSpPr/>
          <p:nvPr/>
        </p:nvCxnSpPr>
        <p:spPr>
          <a:xfrm>
            <a:off x="4982209" y="3003734"/>
            <a:ext cx="125700" cy="0"/>
          </a:xfrm>
          <a:prstGeom prst="straightConnector1">
            <a:avLst/>
          </a:prstGeom>
          <a:noFill/>
          <a:ln cap="flat" cmpd="sng" w="9525">
            <a:solidFill>
              <a:srgbClr val="1B5161"/>
            </a:solidFill>
            <a:prstDash val="solid"/>
            <a:round/>
            <a:headEnd len="med" w="med" type="none"/>
            <a:tailEnd len="med" w="med" type="none"/>
          </a:ln>
        </p:spPr>
      </p:cxnSp>
      <p:cxnSp>
        <p:nvCxnSpPr>
          <p:cNvPr id="1446" name="Google Shape;1446;p153"/>
          <p:cNvCxnSpPr>
            <a:stCxn id="1447" idx="3"/>
            <a:endCxn id="1448" idx="1"/>
          </p:cNvCxnSpPr>
          <p:nvPr/>
        </p:nvCxnSpPr>
        <p:spPr>
          <a:xfrm>
            <a:off x="3994675" y="2945088"/>
            <a:ext cx="909300" cy="600"/>
          </a:xfrm>
          <a:prstGeom prst="curvedConnector3">
            <a:avLst>
              <a:gd fmla="val 49998" name="adj1"/>
            </a:avLst>
          </a:prstGeom>
          <a:noFill/>
          <a:ln cap="flat" cmpd="sng" w="9525">
            <a:solidFill>
              <a:schemeClr val="accent1"/>
            </a:solidFill>
            <a:prstDash val="solid"/>
            <a:round/>
            <a:headEnd len="med" w="med" type="none"/>
            <a:tailEnd len="med" w="med" type="none"/>
          </a:ln>
        </p:spPr>
      </p:cxnSp>
      <p:cxnSp>
        <p:nvCxnSpPr>
          <p:cNvPr id="1449" name="Google Shape;1449;p153"/>
          <p:cNvCxnSpPr>
            <a:stCxn id="1450" idx="3"/>
            <a:endCxn id="1451" idx="1"/>
          </p:cNvCxnSpPr>
          <p:nvPr/>
        </p:nvCxnSpPr>
        <p:spPr>
          <a:xfrm flipH="1" rot="10800000">
            <a:off x="7108557" y="2305885"/>
            <a:ext cx="1375500" cy="635400"/>
          </a:xfrm>
          <a:prstGeom prst="curvedConnector3">
            <a:avLst>
              <a:gd fmla="val 49998" name="adj1"/>
            </a:avLst>
          </a:prstGeom>
          <a:noFill/>
          <a:ln cap="flat" cmpd="sng" w="9525">
            <a:solidFill>
              <a:schemeClr val="accent1"/>
            </a:solidFill>
            <a:prstDash val="solid"/>
            <a:round/>
            <a:headEnd len="med" w="med" type="none"/>
            <a:tailEnd len="med" w="med" type="triangle"/>
          </a:ln>
        </p:spPr>
      </p:cxnSp>
      <p:cxnSp>
        <p:nvCxnSpPr>
          <p:cNvPr id="1452" name="Google Shape;1452;p153"/>
          <p:cNvCxnSpPr>
            <a:stCxn id="1451" idx="3"/>
            <a:endCxn id="1453" idx="1"/>
          </p:cNvCxnSpPr>
          <p:nvPr/>
        </p:nvCxnSpPr>
        <p:spPr>
          <a:xfrm>
            <a:off x="9579903" y="2306025"/>
            <a:ext cx="775500" cy="620100"/>
          </a:xfrm>
          <a:prstGeom prst="curvedConnector3">
            <a:avLst>
              <a:gd fmla="val 49999" name="adj1"/>
            </a:avLst>
          </a:prstGeom>
          <a:noFill/>
          <a:ln cap="flat" cmpd="sng" w="9525">
            <a:solidFill>
              <a:schemeClr val="accent4"/>
            </a:solidFill>
            <a:prstDash val="solid"/>
            <a:round/>
            <a:headEnd len="med" w="med" type="none"/>
            <a:tailEnd len="med" w="med" type="triangle"/>
          </a:ln>
        </p:spPr>
      </p:cxnSp>
      <p:cxnSp>
        <p:nvCxnSpPr>
          <p:cNvPr id="1454" name="Google Shape;1454;p153"/>
          <p:cNvCxnSpPr>
            <a:stCxn id="1451" idx="3"/>
            <a:endCxn id="1455" idx="1"/>
          </p:cNvCxnSpPr>
          <p:nvPr/>
        </p:nvCxnSpPr>
        <p:spPr>
          <a:xfrm>
            <a:off x="9579903" y="2306025"/>
            <a:ext cx="775500" cy="600"/>
          </a:xfrm>
          <a:prstGeom prst="curvedConnector3">
            <a:avLst>
              <a:gd fmla="val 49999" name="adj1"/>
            </a:avLst>
          </a:prstGeom>
          <a:noFill/>
          <a:ln cap="flat" cmpd="sng" w="9525">
            <a:solidFill>
              <a:schemeClr val="accent4"/>
            </a:solidFill>
            <a:prstDash val="solid"/>
            <a:round/>
            <a:headEnd len="med" w="med" type="none"/>
            <a:tailEnd len="med" w="med" type="triangle"/>
          </a:ln>
        </p:spPr>
      </p:cxnSp>
      <p:cxnSp>
        <p:nvCxnSpPr>
          <p:cNvPr id="1456" name="Google Shape;1456;p153"/>
          <p:cNvCxnSpPr>
            <a:stCxn id="1457" idx="3"/>
            <a:endCxn id="1448" idx="1"/>
          </p:cNvCxnSpPr>
          <p:nvPr/>
        </p:nvCxnSpPr>
        <p:spPr>
          <a:xfrm flipH="1" rot="10800000">
            <a:off x="3994675" y="2945606"/>
            <a:ext cx="909300" cy="477900"/>
          </a:xfrm>
          <a:prstGeom prst="curvedConnector3">
            <a:avLst>
              <a:gd fmla="val 49998" name="adj1"/>
            </a:avLst>
          </a:prstGeom>
          <a:noFill/>
          <a:ln cap="flat" cmpd="sng" w="9525">
            <a:solidFill>
              <a:schemeClr val="accent1"/>
            </a:solidFill>
            <a:prstDash val="solid"/>
            <a:round/>
            <a:headEnd len="med" w="med" type="none"/>
            <a:tailEnd len="med" w="med" type="none"/>
          </a:ln>
        </p:spPr>
      </p:cxnSp>
      <p:cxnSp>
        <p:nvCxnSpPr>
          <p:cNvPr id="1458" name="Google Shape;1458;p153"/>
          <p:cNvCxnSpPr>
            <a:stCxn id="1459" idx="3"/>
            <a:endCxn id="1448" idx="1"/>
          </p:cNvCxnSpPr>
          <p:nvPr/>
        </p:nvCxnSpPr>
        <p:spPr>
          <a:xfrm>
            <a:off x="3994675" y="2455500"/>
            <a:ext cx="909300" cy="490200"/>
          </a:xfrm>
          <a:prstGeom prst="curvedConnector3">
            <a:avLst>
              <a:gd fmla="val 49998" name="adj1"/>
            </a:avLst>
          </a:prstGeom>
          <a:noFill/>
          <a:ln cap="flat" cmpd="sng" w="9525">
            <a:solidFill>
              <a:schemeClr val="accent1"/>
            </a:solidFill>
            <a:prstDash val="solid"/>
            <a:round/>
            <a:headEnd len="med" w="med" type="none"/>
            <a:tailEnd len="med" w="med" type="none"/>
          </a:ln>
        </p:spPr>
      </p:cxnSp>
      <p:cxnSp>
        <p:nvCxnSpPr>
          <p:cNvPr id="1460" name="Google Shape;1460;p153"/>
          <p:cNvCxnSpPr>
            <a:stCxn id="1443" idx="0"/>
            <a:endCxn id="1461" idx="0"/>
          </p:cNvCxnSpPr>
          <p:nvPr/>
        </p:nvCxnSpPr>
        <p:spPr>
          <a:xfrm rot="-5400000">
            <a:off x="10004566" y="3473796"/>
            <a:ext cx="310200" cy="2176200"/>
          </a:xfrm>
          <a:prstGeom prst="bentConnector3">
            <a:avLst>
              <a:gd fmla="val 157558" name="adj1"/>
            </a:avLst>
          </a:prstGeom>
          <a:noFill/>
          <a:ln cap="flat" cmpd="sng" w="9525">
            <a:solidFill>
              <a:srgbClr val="999999"/>
            </a:solidFill>
            <a:prstDash val="solid"/>
            <a:round/>
            <a:headEnd len="med" w="med" type="none"/>
            <a:tailEnd len="med" w="med" type="triangle"/>
          </a:ln>
        </p:spPr>
      </p:cxnSp>
      <p:sp>
        <p:nvSpPr>
          <p:cNvPr id="1462" name="Google Shape;1462;p153"/>
          <p:cNvSpPr txBox="1"/>
          <p:nvPr/>
        </p:nvSpPr>
        <p:spPr>
          <a:xfrm>
            <a:off x="8167150" y="4618807"/>
            <a:ext cx="7755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1B5161"/>
                </a:solidFill>
                <a:latin typeface="DM Sans Medium"/>
                <a:ea typeface="DM Sans Medium"/>
                <a:cs typeface="DM Sans Medium"/>
                <a:sym typeface="DM Sans Medium"/>
              </a:rPr>
              <a:t>PE for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Storage</a:t>
            </a:r>
            <a:endParaRPr sz="1200">
              <a:solidFill>
                <a:srgbClr val="1B5161"/>
              </a:solidFill>
              <a:latin typeface="DM Sans Medium"/>
              <a:ea typeface="DM Sans Medium"/>
              <a:cs typeface="DM Sans Medium"/>
              <a:sym typeface="DM Sans Medium"/>
            </a:endParaRPr>
          </a:p>
        </p:txBody>
      </p:sp>
      <p:sp>
        <p:nvSpPr>
          <p:cNvPr id="1463" name="Google Shape;1463;p153"/>
          <p:cNvSpPr txBox="1"/>
          <p:nvPr/>
        </p:nvSpPr>
        <p:spPr>
          <a:xfrm>
            <a:off x="384775" y="2156075"/>
            <a:ext cx="2286000" cy="171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434343"/>
                </a:solidFill>
                <a:latin typeface="DM Sans Medium"/>
                <a:ea typeface="DM Sans Medium"/>
                <a:cs typeface="DM Sans Medium"/>
                <a:sym typeface="DM Sans Medium"/>
              </a:rPr>
              <a:t>Use Case: </a:t>
            </a:r>
            <a:endParaRPr>
              <a:solidFill>
                <a:srgbClr val="434343"/>
              </a:solidFill>
              <a:latin typeface="DM Sans Medium"/>
              <a:ea typeface="DM Sans Medium"/>
              <a:cs typeface="DM Sans Medium"/>
              <a:sym typeface="DM Sans Medium"/>
            </a:endParaRPr>
          </a:p>
          <a:p>
            <a:pPr indent="0" lvl="0" marL="0" rtl="0" algn="l">
              <a:lnSpc>
                <a:spcPct val="115000"/>
              </a:lnSpc>
              <a:spcBef>
                <a:spcPts val="600"/>
              </a:spcBef>
              <a:spcAft>
                <a:spcPts val="600"/>
              </a:spcAft>
              <a:buNone/>
            </a:pPr>
            <a:r>
              <a:rPr lang="en">
                <a:solidFill>
                  <a:srgbClr val="434343"/>
                </a:solidFill>
                <a:latin typeface="DM Sans"/>
                <a:ea typeface="DM Sans"/>
                <a:cs typeface="DM Sans"/>
                <a:sym typeface="DM Sans"/>
              </a:rPr>
              <a:t>Connectivity from Databricks Data Plane (in customer-managed VNet) to Control Plane and  DBFS</a:t>
            </a:r>
            <a:endParaRPr>
              <a:solidFill>
                <a:srgbClr val="434343"/>
              </a:solidFill>
              <a:latin typeface="DM Sans"/>
              <a:ea typeface="DM Sans"/>
              <a:cs typeface="DM Sans"/>
              <a:sym typeface="DM Sans"/>
            </a:endParaRPr>
          </a:p>
        </p:txBody>
      </p:sp>
      <p:sp>
        <p:nvSpPr>
          <p:cNvPr id="1464" name="Google Shape;1464;p153"/>
          <p:cNvSpPr txBox="1"/>
          <p:nvPr/>
        </p:nvSpPr>
        <p:spPr>
          <a:xfrm>
            <a:off x="384775" y="1241675"/>
            <a:ext cx="2099700" cy="89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434343"/>
                </a:solidFill>
                <a:latin typeface="DM Sans Medium"/>
                <a:ea typeface="DM Sans Medium"/>
                <a:cs typeface="DM Sans Medium"/>
                <a:sym typeface="DM Sans Medium"/>
              </a:rPr>
              <a:t>OPTION 1</a:t>
            </a:r>
            <a:endParaRPr sz="1800">
              <a:solidFill>
                <a:srgbClr val="434343"/>
              </a:solidFill>
              <a:latin typeface="DM Sans Medium"/>
              <a:ea typeface="DM Sans Medium"/>
              <a:cs typeface="DM Sans Medium"/>
              <a:sym typeface="DM Sans Medium"/>
            </a:endParaRPr>
          </a:p>
          <a:p>
            <a:pPr indent="0" lvl="0" marL="0" rtl="0" algn="l">
              <a:lnSpc>
                <a:spcPct val="100000"/>
              </a:lnSpc>
              <a:spcBef>
                <a:spcPts val="0"/>
              </a:spcBef>
              <a:spcAft>
                <a:spcPts val="0"/>
              </a:spcAft>
              <a:buNone/>
            </a:pPr>
            <a:r>
              <a:rPr lang="en">
                <a:solidFill>
                  <a:srgbClr val="434343"/>
                </a:solidFill>
                <a:latin typeface="DM Sans"/>
                <a:ea typeface="DM Sans"/>
                <a:cs typeface="DM Sans"/>
                <a:sym typeface="DM Sans"/>
              </a:rPr>
              <a:t>(As a subnet for one Databricks VNet)</a:t>
            </a:r>
            <a:endParaRPr>
              <a:solidFill>
                <a:srgbClr val="434343"/>
              </a:solidFill>
              <a:latin typeface="DM Sans"/>
              <a:ea typeface="DM Sans"/>
              <a:cs typeface="DM Sans"/>
              <a:sym typeface="DM Sans"/>
            </a:endParaRPr>
          </a:p>
        </p:txBody>
      </p:sp>
      <p:sp>
        <p:nvSpPr>
          <p:cNvPr id="1465" name="Google Shape;1465;p153"/>
          <p:cNvSpPr txBox="1"/>
          <p:nvPr/>
        </p:nvSpPr>
        <p:spPr>
          <a:xfrm>
            <a:off x="276175" y="4072450"/>
            <a:ext cx="5214900" cy="2134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DM Sans Medium"/>
                <a:ea typeface="DM Sans Medium"/>
                <a:cs typeface="DM Sans Medium"/>
                <a:sym typeface="DM Sans Medium"/>
              </a:rPr>
              <a:t>Notes: </a:t>
            </a:r>
            <a:endParaRPr>
              <a:solidFill>
                <a:srgbClr val="434343"/>
              </a:solidFill>
              <a:latin typeface="DM Sans Medium"/>
              <a:ea typeface="DM Sans Medium"/>
              <a:cs typeface="DM Sans Medium"/>
              <a:sym typeface="DM Sans Medium"/>
            </a:endParaRPr>
          </a:p>
          <a:p>
            <a:pPr indent="-304800" lvl="0" marL="457200" rtl="0" algn="l">
              <a:spcBef>
                <a:spcPts val="4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Can be combined with the “User to Workspace” setup</a:t>
            </a:r>
            <a:endParaRPr sz="1200">
              <a:solidFill>
                <a:srgbClr val="434343"/>
              </a:solidFill>
              <a:latin typeface="DM Sans"/>
              <a:ea typeface="DM Sans"/>
              <a:cs typeface="DM Sans"/>
              <a:sym typeface="DM Sans"/>
            </a:endParaRPr>
          </a:p>
          <a:p>
            <a:pPr indent="-304800" lvl="0" marL="457200" rtl="0" algn="l">
              <a:spcBef>
                <a:spcPts val="4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At workspace creation time, “Required NSG Rules” need to be “No Azure Databricks rules” </a:t>
            </a:r>
            <a:endParaRPr sz="1200">
              <a:solidFill>
                <a:srgbClr val="434343"/>
              </a:solidFill>
              <a:latin typeface="DM Sans"/>
              <a:ea typeface="DM Sans"/>
              <a:cs typeface="DM Sans"/>
              <a:sym typeface="DM Sans"/>
            </a:endParaRPr>
          </a:p>
          <a:p>
            <a:pPr indent="-304800" lvl="0" marL="457200" rtl="0" algn="l">
              <a:spcBef>
                <a:spcPts val="4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The workspaces should also connect via Private Endpoints to customer’s storage like ADLS, databases, …</a:t>
            </a:r>
            <a:endParaRPr sz="1200">
              <a:solidFill>
                <a:srgbClr val="434343"/>
              </a:solidFill>
              <a:latin typeface="DM Sans"/>
              <a:ea typeface="DM Sans"/>
              <a:cs typeface="DM Sans"/>
              <a:sym typeface="DM Sans"/>
            </a:endParaRPr>
          </a:p>
          <a:p>
            <a:pPr indent="-304800" lvl="0" marL="457200" rtl="0" algn="l">
              <a:spcBef>
                <a:spcPts val="4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An external Metastore can be connected via Private Link</a:t>
            </a:r>
            <a:endParaRPr sz="1200">
              <a:solidFill>
                <a:srgbClr val="434343"/>
              </a:solidFill>
              <a:latin typeface="DM Sans"/>
              <a:ea typeface="DM Sans"/>
              <a:cs typeface="DM Sans"/>
              <a:sym typeface="DM Sans"/>
            </a:endParaRPr>
          </a:p>
          <a:p>
            <a:pPr indent="-304800" lvl="0" marL="457200" rtl="0" algn="l">
              <a:spcBef>
                <a:spcPts val="400"/>
              </a:spcBef>
              <a:spcAft>
                <a:spcPts val="400"/>
              </a:spcAft>
              <a:buClr>
                <a:srgbClr val="434343"/>
              </a:buClr>
              <a:buSzPts val="1200"/>
              <a:buFont typeface="DM Sans"/>
              <a:buChar char="●"/>
            </a:pPr>
            <a:r>
              <a:rPr lang="en" sz="1200">
                <a:solidFill>
                  <a:srgbClr val="434343"/>
                </a:solidFill>
                <a:latin typeface="DM Sans"/>
                <a:ea typeface="DM Sans"/>
                <a:cs typeface="DM Sans"/>
                <a:sym typeface="DM Sans"/>
              </a:rPr>
              <a:t>On Azure, Log / Telemetry and Artefact Store currently cannot be put behind a PE (technical limitations)</a:t>
            </a:r>
            <a:endParaRPr sz="1200">
              <a:solidFill>
                <a:srgbClr val="434343"/>
              </a:solidFill>
              <a:latin typeface="DM Sans"/>
              <a:ea typeface="DM Sans"/>
              <a:cs typeface="DM Sans"/>
              <a:sym typeface="DM Sans"/>
            </a:endParaRPr>
          </a:p>
        </p:txBody>
      </p:sp>
      <p:sp>
        <p:nvSpPr>
          <p:cNvPr id="1466" name="Google Shape;1466;p153"/>
          <p:cNvSpPr txBox="1"/>
          <p:nvPr/>
        </p:nvSpPr>
        <p:spPr>
          <a:xfrm>
            <a:off x="7026493" y="4463580"/>
            <a:ext cx="907200" cy="9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PE for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SCC Relay &amp; Web App</a:t>
            </a:r>
            <a:endParaRPr sz="1200">
              <a:solidFill>
                <a:srgbClr val="1B5161"/>
              </a:solidFill>
              <a:latin typeface="DM Sans Medium"/>
              <a:ea typeface="DM Sans Medium"/>
              <a:cs typeface="DM Sans Medium"/>
              <a:sym typeface="DM Sans Medium"/>
            </a:endParaRPr>
          </a:p>
        </p:txBody>
      </p:sp>
      <p:cxnSp>
        <p:nvCxnSpPr>
          <p:cNvPr id="1467" name="Google Shape;1467;p153"/>
          <p:cNvCxnSpPr>
            <a:stCxn id="1448" idx="3"/>
            <a:endCxn id="1468" idx="1"/>
          </p:cNvCxnSpPr>
          <p:nvPr/>
        </p:nvCxnSpPr>
        <p:spPr>
          <a:xfrm>
            <a:off x="5243845" y="2945685"/>
            <a:ext cx="604800" cy="0"/>
          </a:xfrm>
          <a:prstGeom prst="straightConnector1">
            <a:avLst/>
          </a:prstGeom>
          <a:noFill/>
          <a:ln cap="flat" cmpd="sng" w="9525">
            <a:solidFill>
              <a:schemeClr val="accent1"/>
            </a:solidFill>
            <a:prstDash val="solid"/>
            <a:round/>
            <a:headEnd len="med" w="med" type="none"/>
            <a:tailEnd len="med" w="med" type="triangle"/>
          </a:ln>
        </p:spPr>
      </p:cxnSp>
      <p:cxnSp>
        <p:nvCxnSpPr>
          <p:cNvPr id="1469" name="Google Shape;1469;p153"/>
          <p:cNvCxnSpPr>
            <a:stCxn id="1468" idx="3"/>
            <a:endCxn id="1450" idx="1"/>
          </p:cNvCxnSpPr>
          <p:nvPr/>
        </p:nvCxnSpPr>
        <p:spPr>
          <a:xfrm flipH="1" rot="10800000">
            <a:off x="6188657" y="2941185"/>
            <a:ext cx="579900" cy="4500"/>
          </a:xfrm>
          <a:prstGeom prst="straightConnector1">
            <a:avLst/>
          </a:prstGeom>
          <a:noFill/>
          <a:ln cap="flat" cmpd="sng" w="9525">
            <a:solidFill>
              <a:schemeClr val="accent1"/>
            </a:solidFill>
            <a:prstDash val="solid"/>
            <a:round/>
            <a:headEnd len="med" w="med" type="none"/>
            <a:tailEnd len="med" w="med" type="triangle"/>
          </a:ln>
        </p:spPr>
      </p:cxnSp>
      <p:sp>
        <p:nvSpPr>
          <p:cNvPr id="1470" name="Google Shape;1470;p153"/>
          <p:cNvSpPr/>
          <p:nvPr/>
        </p:nvSpPr>
        <p:spPr>
          <a:xfrm>
            <a:off x="4749425" y="1660663"/>
            <a:ext cx="555300" cy="349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DNS</a:t>
            </a:r>
            <a:endParaRPr baseline="30000" sz="1100">
              <a:solidFill>
                <a:schemeClr val="accent1"/>
              </a:solidFill>
              <a:latin typeface="DM Sans Medium"/>
              <a:ea typeface="DM Sans Medium"/>
              <a:cs typeface="DM Sans Medium"/>
              <a:sym typeface="DM Sans Medium"/>
            </a:endParaRPr>
          </a:p>
        </p:txBody>
      </p:sp>
      <p:cxnSp>
        <p:nvCxnSpPr>
          <p:cNvPr id="1471" name="Google Shape;1471;p153"/>
          <p:cNvCxnSpPr>
            <a:stCxn id="1472" idx="1"/>
            <a:endCxn id="1473" idx="0"/>
          </p:cNvCxnSpPr>
          <p:nvPr/>
        </p:nvCxnSpPr>
        <p:spPr>
          <a:xfrm flipH="1">
            <a:off x="8006027" y="5376646"/>
            <a:ext cx="1581300" cy="193500"/>
          </a:xfrm>
          <a:prstGeom prst="bentConnector2">
            <a:avLst/>
          </a:prstGeom>
          <a:noFill/>
          <a:ln cap="flat" cmpd="sng" w="9525">
            <a:solidFill>
              <a:srgbClr val="0078D3"/>
            </a:solidFill>
            <a:prstDash val="solid"/>
            <a:round/>
            <a:headEnd len="med" w="med" type="none"/>
            <a:tailEnd len="med" w="med" type="triangle"/>
          </a:ln>
        </p:spPr>
      </p:cxnSp>
      <p:sp>
        <p:nvSpPr>
          <p:cNvPr id="1472" name="Google Shape;1472;p153"/>
          <p:cNvSpPr/>
          <p:nvPr/>
        </p:nvSpPr>
        <p:spPr>
          <a:xfrm>
            <a:off x="9587327" y="534544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53"/>
          <p:cNvSpPr txBox="1"/>
          <p:nvPr/>
        </p:nvSpPr>
        <p:spPr>
          <a:xfrm>
            <a:off x="6851825" y="5453025"/>
            <a:ext cx="10245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PE for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Metastore</a:t>
            </a:r>
            <a:endParaRPr sz="1200">
              <a:solidFill>
                <a:srgbClr val="1B5161"/>
              </a:solidFill>
              <a:latin typeface="DM Sans Medium"/>
              <a:ea typeface="DM Sans Medium"/>
              <a:cs typeface="DM Sans Medium"/>
              <a:sym typeface="DM Sans Medium"/>
            </a:endParaRPr>
          </a:p>
        </p:txBody>
      </p:sp>
      <p:sp>
        <p:nvSpPr>
          <p:cNvPr id="1459" name="Google Shape;1459;p153"/>
          <p:cNvSpPr/>
          <p:nvPr/>
        </p:nvSpPr>
        <p:spPr>
          <a:xfrm>
            <a:off x="3239275" y="2258700"/>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Browser</a:t>
            </a:r>
            <a:endParaRPr sz="1100">
              <a:solidFill>
                <a:schemeClr val="accent1"/>
              </a:solidFill>
              <a:latin typeface="DM Sans Medium"/>
              <a:ea typeface="DM Sans Medium"/>
              <a:cs typeface="DM Sans Medium"/>
              <a:sym typeface="DM Sans Medium"/>
            </a:endParaRPr>
          </a:p>
        </p:txBody>
      </p:sp>
      <p:sp>
        <p:nvSpPr>
          <p:cNvPr id="1447" name="Google Shape;1447;p153"/>
          <p:cNvSpPr/>
          <p:nvPr/>
        </p:nvSpPr>
        <p:spPr>
          <a:xfrm>
            <a:off x="3239275" y="2748288"/>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BI Tools</a:t>
            </a:r>
            <a:endParaRPr sz="1100">
              <a:solidFill>
                <a:schemeClr val="accent1"/>
              </a:solidFill>
              <a:latin typeface="DM Sans Medium"/>
              <a:ea typeface="DM Sans Medium"/>
              <a:cs typeface="DM Sans Medium"/>
              <a:sym typeface="DM Sans Medium"/>
            </a:endParaRPr>
          </a:p>
        </p:txBody>
      </p:sp>
      <p:sp>
        <p:nvSpPr>
          <p:cNvPr id="1457" name="Google Shape;1457;p153"/>
          <p:cNvSpPr/>
          <p:nvPr/>
        </p:nvSpPr>
        <p:spPr>
          <a:xfrm>
            <a:off x="3239275" y="3226706"/>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REST Client</a:t>
            </a:r>
            <a:endParaRPr sz="1100">
              <a:solidFill>
                <a:schemeClr val="accent1"/>
              </a:solidFill>
              <a:latin typeface="DM Sans Medium"/>
              <a:ea typeface="DM Sans Medium"/>
              <a:cs typeface="DM Sans Medium"/>
              <a:sym typeface="DM Sans Medium"/>
            </a:endParaRPr>
          </a:p>
        </p:txBody>
      </p:sp>
      <p:grpSp>
        <p:nvGrpSpPr>
          <p:cNvPr id="1475" name="Google Shape;1475;p153"/>
          <p:cNvGrpSpPr/>
          <p:nvPr/>
        </p:nvGrpSpPr>
        <p:grpSpPr>
          <a:xfrm>
            <a:off x="2846381" y="2324972"/>
            <a:ext cx="241099" cy="708914"/>
            <a:chOff x="6566925" y="5154125"/>
            <a:chExt cx="366300" cy="1077050"/>
          </a:xfrm>
        </p:grpSpPr>
        <p:sp>
          <p:nvSpPr>
            <p:cNvPr id="1476" name="Google Shape;1476;p153"/>
            <p:cNvSpPr/>
            <p:nvPr/>
          </p:nvSpPr>
          <p:spPr>
            <a:xfrm>
              <a:off x="6566925" y="5378575"/>
              <a:ext cx="366300" cy="852600"/>
            </a:xfrm>
            <a:prstGeom prst="pie">
              <a:avLst>
                <a:gd fmla="val 10743067" name="adj1"/>
                <a:gd fmla="val 17835" name="adj2"/>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53"/>
            <p:cNvSpPr/>
            <p:nvPr/>
          </p:nvSpPr>
          <p:spPr>
            <a:xfrm>
              <a:off x="6637875" y="5154125"/>
              <a:ext cx="224400" cy="224400"/>
            </a:xfrm>
            <a:prstGeom prst="ellipse">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8" name="Google Shape;1478;p153"/>
          <p:cNvSpPr txBox="1"/>
          <p:nvPr/>
        </p:nvSpPr>
        <p:spPr>
          <a:xfrm>
            <a:off x="2698313" y="2694588"/>
            <a:ext cx="64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Barlow Medium"/>
                <a:ea typeface="Barlow Medium"/>
                <a:cs typeface="Barlow Medium"/>
                <a:sym typeface="Barlow Medium"/>
              </a:rPr>
              <a:t>User</a:t>
            </a:r>
            <a:endParaRPr>
              <a:solidFill>
                <a:schemeClr val="accent1"/>
              </a:solidFill>
              <a:latin typeface="Barlow Medium"/>
              <a:ea typeface="Barlow Medium"/>
              <a:cs typeface="Barlow Medium"/>
              <a:sym typeface="Barlow Medium"/>
            </a:endParaRPr>
          </a:p>
        </p:txBody>
      </p:sp>
      <p:cxnSp>
        <p:nvCxnSpPr>
          <p:cNvPr id="1479" name="Google Shape;1479;p153"/>
          <p:cNvCxnSpPr>
            <a:stCxn id="1473" idx="2"/>
            <a:endCxn id="1480" idx="1"/>
          </p:cNvCxnSpPr>
          <p:nvPr/>
        </p:nvCxnSpPr>
        <p:spPr>
          <a:xfrm flipH="1" rot="-5400000">
            <a:off x="7767663" y="6158371"/>
            <a:ext cx="651900" cy="175200"/>
          </a:xfrm>
          <a:prstGeom prst="bentConnector2">
            <a:avLst/>
          </a:prstGeom>
          <a:noFill/>
          <a:ln cap="flat" cmpd="sng" w="9525">
            <a:solidFill>
              <a:srgbClr val="0078D3"/>
            </a:solidFill>
            <a:prstDash val="solid"/>
            <a:round/>
            <a:headEnd len="med" w="med" type="none"/>
            <a:tailEnd len="med" w="med" type="triangle"/>
          </a:ln>
        </p:spPr>
      </p:cxnSp>
      <p:sp>
        <p:nvSpPr>
          <p:cNvPr id="1481" name="Google Shape;1481;p153"/>
          <p:cNvSpPr/>
          <p:nvPr/>
        </p:nvSpPr>
        <p:spPr>
          <a:xfrm>
            <a:off x="9755523" y="4970800"/>
            <a:ext cx="762000" cy="5040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100">
              <a:latin typeface="DM Sans Medium"/>
              <a:ea typeface="DM Sans Medium"/>
              <a:cs typeface="DM Sans Medium"/>
              <a:sym typeface="DM Sans Medium"/>
            </a:endParaRPr>
          </a:p>
        </p:txBody>
      </p:sp>
      <p:sp>
        <p:nvSpPr>
          <p:cNvPr id="1482" name="Google Shape;1482;p153"/>
          <p:cNvSpPr/>
          <p:nvPr/>
        </p:nvSpPr>
        <p:spPr>
          <a:xfrm>
            <a:off x="9674675" y="4894600"/>
            <a:ext cx="762000" cy="5040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DM Sans Medium"/>
                <a:ea typeface="DM Sans Medium"/>
                <a:cs typeface="DM Sans Medium"/>
                <a:sym typeface="DM Sans Medium"/>
              </a:rPr>
              <a:t>Databricks Clusters</a:t>
            </a:r>
            <a:endParaRPr sz="1100">
              <a:latin typeface="DM Sans Medium"/>
              <a:ea typeface="DM Sans Medium"/>
              <a:cs typeface="DM Sans Medium"/>
              <a:sym typeface="DM Sans Medium"/>
            </a:endParaRPr>
          </a:p>
        </p:txBody>
      </p:sp>
      <p:sp>
        <p:nvSpPr>
          <p:cNvPr id="1455" name="Google Shape;1455;p153"/>
          <p:cNvSpPr/>
          <p:nvPr/>
        </p:nvSpPr>
        <p:spPr>
          <a:xfrm>
            <a:off x="10355388" y="2028975"/>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Web</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App</a:t>
            </a:r>
            <a:endParaRPr i="1">
              <a:solidFill>
                <a:schemeClr val="dk2"/>
              </a:solidFill>
              <a:latin typeface="DM Sans Medium"/>
              <a:ea typeface="DM Sans Medium"/>
              <a:cs typeface="DM Sans Medium"/>
              <a:sym typeface="DM Sans Medium"/>
            </a:endParaRPr>
          </a:p>
        </p:txBody>
      </p:sp>
      <p:sp>
        <p:nvSpPr>
          <p:cNvPr id="1483" name="Google Shape;1483;p153"/>
          <p:cNvSpPr/>
          <p:nvPr/>
        </p:nvSpPr>
        <p:spPr>
          <a:xfrm>
            <a:off x="10358052" y="3269226"/>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Artefact </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Store</a:t>
            </a:r>
            <a:endParaRPr i="1">
              <a:solidFill>
                <a:schemeClr val="dk2"/>
              </a:solidFill>
              <a:latin typeface="DM Sans Medium"/>
              <a:ea typeface="DM Sans Medium"/>
              <a:cs typeface="DM Sans Medium"/>
              <a:sym typeface="DM Sans Medium"/>
            </a:endParaRPr>
          </a:p>
        </p:txBody>
      </p:sp>
      <p:sp>
        <p:nvSpPr>
          <p:cNvPr id="1453" name="Google Shape;1453;p153"/>
          <p:cNvSpPr/>
          <p:nvPr/>
        </p:nvSpPr>
        <p:spPr>
          <a:xfrm>
            <a:off x="10355388" y="2649101"/>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SCC </a:t>
            </a:r>
            <a:br>
              <a:rPr lang="en">
                <a:solidFill>
                  <a:schemeClr val="dk2"/>
                </a:solidFill>
                <a:latin typeface="DM Sans Medium"/>
                <a:ea typeface="DM Sans Medium"/>
                <a:cs typeface="DM Sans Medium"/>
                <a:sym typeface="DM Sans Medium"/>
              </a:rPr>
            </a:br>
            <a:r>
              <a:rPr lang="en">
                <a:solidFill>
                  <a:schemeClr val="dk2"/>
                </a:solidFill>
                <a:latin typeface="DM Sans Medium"/>
                <a:ea typeface="DM Sans Medium"/>
                <a:cs typeface="DM Sans Medium"/>
                <a:sym typeface="DM Sans Medium"/>
              </a:rPr>
              <a:t>Relay</a:t>
            </a:r>
            <a:endParaRPr i="1">
              <a:solidFill>
                <a:schemeClr val="dk2"/>
              </a:solidFill>
              <a:latin typeface="DM Sans Medium"/>
              <a:ea typeface="DM Sans Medium"/>
              <a:cs typeface="DM Sans Medium"/>
              <a:sym typeface="DM Sans Medium"/>
            </a:endParaRPr>
          </a:p>
        </p:txBody>
      </p:sp>
      <p:sp>
        <p:nvSpPr>
          <p:cNvPr id="1484" name="Google Shape;1484;p153"/>
          <p:cNvSpPr/>
          <p:nvPr/>
        </p:nvSpPr>
        <p:spPr>
          <a:xfrm>
            <a:off x="8484139" y="2386689"/>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53"/>
          <p:cNvSpPr/>
          <p:nvPr/>
        </p:nvSpPr>
        <p:spPr>
          <a:xfrm>
            <a:off x="8181201" y="6319936"/>
            <a:ext cx="1124400" cy="504000"/>
          </a:xfrm>
          <a:prstGeom prst="roundRect">
            <a:avLst>
              <a:gd fmla="val 16667" name="adj"/>
            </a:avLst>
          </a:prstGeom>
          <a:noFill/>
          <a:ln cap="flat" cmpd="sng" w="9525">
            <a:solidFill>
              <a:srgbClr val="0078D3"/>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sz="1600">
                <a:solidFill>
                  <a:srgbClr val="0078D3"/>
                </a:solidFill>
                <a:latin typeface="DM Sans Medium"/>
                <a:ea typeface="DM Sans Medium"/>
                <a:cs typeface="DM Sans Medium"/>
                <a:sym typeface="DM Sans Medium"/>
              </a:rPr>
              <a:t>external Metastore</a:t>
            </a:r>
            <a:endParaRPr i="1" sz="1600">
              <a:solidFill>
                <a:srgbClr val="0078D3"/>
              </a:solidFill>
              <a:latin typeface="DM Sans Medium"/>
              <a:ea typeface="DM Sans Medium"/>
              <a:cs typeface="DM Sans Medium"/>
              <a:sym typeface="DM Sans Medium"/>
            </a:endParaRPr>
          </a:p>
        </p:txBody>
      </p:sp>
      <p:grpSp>
        <p:nvGrpSpPr>
          <p:cNvPr id="1485" name="Google Shape;1485;p153"/>
          <p:cNvGrpSpPr/>
          <p:nvPr/>
        </p:nvGrpSpPr>
        <p:grpSpPr>
          <a:xfrm>
            <a:off x="4903945" y="2770785"/>
            <a:ext cx="339900" cy="349800"/>
            <a:chOff x="4903945" y="2770785"/>
            <a:chExt cx="339900" cy="349800"/>
          </a:xfrm>
        </p:grpSpPr>
        <p:sp>
          <p:nvSpPr>
            <p:cNvPr id="1448" name="Google Shape;1448;p153"/>
            <p:cNvSpPr/>
            <p:nvPr/>
          </p:nvSpPr>
          <p:spPr>
            <a:xfrm>
              <a:off x="4903945" y="2770785"/>
              <a:ext cx="339900" cy="3498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6" name="Google Shape;1486;p153"/>
            <p:cNvPicPr preferRelativeResize="0"/>
            <p:nvPr/>
          </p:nvPicPr>
          <p:blipFill>
            <a:blip r:embed="rId3">
              <a:alphaModFix/>
            </a:blip>
            <a:stretch>
              <a:fillRect/>
            </a:stretch>
          </p:blipFill>
          <p:spPr>
            <a:xfrm>
              <a:off x="4928070" y="2799735"/>
              <a:ext cx="291675" cy="278984"/>
            </a:xfrm>
            <a:prstGeom prst="rect">
              <a:avLst/>
            </a:prstGeom>
            <a:noFill/>
            <a:ln>
              <a:noFill/>
            </a:ln>
          </p:spPr>
        </p:pic>
      </p:grpSp>
      <p:grpSp>
        <p:nvGrpSpPr>
          <p:cNvPr id="1487" name="Google Shape;1487;p153"/>
          <p:cNvGrpSpPr/>
          <p:nvPr/>
        </p:nvGrpSpPr>
        <p:grpSpPr>
          <a:xfrm>
            <a:off x="5848757" y="2770785"/>
            <a:ext cx="339900" cy="349800"/>
            <a:chOff x="5848757" y="2770785"/>
            <a:chExt cx="339900" cy="349800"/>
          </a:xfrm>
        </p:grpSpPr>
        <p:sp>
          <p:nvSpPr>
            <p:cNvPr id="1468" name="Google Shape;1468;p153"/>
            <p:cNvSpPr/>
            <p:nvPr/>
          </p:nvSpPr>
          <p:spPr>
            <a:xfrm>
              <a:off x="5848757" y="2770785"/>
              <a:ext cx="339900" cy="3498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8" name="Google Shape;1488;p153"/>
            <p:cNvPicPr preferRelativeResize="0"/>
            <p:nvPr/>
          </p:nvPicPr>
          <p:blipFill>
            <a:blip r:embed="rId4">
              <a:alphaModFix/>
            </a:blip>
            <a:stretch>
              <a:fillRect/>
            </a:stretch>
          </p:blipFill>
          <p:spPr>
            <a:xfrm>
              <a:off x="5867957" y="2794985"/>
              <a:ext cx="301525" cy="288485"/>
            </a:xfrm>
            <a:prstGeom prst="rect">
              <a:avLst/>
            </a:prstGeom>
            <a:noFill/>
            <a:ln>
              <a:noFill/>
            </a:ln>
          </p:spPr>
        </p:pic>
      </p:grpSp>
      <p:grpSp>
        <p:nvGrpSpPr>
          <p:cNvPr id="1489" name="Google Shape;1489;p153"/>
          <p:cNvGrpSpPr/>
          <p:nvPr/>
        </p:nvGrpSpPr>
        <p:grpSpPr>
          <a:xfrm>
            <a:off x="7836063" y="4695177"/>
            <a:ext cx="339900" cy="349800"/>
            <a:chOff x="7683663" y="4834686"/>
            <a:chExt cx="339900" cy="349800"/>
          </a:xfrm>
        </p:grpSpPr>
        <p:sp>
          <p:nvSpPr>
            <p:cNvPr id="1440" name="Google Shape;1440;p153"/>
            <p:cNvSpPr/>
            <p:nvPr/>
          </p:nvSpPr>
          <p:spPr>
            <a:xfrm>
              <a:off x="7683663" y="4834686"/>
              <a:ext cx="339900" cy="3498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0" name="Google Shape;1490;p153"/>
            <p:cNvPicPr preferRelativeResize="0"/>
            <p:nvPr/>
          </p:nvPicPr>
          <p:blipFill rotWithShape="1">
            <a:blip r:embed="rId5">
              <a:alphaModFix/>
            </a:blip>
            <a:srcRect b="0" l="0" r="0" t="3297"/>
            <a:stretch/>
          </p:blipFill>
          <p:spPr>
            <a:xfrm>
              <a:off x="7708070" y="4870102"/>
              <a:ext cx="291675" cy="278975"/>
            </a:xfrm>
            <a:prstGeom prst="rect">
              <a:avLst/>
            </a:prstGeom>
            <a:noFill/>
            <a:ln>
              <a:noFill/>
            </a:ln>
          </p:spPr>
        </p:pic>
      </p:grpSp>
      <p:grpSp>
        <p:nvGrpSpPr>
          <p:cNvPr id="1491" name="Google Shape;1491;p153"/>
          <p:cNvGrpSpPr/>
          <p:nvPr/>
        </p:nvGrpSpPr>
        <p:grpSpPr>
          <a:xfrm>
            <a:off x="7836063" y="5570221"/>
            <a:ext cx="339900" cy="349800"/>
            <a:chOff x="7683663" y="5494021"/>
            <a:chExt cx="339900" cy="349800"/>
          </a:xfrm>
        </p:grpSpPr>
        <p:sp>
          <p:nvSpPr>
            <p:cNvPr id="1473" name="Google Shape;1473;p153"/>
            <p:cNvSpPr/>
            <p:nvPr/>
          </p:nvSpPr>
          <p:spPr>
            <a:xfrm>
              <a:off x="7683663" y="5494021"/>
              <a:ext cx="339900" cy="349800"/>
            </a:xfrm>
            <a:prstGeom prst="roundRect">
              <a:avLst>
                <a:gd fmla="val 16667" name="adj"/>
              </a:avLst>
            </a:prstGeom>
            <a:solidFill>
              <a:srgbClr val="FFFFFF"/>
            </a:solidFill>
            <a:ln cap="flat" cmpd="sng" w="9525">
              <a:solidFill>
                <a:srgbClr val="007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2" name="Google Shape;1492;p153"/>
            <p:cNvPicPr preferRelativeResize="0"/>
            <p:nvPr/>
          </p:nvPicPr>
          <p:blipFill rotWithShape="1">
            <a:blip r:embed="rId5">
              <a:alphaModFix/>
            </a:blip>
            <a:srcRect b="0" l="0" r="0" t="3297"/>
            <a:stretch/>
          </p:blipFill>
          <p:spPr>
            <a:xfrm>
              <a:off x="7707757" y="5529402"/>
              <a:ext cx="291675" cy="278975"/>
            </a:xfrm>
            <a:prstGeom prst="rect">
              <a:avLst/>
            </a:prstGeom>
            <a:noFill/>
            <a:ln>
              <a:noFill/>
            </a:ln>
          </p:spPr>
        </p:pic>
      </p:grpSp>
      <p:grpSp>
        <p:nvGrpSpPr>
          <p:cNvPr id="1493" name="Google Shape;1493;p153"/>
          <p:cNvGrpSpPr/>
          <p:nvPr/>
        </p:nvGrpSpPr>
        <p:grpSpPr>
          <a:xfrm>
            <a:off x="8901616" y="4716996"/>
            <a:ext cx="339900" cy="349800"/>
            <a:chOff x="8983391" y="5494021"/>
            <a:chExt cx="339900" cy="349800"/>
          </a:xfrm>
        </p:grpSpPr>
        <p:sp>
          <p:nvSpPr>
            <p:cNvPr id="1443" name="Google Shape;1443;p153"/>
            <p:cNvSpPr/>
            <p:nvPr/>
          </p:nvSpPr>
          <p:spPr>
            <a:xfrm>
              <a:off x="8983391" y="5494021"/>
              <a:ext cx="339900" cy="349800"/>
            </a:xfrm>
            <a:prstGeom prst="roundRect">
              <a:avLst>
                <a:gd fmla="val 16667" name="adj"/>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4" name="Google Shape;1494;p153"/>
            <p:cNvPicPr preferRelativeResize="0"/>
            <p:nvPr/>
          </p:nvPicPr>
          <p:blipFill rotWithShape="1">
            <a:blip r:embed="rId5">
              <a:alphaModFix/>
            </a:blip>
            <a:srcRect b="0" l="0" r="0" t="3297"/>
            <a:stretch/>
          </p:blipFill>
          <p:spPr>
            <a:xfrm>
              <a:off x="9006357" y="5525289"/>
              <a:ext cx="291675" cy="278975"/>
            </a:xfrm>
            <a:prstGeom prst="rect">
              <a:avLst/>
            </a:prstGeom>
            <a:noFill/>
            <a:ln>
              <a:noFill/>
            </a:ln>
          </p:spPr>
        </p:pic>
      </p:grpSp>
      <p:cxnSp>
        <p:nvCxnSpPr>
          <p:cNvPr id="1495" name="Google Shape;1495;p153"/>
          <p:cNvCxnSpPr>
            <a:stCxn id="1436" idx="0"/>
            <a:endCxn id="1496" idx="2"/>
          </p:cNvCxnSpPr>
          <p:nvPr/>
        </p:nvCxnSpPr>
        <p:spPr>
          <a:xfrm rot="-5400000">
            <a:off x="9873350" y="4257241"/>
            <a:ext cx="455100" cy="600"/>
          </a:xfrm>
          <a:prstGeom prst="curvedConnector3">
            <a:avLst>
              <a:gd fmla="val 50006" name="adj1"/>
            </a:avLst>
          </a:prstGeom>
          <a:noFill/>
          <a:ln cap="flat" cmpd="sng" w="9525">
            <a:solidFill>
              <a:srgbClr val="1B3038"/>
            </a:solidFill>
            <a:prstDash val="solid"/>
            <a:round/>
            <a:headEnd len="med" w="med" type="none"/>
            <a:tailEnd len="med" w="med" type="none"/>
          </a:ln>
        </p:spPr>
      </p:cxnSp>
      <p:sp>
        <p:nvSpPr>
          <p:cNvPr id="1497" name="Google Shape;1497;p153"/>
          <p:cNvSpPr txBox="1"/>
          <p:nvPr/>
        </p:nvSpPr>
        <p:spPr>
          <a:xfrm>
            <a:off x="4565243" y="2078455"/>
            <a:ext cx="10245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Express Route / </a:t>
            </a:r>
            <a:br>
              <a:rPr lang="en" sz="12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VPN</a:t>
            </a:r>
            <a:endParaRPr sz="1200">
              <a:solidFill>
                <a:schemeClr val="accent1"/>
              </a:solidFill>
              <a:latin typeface="DM Sans Medium"/>
              <a:ea typeface="DM Sans Medium"/>
              <a:cs typeface="DM Sans Medium"/>
              <a:sym typeface="DM Sans Medium"/>
            </a:endParaRPr>
          </a:p>
        </p:txBody>
      </p:sp>
      <p:sp>
        <p:nvSpPr>
          <p:cNvPr id="1498" name="Google Shape;1498;p153"/>
          <p:cNvSpPr txBox="1"/>
          <p:nvPr/>
        </p:nvSpPr>
        <p:spPr>
          <a:xfrm>
            <a:off x="5391271" y="2078455"/>
            <a:ext cx="12681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Express </a:t>
            </a:r>
            <a:br>
              <a:rPr lang="en" sz="12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Route / </a:t>
            </a:r>
            <a:br>
              <a:rPr lang="en" sz="12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VPN Gateway</a:t>
            </a:r>
            <a:endParaRPr sz="1200">
              <a:solidFill>
                <a:schemeClr val="accent1"/>
              </a:solidFill>
              <a:latin typeface="DM Sans Medium"/>
              <a:ea typeface="DM Sans Medium"/>
              <a:cs typeface="DM Sans Medium"/>
              <a:sym typeface="DM Sans Medium"/>
            </a:endParaRPr>
          </a:p>
        </p:txBody>
      </p:sp>
      <p:sp>
        <p:nvSpPr>
          <p:cNvPr id="1499" name="Google Shape;1499;p153"/>
          <p:cNvSpPr/>
          <p:nvPr/>
        </p:nvSpPr>
        <p:spPr>
          <a:xfrm>
            <a:off x="5490975" y="1307450"/>
            <a:ext cx="2072700" cy="2730000"/>
          </a:xfrm>
          <a:prstGeom prst="roundRect">
            <a:avLst>
              <a:gd fmla="val 5209" name="adj"/>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Bastion / Hub</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(Hub VNet)</a:t>
            </a:r>
            <a:endParaRPr sz="1200">
              <a:solidFill>
                <a:schemeClr val="accent1"/>
              </a:solidFill>
              <a:latin typeface="DM Sans Medium"/>
              <a:ea typeface="DM Sans Medium"/>
              <a:cs typeface="DM Sans Medium"/>
              <a:sym typeface="DM Sans Medium"/>
            </a:endParaRPr>
          </a:p>
        </p:txBody>
      </p:sp>
      <p:grpSp>
        <p:nvGrpSpPr>
          <p:cNvPr id="1500" name="Google Shape;1500;p153"/>
          <p:cNvGrpSpPr/>
          <p:nvPr/>
        </p:nvGrpSpPr>
        <p:grpSpPr>
          <a:xfrm>
            <a:off x="6768657" y="2766385"/>
            <a:ext cx="339900" cy="349800"/>
            <a:chOff x="6768657" y="2766385"/>
            <a:chExt cx="339900" cy="349800"/>
          </a:xfrm>
        </p:grpSpPr>
        <p:sp>
          <p:nvSpPr>
            <p:cNvPr id="1450" name="Google Shape;1450;p153"/>
            <p:cNvSpPr/>
            <p:nvPr/>
          </p:nvSpPr>
          <p:spPr>
            <a:xfrm>
              <a:off x="6768657" y="2766385"/>
              <a:ext cx="339900" cy="3498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1" name="Google Shape;1501;p153"/>
            <p:cNvPicPr preferRelativeResize="0"/>
            <p:nvPr/>
          </p:nvPicPr>
          <p:blipFill rotWithShape="1">
            <a:blip r:embed="rId5">
              <a:alphaModFix/>
            </a:blip>
            <a:srcRect b="0" l="0" r="0" t="3297"/>
            <a:stretch/>
          </p:blipFill>
          <p:spPr>
            <a:xfrm>
              <a:off x="6792782" y="2795340"/>
              <a:ext cx="291675" cy="278975"/>
            </a:xfrm>
            <a:prstGeom prst="rect">
              <a:avLst/>
            </a:prstGeom>
            <a:noFill/>
            <a:ln>
              <a:noFill/>
            </a:ln>
          </p:spPr>
        </p:pic>
      </p:grpSp>
      <p:sp>
        <p:nvSpPr>
          <p:cNvPr id="1502" name="Google Shape;1502;p153"/>
          <p:cNvSpPr txBox="1"/>
          <p:nvPr/>
        </p:nvSpPr>
        <p:spPr>
          <a:xfrm>
            <a:off x="6496263" y="2078450"/>
            <a:ext cx="10245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PE for </a:t>
            </a:r>
            <a:br>
              <a:rPr lang="en" sz="12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SCC Relay &amp; Web App</a:t>
            </a:r>
            <a:endParaRPr sz="1200">
              <a:solidFill>
                <a:schemeClr val="accent1"/>
              </a:solidFill>
              <a:latin typeface="DM Sans Medium"/>
              <a:ea typeface="DM Sans Medium"/>
              <a:cs typeface="DM Sans Medium"/>
              <a:sym typeface="DM Sans Medium"/>
            </a:endParaRPr>
          </a:p>
        </p:txBody>
      </p:sp>
      <p:cxnSp>
        <p:nvCxnSpPr>
          <p:cNvPr id="1503" name="Google Shape;1503;p153"/>
          <p:cNvCxnSpPr/>
          <p:nvPr/>
        </p:nvCxnSpPr>
        <p:spPr>
          <a:xfrm flipH="1">
            <a:off x="11440150" y="3918850"/>
            <a:ext cx="600" cy="488100"/>
          </a:xfrm>
          <a:prstGeom prst="straightConnector1">
            <a:avLst/>
          </a:prstGeom>
          <a:noFill/>
          <a:ln cap="flat" cmpd="sng" w="9525">
            <a:solidFill>
              <a:srgbClr val="999999"/>
            </a:solidFill>
            <a:prstDash val="solid"/>
            <a:round/>
            <a:headEnd len="med" w="med" type="none"/>
            <a:tailEnd len="med" w="med" type="triangle"/>
          </a:ln>
        </p:spPr>
      </p:cxnSp>
      <p:cxnSp>
        <p:nvCxnSpPr>
          <p:cNvPr id="1504" name="Google Shape;1504;p153"/>
          <p:cNvCxnSpPr>
            <a:stCxn id="1496" idx="0"/>
            <a:endCxn id="1505" idx="3"/>
          </p:cNvCxnSpPr>
          <p:nvPr/>
        </p:nvCxnSpPr>
        <p:spPr>
          <a:xfrm flipH="1" rot="5400000">
            <a:off x="9720128" y="3414633"/>
            <a:ext cx="240000" cy="520200"/>
          </a:xfrm>
          <a:prstGeom prst="curvedConnector2">
            <a:avLst/>
          </a:prstGeom>
          <a:noFill/>
          <a:ln cap="flat" cmpd="sng" w="9525">
            <a:solidFill>
              <a:srgbClr val="1B3038"/>
            </a:solidFill>
            <a:prstDash val="solid"/>
            <a:round/>
            <a:headEnd len="med" w="med" type="none"/>
            <a:tailEnd len="med" w="med" type="triangle"/>
          </a:ln>
        </p:spPr>
      </p:cxnSp>
      <p:cxnSp>
        <p:nvCxnSpPr>
          <p:cNvPr id="1506" name="Google Shape;1506;p153"/>
          <p:cNvCxnSpPr>
            <a:stCxn id="1496" idx="0"/>
            <a:endCxn id="1483" idx="1"/>
          </p:cNvCxnSpPr>
          <p:nvPr/>
        </p:nvCxnSpPr>
        <p:spPr>
          <a:xfrm rot="-5400000">
            <a:off x="10104878" y="3541683"/>
            <a:ext cx="248400" cy="257700"/>
          </a:xfrm>
          <a:prstGeom prst="curvedConnector2">
            <a:avLst/>
          </a:prstGeom>
          <a:noFill/>
          <a:ln cap="flat" cmpd="sng" w="9525">
            <a:solidFill>
              <a:srgbClr val="1B3038"/>
            </a:solidFill>
            <a:prstDash val="solid"/>
            <a:round/>
            <a:headEnd len="med" w="med" type="none"/>
            <a:tailEnd len="med" w="med" type="triangle"/>
          </a:ln>
        </p:spPr>
      </p:cxnSp>
      <p:sp>
        <p:nvSpPr>
          <p:cNvPr id="1461" name="Google Shape;1461;p153"/>
          <p:cNvSpPr/>
          <p:nvPr/>
        </p:nvSpPr>
        <p:spPr>
          <a:xfrm>
            <a:off x="11159439" y="4406814"/>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53"/>
          <p:cNvSpPr/>
          <p:nvPr/>
        </p:nvSpPr>
        <p:spPr>
          <a:xfrm>
            <a:off x="11395618" y="4087595"/>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53"/>
          <p:cNvSpPr/>
          <p:nvPr/>
        </p:nvSpPr>
        <p:spPr>
          <a:xfrm>
            <a:off x="7830580" y="2512275"/>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3"/>
          <p:cNvSpPr/>
          <p:nvPr/>
        </p:nvSpPr>
        <p:spPr>
          <a:xfrm>
            <a:off x="9355080" y="4193898"/>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3"/>
          <p:cNvSpPr/>
          <p:nvPr/>
        </p:nvSpPr>
        <p:spPr>
          <a:xfrm>
            <a:off x="7964155" y="6157473"/>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53"/>
          <p:cNvSpPr/>
          <p:nvPr/>
        </p:nvSpPr>
        <p:spPr>
          <a:xfrm>
            <a:off x="8484000" y="3277651"/>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Log / Tele-</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metry (TM)</a:t>
            </a:r>
            <a:endParaRPr i="1">
              <a:solidFill>
                <a:schemeClr val="dk2"/>
              </a:solidFill>
              <a:latin typeface="DM Sans Medium"/>
              <a:ea typeface="DM Sans Medium"/>
              <a:cs typeface="DM Sans Medium"/>
              <a:sym typeface="DM Sans Medium"/>
            </a:endParaRPr>
          </a:p>
        </p:txBody>
      </p:sp>
      <p:sp>
        <p:nvSpPr>
          <p:cNvPr id="1511" name="Google Shape;1511;p153"/>
          <p:cNvSpPr/>
          <p:nvPr/>
        </p:nvSpPr>
        <p:spPr>
          <a:xfrm>
            <a:off x="10055100" y="4087595"/>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53"/>
          <p:cNvSpPr txBox="1"/>
          <p:nvPr/>
        </p:nvSpPr>
        <p:spPr>
          <a:xfrm>
            <a:off x="0" y="0"/>
            <a:ext cx="2686800" cy="338700"/>
          </a:xfrm>
          <a:prstGeom prst="rect">
            <a:avLst/>
          </a:prstGeom>
          <a:solidFill>
            <a:srgbClr val="F4CCCC"/>
          </a:solidFill>
          <a:ln>
            <a:noFill/>
          </a:ln>
        </p:spPr>
        <p:txBody>
          <a:bodyPr anchorCtr="0" anchor="t" bIns="0" lIns="0" spcFirstLastPara="1" rIns="0" wrap="square" tIns="0">
            <a:noAutofit/>
          </a:bodyPr>
          <a:lstStyle/>
          <a:p>
            <a:pPr indent="0" lvl="0" marL="0" rtl="0" algn="ctr">
              <a:spcBef>
                <a:spcPts val="0"/>
              </a:spcBef>
              <a:spcAft>
                <a:spcPts val="0"/>
              </a:spcAft>
              <a:buNone/>
            </a:pPr>
            <a:r>
              <a:rPr lang="en" sz="2200">
                <a:latin typeface="Barlow"/>
                <a:ea typeface="Barlow"/>
                <a:cs typeface="Barlow"/>
                <a:sym typeface="Barlow"/>
              </a:rPr>
              <a:t>Public Preview</a:t>
            </a:r>
            <a:endParaRPr sz="2200">
              <a:latin typeface="Barlow"/>
              <a:ea typeface="Barlow"/>
              <a:cs typeface="Barlow"/>
              <a:sym typeface="Barlow"/>
            </a:endParaRPr>
          </a:p>
        </p:txBody>
      </p:sp>
      <p:sp>
        <p:nvSpPr>
          <p:cNvPr id="1513" name="Google Shape;1513;p153"/>
          <p:cNvSpPr/>
          <p:nvPr/>
        </p:nvSpPr>
        <p:spPr>
          <a:xfrm rot="5400000">
            <a:off x="3935595" y="-89533"/>
            <a:ext cx="3205500" cy="5868900"/>
          </a:xfrm>
          <a:prstGeom prst="corner">
            <a:avLst>
              <a:gd fmla="val 75612" name="adj1"/>
              <a:gd fmla="val 93108" name="adj2"/>
            </a:avLst>
          </a:prstGeom>
          <a:solidFill>
            <a:srgbClr val="FFFFFF">
              <a:alpha val="7325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514" name="Google Shape;1514;p153"/>
          <p:cNvCxnSpPr>
            <a:stCxn id="1440" idx="0"/>
            <a:endCxn id="1484" idx="1"/>
          </p:cNvCxnSpPr>
          <p:nvPr/>
        </p:nvCxnSpPr>
        <p:spPr>
          <a:xfrm rot="-5400000">
            <a:off x="7106463" y="3317427"/>
            <a:ext cx="2277300" cy="478200"/>
          </a:xfrm>
          <a:prstGeom prst="curvedConnector2">
            <a:avLst/>
          </a:prstGeom>
          <a:noFill/>
          <a:ln cap="flat" cmpd="sng" w="9525">
            <a:solidFill>
              <a:schemeClr val="accent4"/>
            </a:solidFill>
            <a:prstDash val="solid"/>
            <a:round/>
            <a:headEnd len="med" w="med" type="none"/>
            <a:tailEnd len="med" w="med" type="triangle"/>
          </a:ln>
        </p:spPr>
      </p:cxnSp>
      <p:sp>
        <p:nvSpPr>
          <p:cNvPr id="1515" name="Google Shape;1515;p153"/>
          <p:cNvSpPr/>
          <p:nvPr/>
        </p:nvSpPr>
        <p:spPr>
          <a:xfrm>
            <a:off x="7977034" y="4137034"/>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53"/>
          <p:cNvSpPr/>
          <p:nvPr/>
        </p:nvSpPr>
        <p:spPr>
          <a:xfrm>
            <a:off x="8484003" y="2028975"/>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Private Link Service </a:t>
            </a:r>
            <a:endParaRPr i="1">
              <a:solidFill>
                <a:schemeClr val="dk2"/>
              </a:solidFill>
              <a:latin typeface="DM Sans Medium"/>
              <a:ea typeface="DM Sans Medium"/>
              <a:cs typeface="DM Sans Medium"/>
              <a:sym typeface="DM Sans Medium"/>
            </a:endParaRPr>
          </a:p>
        </p:txBody>
      </p:sp>
      <p:sp>
        <p:nvSpPr>
          <p:cNvPr id="1516" name="Google Shape;1516;p153"/>
          <p:cNvSpPr/>
          <p:nvPr/>
        </p:nvSpPr>
        <p:spPr>
          <a:xfrm>
            <a:off x="8181200" y="1307450"/>
            <a:ext cx="3665700" cy="2604900"/>
          </a:xfrm>
          <a:prstGeom prst="roundRect">
            <a:avLst>
              <a:gd fmla="val 4530" name="adj"/>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Databricks Control Plane</a:t>
            </a:r>
            <a:br>
              <a:rPr lang="en" sz="1600">
                <a:solidFill>
                  <a:schemeClr val="dk2"/>
                </a:solidFill>
                <a:latin typeface="DM Sans Medium"/>
                <a:ea typeface="DM Sans Medium"/>
                <a:cs typeface="DM Sans Medium"/>
                <a:sym typeface="DM Sans Medium"/>
              </a:rPr>
            </a:br>
            <a:r>
              <a:rPr lang="en">
                <a:solidFill>
                  <a:schemeClr val="dk2"/>
                </a:solidFill>
                <a:latin typeface="DM Sans Medium"/>
                <a:ea typeface="DM Sans Medium"/>
                <a:cs typeface="DM Sans Medium"/>
                <a:sym typeface="DM Sans Medium"/>
              </a:rPr>
              <a:t>(Microsoft VNet)</a:t>
            </a:r>
            <a:endParaRPr>
              <a:solidFill>
                <a:schemeClr val="dk2"/>
              </a:solidFill>
              <a:latin typeface="DM Sans Medium"/>
              <a:ea typeface="DM Sans Medium"/>
              <a:cs typeface="DM Sans Medium"/>
              <a:sym typeface="DM Sans Medium"/>
            </a:endParaRPr>
          </a:p>
        </p:txBody>
      </p:sp>
      <p:sp>
        <p:nvSpPr>
          <p:cNvPr id="1496" name="Google Shape;1496;p153"/>
          <p:cNvSpPr/>
          <p:nvPr/>
        </p:nvSpPr>
        <p:spPr>
          <a:xfrm>
            <a:off x="10003178" y="3794733"/>
            <a:ext cx="194100" cy="2352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grpSp>
        <p:nvGrpSpPr>
          <p:cNvPr id="1517" name="Google Shape;1517;p153"/>
          <p:cNvGrpSpPr/>
          <p:nvPr/>
        </p:nvGrpSpPr>
        <p:grpSpPr>
          <a:xfrm>
            <a:off x="5408446" y="6169764"/>
            <a:ext cx="1810200" cy="692700"/>
            <a:chOff x="3954641" y="6093564"/>
            <a:chExt cx="1810200" cy="692700"/>
          </a:xfrm>
        </p:grpSpPr>
        <p:grpSp>
          <p:nvGrpSpPr>
            <p:cNvPr id="1518" name="Google Shape;1518;p153"/>
            <p:cNvGrpSpPr/>
            <p:nvPr/>
          </p:nvGrpSpPr>
          <p:grpSpPr>
            <a:xfrm>
              <a:off x="3954641" y="6093564"/>
              <a:ext cx="1810200" cy="692700"/>
              <a:chOff x="3954641" y="6093564"/>
              <a:chExt cx="1810200" cy="692700"/>
            </a:xfrm>
          </p:grpSpPr>
          <p:sp>
            <p:nvSpPr>
              <p:cNvPr id="1519" name="Google Shape;1519;p153"/>
              <p:cNvSpPr txBox="1"/>
              <p:nvPr/>
            </p:nvSpPr>
            <p:spPr>
              <a:xfrm>
                <a:off x="3954641" y="6093564"/>
                <a:ext cx="1810200" cy="6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PE  = Private Endpoint</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via Azure Backbone</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Public IP</a:t>
                </a:r>
                <a:endParaRPr sz="1000">
                  <a:solidFill>
                    <a:srgbClr val="434343"/>
                  </a:solidFill>
                  <a:latin typeface="Barlow Medium"/>
                  <a:ea typeface="Barlow Medium"/>
                  <a:cs typeface="Barlow Medium"/>
                  <a:sym typeface="Barlow Medium"/>
                </a:endParaRPr>
              </a:p>
            </p:txBody>
          </p:sp>
          <p:sp>
            <p:nvSpPr>
              <p:cNvPr id="1520" name="Google Shape;1520;p153"/>
              <p:cNvSpPr/>
              <p:nvPr/>
            </p:nvSpPr>
            <p:spPr>
              <a:xfrm>
                <a:off x="4083118" y="6396536"/>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1" name="Google Shape;1521;p153"/>
            <p:cNvSpPr/>
            <p:nvPr/>
          </p:nvSpPr>
          <p:spPr>
            <a:xfrm>
              <a:off x="4049158" y="6546076"/>
              <a:ext cx="148500" cy="1563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grpSp>
      <p:sp>
        <p:nvSpPr>
          <p:cNvPr id="1522" name="Google Shape;1522;p153"/>
          <p:cNvSpPr/>
          <p:nvPr/>
        </p:nvSpPr>
        <p:spPr>
          <a:xfrm>
            <a:off x="11053950" y="4406825"/>
            <a:ext cx="779700" cy="504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i="1" lang="en" sz="1200">
                <a:solidFill>
                  <a:srgbClr val="9E9E9E"/>
                </a:solidFill>
                <a:latin typeface="DM Sans Medium"/>
                <a:ea typeface="DM Sans Medium"/>
                <a:cs typeface="DM Sans Medium"/>
                <a:sym typeface="DM Sans Medium"/>
              </a:rPr>
              <a:t>Root container (DBFS) </a:t>
            </a:r>
            <a:endParaRPr i="1" sz="1200">
              <a:solidFill>
                <a:srgbClr val="9E9E9E"/>
              </a:solidFill>
              <a:latin typeface="DM Sans Medium"/>
              <a:ea typeface="DM Sans Medium"/>
              <a:cs typeface="DM Sans Medium"/>
              <a:sym typeface="DM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54"/>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Private Link (3/3) - DP to CP &amp; DBFS</a:t>
            </a:r>
            <a:endParaRPr sz="3600"/>
          </a:p>
        </p:txBody>
      </p:sp>
      <p:sp>
        <p:nvSpPr>
          <p:cNvPr id="1528" name="Google Shape;1528;p15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9" name="Google Shape;1529;p154"/>
          <p:cNvSpPr/>
          <p:nvPr/>
        </p:nvSpPr>
        <p:spPr>
          <a:xfrm>
            <a:off x="8181200" y="4343800"/>
            <a:ext cx="2524500" cy="1729500"/>
          </a:xfrm>
          <a:prstGeom prst="roundRect">
            <a:avLst>
              <a:gd fmla="val 5209" name="adj"/>
            </a:avLst>
          </a:prstGeom>
          <a:solidFill>
            <a:srgbClr val="FFFFFF"/>
          </a:solidFill>
          <a:ln cap="flat" cmpd="sng" w="19050">
            <a:solidFill>
              <a:srgbClr val="1B516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rgbClr val="1B5161"/>
                </a:solidFill>
                <a:latin typeface="DM Sans Medium"/>
                <a:ea typeface="DM Sans Medium"/>
                <a:cs typeface="DM Sans Medium"/>
                <a:sym typeface="DM Sans Medium"/>
              </a:rPr>
              <a:t>Data Plane </a:t>
            </a:r>
            <a:br>
              <a:rPr lang="en" sz="16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(Customer VNet)</a:t>
            </a:r>
            <a:endParaRPr sz="1200">
              <a:solidFill>
                <a:srgbClr val="1B5161"/>
              </a:solidFill>
              <a:latin typeface="DM Sans Medium"/>
              <a:ea typeface="DM Sans Medium"/>
              <a:cs typeface="DM Sans Medium"/>
              <a:sym typeface="DM Sans Medium"/>
            </a:endParaRPr>
          </a:p>
        </p:txBody>
      </p:sp>
      <p:sp>
        <p:nvSpPr>
          <p:cNvPr id="1530" name="Google Shape;1530;p154"/>
          <p:cNvSpPr/>
          <p:nvPr/>
        </p:nvSpPr>
        <p:spPr>
          <a:xfrm>
            <a:off x="9588350" y="4485091"/>
            <a:ext cx="1024500" cy="1482300"/>
          </a:xfrm>
          <a:prstGeom prst="roundRect">
            <a:avLst>
              <a:gd fmla="val 8562" name="adj"/>
            </a:avLst>
          </a:prstGeom>
          <a:noFill/>
          <a:ln cap="flat" cmpd="sng" w="9525">
            <a:solidFill>
              <a:schemeClr val="accent5"/>
            </a:solidFill>
            <a:prstDash val="dot"/>
            <a:round/>
            <a:headEnd len="sm" w="sm" type="none"/>
            <a:tailEnd len="sm" w="sm" type="none"/>
          </a:ln>
        </p:spPr>
        <p:txBody>
          <a:bodyPr anchorCtr="0" anchor="b" bIns="45700" lIns="0" spcFirstLastPara="1" rIns="0" wrap="square" tIns="45700">
            <a:noAutofit/>
          </a:bodyPr>
          <a:lstStyle/>
          <a:p>
            <a:pPr indent="0" lvl="0" marL="0" rtl="0" algn="ctr">
              <a:spcBef>
                <a:spcPts val="0"/>
              </a:spcBef>
              <a:spcAft>
                <a:spcPts val="0"/>
              </a:spcAft>
              <a:buNone/>
            </a:pPr>
            <a:r>
              <a:rPr i="1" lang="en" sz="1200">
                <a:solidFill>
                  <a:schemeClr val="accent5"/>
                </a:solidFill>
                <a:latin typeface="Barlow Medium"/>
                <a:ea typeface="Barlow Medium"/>
                <a:cs typeface="Barlow Medium"/>
                <a:sym typeface="Barlow Medium"/>
              </a:rPr>
              <a:t>host subnet</a:t>
            </a:r>
            <a:endParaRPr i="1" sz="1200">
              <a:solidFill>
                <a:schemeClr val="accent5"/>
              </a:solidFill>
              <a:latin typeface="Barlow Medium"/>
              <a:ea typeface="Barlow Medium"/>
              <a:cs typeface="Barlow Medium"/>
              <a:sym typeface="Barlow Medium"/>
            </a:endParaRPr>
          </a:p>
        </p:txBody>
      </p:sp>
      <p:sp>
        <p:nvSpPr>
          <p:cNvPr id="1531" name="Google Shape;1531;p154"/>
          <p:cNvSpPr txBox="1"/>
          <p:nvPr/>
        </p:nvSpPr>
        <p:spPr>
          <a:xfrm>
            <a:off x="384775" y="4072450"/>
            <a:ext cx="50424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DM Sans Medium"/>
                <a:ea typeface="DM Sans Medium"/>
                <a:cs typeface="DM Sans Medium"/>
                <a:sym typeface="DM Sans Medium"/>
              </a:rPr>
              <a:t>Notes: </a:t>
            </a:r>
            <a:endParaRPr>
              <a:solidFill>
                <a:srgbClr val="434343"/>
              </a:solidFill>
              <a:latin typeface="DM Sans Medium"/>
              <a:ea typeface="DM Sans Medium"/>
              <a:cs typeface="DM Sans Medium"/>
              <a:sym typeface="DM Sans Medium"/>
            </a:endParaRPr>
          </a:p>
          <a:p>
            <a:pPr indent="-304800" lvl="0" marL="457200" rtl="0" algn="l">
              <a:spcBef>
                <a:spcPts val="600"/>
              </a:spcBef>
              <a:spcAft>
                <a:spcPts val="600"/>
              </a:spcAft>
              <a:buClr>
                <a:srgbClr val="434343"/>
              </a:buClr>
              <a:buSzPts val="1200"/>
              <a:buFont typeface="DM Sans"/>
              <a:buChar char="●"/>
            </a:pPr>
            <a:r>
              <a:rPr lang="en" sz="1200">
                <a:solidFill>
                  <a:srgbClr val="434343"/>
                </a:solidFill>
                <a:latin typeface="DM Sans"/>
                <a:ea typeface="DM Sans"/>
                <a:cs typeface="DM Sans"/>
                <a:sym typeface="DM Sans"/>
              </a:rPr>
              <a:t>see last slide</a:t>
            </a:r>
            <a:endParaRPr sz="1200">
              <a:solidFill>
                <a:srgbClr val="434343"/>
              </a:solidFill>
              <a:latin typeface="DM Sans"/>
              <a:ea typeface="DM Sans"/>
              <a:cs typeface="DM Sans"/>
              <a:sym typeface="DM Sans"/>
            </a:endParaRPr>
          </a:p>
        </p:txBody>
      </p:sp>
      <p:sp>
        <p:nvSpPr>
          <p:cNvPr id="1532" name="Google Shape;1532;p154"/>
          <p:cNvSpPr/>
          <p:nvPr/>
        </p:nvSpPr>
        <p:spPr>
          <a:xfrm>
            <a:off x="8183098" y="4549167"/>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54"/>
          <p:cNvSpPr/>
          <p:nvPr/>
        </p:nvSpPr>
        <p:spPr>
          <a:xfrm>
            <a:off x="7458390" y="4204308"/>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54"/>
          <p:cNvSpPr txBox="1"/>
          <p:nvPr/>
        </p:nvSpPr>
        <p:spPr>
          <a:xfrm>
            <a:off x="384775" y="2156075"/>
            <a:ext cx="2257800" cy="171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434343"/>
                </a:solidFill>
                <a:latin typeface="DM Sans Medium"/>
                <a:ea typeface="DM Sans Medium"/>
                <a:cs typeface="DM Sans Medium"/>
                <a:sym typeface="DM Sans Medium"/>
              </a:rPr>
              <a:t>Use Case: </a:t>
            </a:r>
            <a:endParaRPr>
              <a:solidFill>
                <a:srgbClr val="434343"/>
              </a:solidFill>
              <a:latin typeface="DM Sans Medium"/>
              <a:ea typeface="DM Sans Medium"/>
              <a:cs typeface="DM Sans Medium"/>
              <a:sym typeface="DM Sans Medium"/>
            </a:endParaRPr>
          </a:p>
          <a:p>
            <a:pPr indent="0" lvl="0" marL="0" rtl="0" algn="l">
              <a:lnSpc>
                <a:spcPct val="115000"/>
              </a:lnSpc>
              <a:spcBef>
                <a:spcPts val="600"/>
              </a:spcBef>
              <a:spcAft>
                <a:spcPts val="600"/>
              </a:spcAft>
              <a:buNone/>
            </a:pPr>
            <a:r>
              <a:rPr lang="en">
                <a:solidFill>
                  <a:srgbClr val="434343"/>
                </a:solidFill>
                <a:latin typeface="DM Sans"/>
                <a:ea typeface="DM Sans"/>
                <a:cs typeface="DM Sans"/>
                <a:sym typeface="DM Sans"/>
              </a:rPr>
              <a:t>Connectivity from Databricks Data Plane (in customer-managed VNet) to Control Plane and  DBFS</a:t>
            </a:r>
            <a:endParaRPr>
              <a:solidFill>
                <a:srgbClr val="434343"/>
              </a:solidFill>
              <a:latin typeface="DM Sans"/>
              <a:ea typeface="DM Sans"/>
              <a:cs typeface="DM Sans"/>
              <a:sym typeface="DM Sans"/>
            </a:endParaRPr>
          </a:p>
        </p:txBody>
      </p:sp>
      <p:sp>
        <p:nvSpPr>
          <p:cNvPr id="1535" name="Google Shape;1535;p154"/>
          <p:cNvSpPr/>
          <p:nvPr/>
        </p:nvSpPr>
        <p:spPr>
          <a:xfrm>
            <a:off x="8181200" y="1307450"/>
            <a:ext cx="3665700" cy="2604900"/>
          </a:xfrm>
          <a:prstGeom prst="roundRect">
            <a:avLst>
              <a:gd fmla="val 4530"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Databricks Control Plane</a:t>
            </a:r>
            <a:br>
              <a:rPr lang="en" sz="1600">
                <a:solidFill>
                  <a:schemeClr val="dk2"/>
                </a:solidFill>
                <a:latin typeface="DM Sans Medium"/>
                <a:ea typeface="DM Sans Medium"/>
                <a:cs typeface="DM Sans Medium"/>
                <a:sym typeface="DM Sans Medium"/>
              </a:rPr>
            </a:br>
            <a:r>
              <a:rPr lang="en" sz="1200">
                <a:solidFill>
                  <a:schemeClr val="dk2"/>
                </a:solidFill>
                <a:latin typeface="DM Sans Medium"/>
                <a:ea typeface="DM Sans Medium"/>
                <a:cs typeface="DM Sans Medium"/>
                <a:sym typeface="DM Sans Medium"/>
              </a:rPr>
              <a:t>(Microsoft Vnet)</a:t>
            </a:r>
            <a:endParaRPr sz="1200">
              <a:solidFill>
                <a:schemeClr val="dk2"/>
              </a:solidFill>
              <a:latin typeface="DM Sans Medium"/>
              <a:ea typeface="DM Sans Medium"/>
              <a:cs typeface="DM Sans Medium"/>
              <a:sym typeface="DM Sans Medium"/>
            </a:endParaRPr>
          </a:p>
        </p:txBody>
      </p:sp>
      <p:sp>
        <p:nvSpPr>
          <p:cNvPr id="1536" name="Google Shape;1536;p154"/>
          <p:cNvSpPr/>
          <p:nvPr/>
        </p:nvSpPr>
        <p:spPr>
          <a:xfrm>
            <a:off x="2670775" y="1307450"/>
            <a:ext cx="1892400" cy="27282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Customer on premises</a:t>
            </a:r>
            <a:endParaRPr sz="1600">
              <a:solidFill>
                <a:schemeClr val="accent1"/>
              </a:solidFill>
              <a:latin typeface="DM Sans Medium"/>
              <a:ea typeface="DM Sans Medium"/>
              <a:cs typeface="DM Sans Medium"/>
              <a:sym typeface="DM Sans Medium"/>
            </a:endParaRPr>
          </a:p>
        </p:txBody>
      </p:sp>
      <p:cxnSp>
        <p:nvCxnSpPr>
          <p:cNvPr id="1537" name="Google Shape;1537;p154"/>
          <p:cNvCxnSpPr/>
          <p:nvPr/>
        </p:nvCxnSpPr>
        <p:spPr>
          <a:xfrm>
            <a:off x="4982209" y="3003734"/>
            <a:ext cx="125700" cy="0"/>
          </a:xfrm>
          <a:prstGeom prst="straightConnector1">
            <a:avLst/>
          </a:prstGeom>
          <a:noFill/>
          <a:ln cap="flat" cmpd="sng" w="9525">
            <a:solidFill>
              <a:srgbClr val="1B5161"/>
            </a:solidFill>
            <a:prstDash val="solid"/>
            <a:round/>
            <a:headEnd len="med" w="med" type="none"/>
            <a:tailEnd len="med" w="med" type="none"/>
          </a:ln>
        </p:spPr>
      </p:cxnSp>
      <p:cxnSp>
        <p:nvCxnSpPr>
          <p:cNvPr id="1538" name="Google Shape;1538;p154"/>
          <p:cNvCxnSpPr>
            <a:stCxn id="1539" idx="3"/>
            <a:endCxn id="1540" idx="1"/>
          </p:cNvCxnSpPr>
          <p:nvPr/>
        </p:nvCxnSpPr>
        <p:spPr>
          <a:xfrm>
            <a:off x="3994675" y="2945088"/>
            <a:ext cx="909300" cy="600"/>
          </a:xfrm>
          <a:prstGeom prst="curvedConnector3">
            <a:avLst>
              <a:gd fmla="val 49998" name="adj1"/>
            </a:avLst>
          </a:prstGeom>
          <a:noFill/>
          <a:ln cap="flat" cmpd="sng" w="9525">
            <a:solidFill>
              <a:schemeClr val="accent1"/>
            </a:solidFill>
            <a:prstDash val="solid"/>
            <a:round/>
            <a:headEnd len="med" w="med" type="none"/>
            <a:tailEnd len="med" w="med" type="none"/>
          </a:ln>
        </p:spPr>
      </p:cxnSp>
      <p:cxnSp>
        <p:nvCxnSpPr>
          <p:cNvPr id="1541" name="Google Shape;1541;p154"/>
          <p:cNvCxnSpPr>
            <a:stCxn id="1542" idx="3"/>
            <a:endCxn id="1543" idx="1"/>
          </p:cNvCxnSpPr>
          <p:nvPr/>
        </p:nvCxnSpPr>
        <p:spPr>
          <a:xfrm>
            <a:off x="9579903" y="2306025"/>
            <a:ext cx="775500" cy="620100"/>
          </a:xfrm>
          <a:prstGeom prst="curvedConnector3">
            <a:avLst>
              <a:gd fmla="val 49999" name="adj1"/>
            </a:avLst>
          </a:prstGeom>
          <a:noFill/>
          <a:ln cap="flat" cmpd="sng" w="9525">
            <a:solidFill>
              <a:schemeClr val="accent4"/>
            </a:solidFill>
            <a:prstDash val="solid"/>
            <a:round/>
            <a:headEnd len="med" w="med" type="none"/>
            <a:tailEnd len="med" w="med" type="triangle"/>
          </a:ln>
        </p:spPr>
      </p:cxnSp>
      <p:cxnSp>
        <p:nvCxnSpPr>
          <p:cNvPr id="1544" name="Google Shape;1544;p154"/>
          <p:cNvCxnSpPr>
            <a:stCxn id="1542" idx="3"/>
            <a:endCxn id="1545" idx="1"/>
          </p:cNvCxnSpPr>
          <p:nvPr/>
        </p:nvCxnSpPr>
        <p:spPr>
          <a:xfrm>
            <a:off x="9579903" y="2306025"/>
            <a:ext cx="775500" cy="600"/>
          </a:xfrm>
          <a:prstGeom prst="curvedConnector3">
            <a:avLst>
              <a:gd fmla="val 49999" name="adj1"/>
            </a:avLst>
          </a:prstGeom>
          <a:noFill/>
          <a:ln cap="flat" cmpd="sng" w="9525">
            <a:solidFill>
              <a:schemeClr val="accent4"/>
            </a:solidFill>
            <a:prstDash val="solid"/>
            <a:round/>
            <a:headEnd len="med" w="med" type="none"/>
            <a:tailEnd len="med" w="med" type="triangle"/>
          </a:ln>
        </p:spPr>
      </p:cxnSp>
      <p:cxnSp>
        <p:nvCxnSpPr>
          <p:cNvPr id="1546" name="Google Shape;1546;p154"/>
          <p:cNvCxnSpPr>
            <a:stCxn id="1547" idx="3"/>
            <a:endCxn id="1540" idx="1"/>
          </p:cNvCxnSpPr>
          <p:nvPr/>
        </p:nvCxnSpPr>
        <p:spPr>
          <a:xfrm flipH="1" rot="10800000">
            <a:off x="3994675" y="2945606"/>
            <a:ext cx="909300" cy="477900"/>
          </a:xfrm>
          <a:prstGeom prst="curvedConnector3">
            <a:avLst>
              <a:gd fmla="val 49998" name="adj1"/>
            </a:avLst>
          </a:prstGeom>
          <a:noFill/>
          <a:ln cap="flat" cmpd="sng" w="9525">
            <a:solidFill>
              <a:schemeClr val="accent1"/>
            </a:solidFill>
            <a:prstDash val="solid"/>
            <a:round/>
            <a:headEnd len="med" w="med" type="none"/>
            <a:tailEnd len="med" w="med" type="none"/>
          </a:ln>
        </p:spPr>
      </p:cxnSp>
      <p:cxnSp>
        <p:nvCxnSpPr>
          <p:cNvPr id="1548" name="Google Shape;1548;p154"/>
          <p:cNvCxnSpPr>
            <a:stCxn id="1549" idx="3"/>
            <a:endCxn id="1540" idx="1"/>
          </p:cNvCxnSpPr>
          <p:nvPr/>
        </p:nvCxnSpPr>
        <p:spPr>
          <a:xfrm>
            <a:off x="3994675" y="2455500"/>
            <a:ext cx="909300" cy="490200"/>
          </a:xfrm>
          <a:prstGeom prst="curvedConnector3">
            <a:avLst>
              <a:gd fmla="val 49998" name="adj1"/>
            </a:avLst>
          </a:prstGeom>
          <a:noFill/>
          <a:ln cap="flat" cmpd="sng" w="9525">
            <a:solidFill>
              <a:schemeClr val="accent1"/>
            </a:solidFill>
            <a:prstDash val="solid"/>
            <a:round/>
            <a:headEnd len="med" w="med" type="none"/>
            <a:tailEnd len="med" w="med" type="none"/>
          </a:ln>
        </p:spPr>
      </p:cxnSp>
      <p:cxnSp>
        <p:nvCxnSpPr>
          <p:cNvPr id="1550" name="Google Shape;1550;p154"/>
          <p:cNvCxnSpPr>
            <a:stCxn id="1540" idx="3"/>
            <a:endCxn id="1551" idx="1"/>
          </p:cNvCxnSpPr>
          <p:nvPr/>
        </p:nvCxnSpPr>
        <p:spPr>
          <a:xfrm>
            <a:off x="5243845" y="2945685"/>
            <a:ext cx="604800" cy="0"/>
          </a:xfrm>
          <a:prstGeom prst="straightConnector1">
            <a:avLst/>
          </a:prstGeom>
          <a:noFill/>
          <a:ln cap="flat" cmpd="sng" w="9525">
            <a:solidFill>
              <a:schemeClr val="accent1"/>
            </a:solidFill>
            <a:prstDash val="solid"/>
            <a:round/>
            <a:headEnd len="med" w="med" type="none"/>
            <a:tailEnd len="med" w="med" type="triangle"/>
          </a:ln>
        </p:spPr>
      </p:cxnSp>
      <p:cxnSp>
        <p:nvCxnSpPr>
          <p:cNvPr id="1552" name="Google Shape;1552;p154"/>
          <p:cNvCxnSpPr>
            <a:stCxn id="1551" idx="3"/>
          </p:cNvCxnSpPr>
          <p:nvPr/>
        </p:nvCxnSpPr>
        <p:spPr>
          <a:xfrm flipH="1" rot="10800000">
            <a:off x="6188657" y="2941185"/>
            <a:ext cx="579900" cy="4500"/>
          </a:xfrm>
          <a:prstGeom prst="straightConnector1">
            <a:avLst/>
          </a:prstGeom>
          <a:noFill/>
          <a:ln cap="flat" cmpd="sng" w="9525">
            <a:solidFill>
              <a:schemeClr val="accent1"/>
            </a:solidFill>
            <a:prstDash val="solid"/>
            <a:round/>
            <a:headEnd len="med" w="med" type="none"/>
            <a:tailEnd len="med" w="med" type="triangle"/>
          </a:ln>
        </p:spPr>
      </p:cxnSp>
      <p:sp>
        <p:nvSpPr>
          <p:cNvPr id="1553" name="Google Shape;1553;p154"/>
          <p:cNvSpPr/>
          <p:nvPr/>
        </p:nvSpPr>
        <p:spPr>
          <a:xfrm>
            <a:off x="4749425" y="1660663"/>
            <a:ext cx="555300" cy="349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DNS</a:t>
            </a:r>
            <a:endParaRPr baseline="30000" sz="1100">
              <a:solidFill>
                <a:schemeClr val="accent1"/>
              </a:solidFill>
              <a:latin typeface="DM Sans Medium"/>
              <a:ea typeface="DM Sans Medium"/>
              <a:cs typeface="DM Sans Medium"/>
              <a:sym typeface="DM Sans Medium"/>
            </a:endParaRPr>
          </a:p>
        </p:txBody>
      </p:sp>
      <p:sp>
        <p:nvSpPr>
          <p:cNvPr id="1549" name="Google Shape;1549;p154"/>
          <p:cNvSpPr/>
          <p:nvPr/>
        </p:nvSpPr>
        <p:spPr>
          <a:xfrm>
            <a:off x="3239275" y="2258700"/>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Browser</a:t>
            </a:r>
            <a:endParaRPr sz="1100">
              <a:solidFill>
                <a:schemeClr val="accent1"/>
              </a:solidFill>
              <a:latin typeface="DM Sans Medium"/>
              <a:ea typeface="DM Sans Medium"/>
              <a:cs typeface="DM Sans Medium"/>
              <a:sym typeface="DM Sans Medium"/>
            </a:endParaRPr>
          </a:p>
        </p:txBody>
      </p:sp>
      <p:sp>
        <p:nvSpPr>
          <p:cNvPr id="1539" name="Google Shape;1539;p154"/>
          <p:cNvSpPr/>
          <p:nvPr/>
        </p:nvSpPr>
        <p:spPr>
          <a:xfrm>
            <a:off x="3239275" y="2748288"/>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BI Tools</a:t>
            </a:r>
            <a:endParaRPr sz="1100">
              <a:solidFill>
                <a:schemeClr val="accent1"/>
              </a:solidFill>
              <a:latin typeface="DM Sans Medium"/>
              <a:ea typeface="DM Sans Medium"/>
              <a:cs typeface="DM Sans Medium"/>
              <a:sym typeface="DM Sans Medium"/>
            </a:endParaRPr>
          </a:p>
        </p:txBody>
      </p:sp>
      <p:sp>
        <p:nvSpPr>
          <p:cNvPr id="1547" name="Google Shape;1547;p154"/>
          <p:cNvSpPr/>
          <p:nvPr/>
        </p:nvSpPr>
        <p:spPr>
          <a:xfrm>
            <a:off x="3239275" y="3226706"/>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REST Client</a:t>
            </a:r>
            <a:endParaRPr sz="1100">
              <a:solidFill>
                <a:schemeClr val="accent1"/>
              </a:solidFill>
              <a:latin typeface="DM Sans Medium"/>
              <a:ea typeface="DM Sans Medium"/>
              <a:cs typeface="DM Sans Medium"/>
              <a:sym typeface="DM Sans Medium"/>
            </a:endParaRPr>
          </a:p>
        </p:txBody>
      </p:sp>
      <p:grpSp>
        <p:nvGrpSpPr>
          <p:cNvPr id="1554" name="Google Shape;1554;p154"/>
          <p:cNvGrpSpPr/>
          <p:nvPr/>
        </p:nvGrpSpPr>
        <p:grpSpPr>
          <a:xfrm>
            <a:off x="2846381" y="2324972"/>
            <a:ext cx="241099" cy="708914"/>
            <a:chOff x="6566925" y="5154125"/>
            <a:chExt cx="366300" cy="1077050"/>
          </a:xfrm>
        </p:grpSpPr>
        <p:sp>
          <p:nvSpPr>
            <p:cNvPr id="1555" name="Google Shape;1555;p154"/>
            <p:cNvSpPr/>
            <p:nvPr/>
          </p:nvSpPr>
          <p:spPr>
            <a:xfrm>
              <a:off x="6566925" y="5378575"/>
              <a:ext cx="366300" cy="852600"/>
            </a:xfrm>
            <a:prstGeom prst="pie">
              <a:avLst>
                <a:gd fmla="val 10743067" name="adj1"/>
                <a:gd fmla="val 17835" name="adj2"/>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54"/>
            <p:cNvSpPr/>
            <p:nvPr/>
          </p:nvSpPr>
          <p:spPr>
            <a:xfrm>
              <a:off x="6637875" y="5154125"/>
              <a:ext cx="224400" cy="224400"/>
            </a:xfrm>
            <a:prstGeom prst="ellipse">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7" name="Google Shape;1557;p154"/>
          <p:cNvSpPr txBox="1"/>
          <p:nvPr/>
        </p:nvSpPr>
        <p:spPr>
          <a:xfrm>
            <a:off x="2698313" y="2694588"/>
            <a:ext cx="64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Barlow Medium"/>
                <a:ea typeface="Barlow Medium"/>
                <a:cs typeface="Barlow Medium"/>
                <a:sym typeface="Barlow Medium"/>
              </a:rPr>
              <a:t>User</a:t>
            </a:r>
            <a:endParaRPr>
              <a:solidFill>
                <a:schemeClr val="accent1"/>
              </a:solidFill>
              <a:latin typeface="Barlow Medium"/>
              <a:ea typeface="Barlow Medium"/>
              <a:cs typeface="Barlow Medium"/>
              <a:sym typeface="Barlow Medium"/>
            </a:endParaRPr>
          </a:p>
        </p:txBody>
      </p:sp>
      <p:sp>
        <p:nvSpPr>
          <p:cNvPr id="1558" name="Google Shape;1558;p154"/>
          <p:cNvSpPr/>
          <p:nvPr/>
        </p:nvSpPr>
        <p:spPr>
          <a:xfrm>
            <a:off x="8351095" y="255728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54"/>
          <p:cNvSpPr/>
          <p:nvPr/>
        </p:nvSpPr>
        <p:spPr>
          <a:xfrm>
            <a:off x="9580010" y="5348332"/>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54"/>
          <p:cNvSpPr/>
          <p:nvPr/>
        </p:nvSpPr>
        <p:spPr>
          <a:xfrm>
            <a:off x="9580010" y="568557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54"/>
          <p:cNvSpPr/>
          <p:nvPr/>
        </p:nvSpPr>
        <p:spPr>
          <a:xfrm>
            <a:off x="9580010" y="504812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54"/>
          <p:cNvSpPr/>
          <p:nvPr/>
        </p:nvSpPr>
        <p:spPr>
          <a:xfrm>
            <a:off x="9580010" y="5408755"/>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54"/>
          <p:cNvSpPr/>
          <p:nvPr/>
        </p:nvSpPr>
        <p:spPr>
          <a:xfrm>
            <a:off x="10431102" y="497192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4" name="Google Shape;1564;p154"/>
          <p:cNvCxnSpPr>
            <a:stCxn id="1565" idx="2"/>
            <a:endCxn id="1566" idx="1"/>
          </p:cNvCxnSpPr>
          <p:nvPr/>
        </p:nvCxnSpPr>
        <p:spPr>
          <a:xfrm flipH="1" rot="-5400000">
            <a:off x="6021262" y="4412002"/>
            <a:ext cx="2157300" cy="2162400"/>
          </a:xfrm>
          <a:prstGeom prst="bentConnector2">
            <a:avLst/>
          </a:prstGeom>
          <a:noFill/>
          <a:ln cap="flat" cmpd="sng" w="9525">
            <a:solidFill>
              <a:srgbClr val="0078D3"/>
            </a:solidFill>
            <a:prstDash val="solid"/>
            <a:round/>
            <a:headEnd len="med" w="med" type="none"/>
            <a:tailEnd len="med" w="med" type="triangle"/>
          </a:ln>
        </p:spPr>
      </p:cxnSp>
      <p:cxnSp>
        <p:nvCxnSpPr>
          <p:cNvPr id="1567" name="Google Shape;1567;p154"/>
          <p:cNvCxnSpPr>
            <a:stCxn id="1568" idx="3"/>
            <a:endCxn id="1569" idx="0"/>
          </p:cNvCxnSpPr>
          <p:nvPr/>
        </p:nvCxnSpPr>
        <p:spPr>
          <a:xfrm>
            <a:off x="7426239" y="4239667"/>
            <a:ext cx="3821400" cy="167100"/>
          </a:xfrm>
          <a:prstGeom prst="bentConnector2">
            <a:avLst/>
          </a:prstGeom>
          <a:noFill/>
          <a:ln cap="flat" cmpd="sng" w="9525">
            <a:solidFill>
              <a:srgbClr val="999999"/>
            </a:solidFill>
            <a:prstDash val="solid"/>
            <a:round/>
            <a:headEnd len="med" w="med" type="none"/>
            <a:tailEnd len="med" w="med" type="triangle"/>
          </a:ln>
        </p:spPr>
      </p:cxnSp>
      <p:sp>
        <p:nvSpPr>
          <p:cNvPr id="1570" name="Google Shape;1570;p154"/>
          <p:cNvSpPr/>
          <p:nvPr/>
        </p:nvSpPr>
        <p:spPr>
          <a:xfrm>
            <a:off x="11045510" y="4638245"/>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54"/>
          <p:cNvSpPr/>
          <p:nvPr/>
        </p:nvSpPr>
        <p:spPr>
          <a:xfrm>
            <a:off x="9580010" y="509107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2" name="Google Shape;1572;p154"/>
          <p:cNvCxnSpPr>
            <a:stCxn id="1571" idx="1"/>
            <a:endCxn id="1568" idx="2"/>
          </p:cNvCxnSpPr>
          <p:nvPr/>
        </p:nvCxnSpPr>
        <p:spPr>
          <a:xfrm rot="10800000">
            <a:off x="7256210" y="4414570"/>
            <a:ext cx="2323800" cy="707700"/>
          </a:xfrm>
          <a:prstGeom prst="bentConnector2">
            <a:avLst/>
          </a:prstGeom>
          <a:noFill/>
          <a:ln cap="flat" cmpd="sng" w="9525">
            <a:solidFill>
              <a:srgbClr val="999999"/>
            </a:solidFill>
            <a:prstDash val="solid"/>
            <a:round/>
            <a:headEnd len="med" w="med" type="none"/>
            <a:tailEnd len="med" w="med" type="triangle"/>
          </a:ln>
        </p:spPr>
      </p:cxnSp>
      <p:sp>
        <p:nvSpPr>
          <p:cNvPr id="1573" name="Google Shape;1573;p154"/>
          <p:cNvSpPr/>
          <p:nvPr/>
        </p:nvSpPr>
        <p:spPr>
          <a:xfrm>
            <a:off x="9580010" y="5650063"/>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54"/>
          <p:cNvSpPr/>
          <p:nvPr/>
        </p:nvSpPr>
        <p:spPr>
          <a:xfrm>
            <a:off x="9580010" y="5249593"/>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5" name="Google Shape;1575;p154"/>
          <p:cNvCxnSpPr>
            <a:stCxn id="1576" idx="1"/>
            <a:endCxn id="1565" idx="3"/>
          </p:cNvCxnSpPr>
          <p:nvPr/>
        </p:nvCxnSpPr>
        <p:spPr>
          <a:xfrm rot="10800000">
            <a:off x="6188810" y="4239569"/>
            <a:ext cx="3391200" cy="1193700"/>
          </a:xfrm>
          <a:prstGeom prst="bentConnector3">
            <a:avLst>
              <a:gd fmla="val 88679" name="adj1"/>
            </a:avLst>
          </a:prstGeom>
          <a:noFill/>
          <a:ln cap="flat" cmpd="sng" w="9525">
            <a:solidFill>
              <a:srgbClr val="0078D3"/>
            </a:solidFill>
            <a:prstDash val="solid"/>
            <a:round/>
            <a:headEnd len="med" w="med" type="none"/>
            <a:tailEnd len="med" w="med" type="triangle"/>
          </a:ln>
        </p:spPr>
      </p:cxnSp>
      <p:cxnSp>
        <p:nvCxnSpPr>
          <p:cNvPr id="1577" name="Google Shape;1577;p154"/>
          <p:cNvCxnSpPr>
            <a:stCxn id="1574" idx="1"/>
            <a:endCxn id="1578" idx="2"/>
          </p:cNvCxnSpPr>
          <p:nvPr/>
        </p:nvCxnSpPr>
        <p:spPr>
          <a:xfrm rot="10800000">
            <a:off x="6938510" y="3116293"/>
            <a:ext cx="2641500" cy="2164500"/>
          </a:xfrm>
          <a:prstGeom prst="bentConnector2">
            <a:avLst/>
          </a:prstGeom>
          <a:noFill/>
          <a:ln cap="flat" cmpd="sng" w="9525">
            <a:solidFill>
              <a:schemeClr val="accent4"/>
            </a:solidFill>
            <a:prstDash val="solid"/>
            <a:round/>
            <a:headEnd len="med" w="med" type="none"/>
            <a:tailEnd len="med" w="med" type="triangle"/>
          </a:ln>
        </p:spPr>
      </p:cxnSp>
      <p:sp>
        <p:nvSpPr>
          <p:cNvPr id="1576" name="Google Shape;1576;p154"/>
          <p:cNvSpPr/>
          <p:nvPr/>
        </p:nvSpPr>
        <p:spPr>
          <a:xfrm>
            <a:off x="9580010" y="5402069"/>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54"/>
          <p:cNvSpPr/>
          <p:nvPr/>
        </p:nvSpPr>
        <p:spPr>
          <a:xfrm>
            <a:off x="9580010" y="504812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54"/>
          <p:cNvSpPr/>
          <p:nvPr/>
        </p:nvSpPr>
        <p:spPr>
          <a:xfrm>
            <a:off x="10437547" y="497192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1" name="Google Shape;1581;p154"/>
          <p:cNvGrpSpPr/>
          <p:nvPr/>
        </p:nvGrpSpPr>
        <p:grpSpPr>
          <a:xfrm>
            <a:off x="4903945" y="2770785"/>
            <a:ext cx="339900" cy="349800"/>
            <a:chOff x="4903945" y="2770785"/>
            <a:chExt cx="339900" cy="349800"/>
          </a:xfrm>
        </p:grpSpPr>
        <p:sp>
          <p:nvSpPr>
            <p:cNvPr id="1540" name="Google Shape;1540;p154"/>
            <p:cNvSpPr/>
            <p:nvPr/>
          </p:nvSpPr>
          <p:spPr>
            <a:xfrm>
              <a:off x="4903945" y="2770785"/>
              <a:ext cx="339900" cy="349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2" name="Google Shape;1582;p154"/>
            <p:cNvPicPr preferRelativeResize="0"/>
            <p:nvPr/>
          </p:nvPicPr>
          <p:blipFill>
            <a:blip r:embed="rId3">
              <a:alphaModFix/>
            </a:blip>
            <a:stretch>
              <a:fillRect/>
            </a:stretch>
          </p:blipFill>
          <p:spPr>
            <a:xfrm>
              <a:off x="4928070" y="2799735"/>
              <a:ext cx="291675" cy="278984"/>
            </a:xfrm>
            <a:prstGeom prst="rect">
              <a:avLst/>
            </a:prstGeom>
            <a:noFill/>
            <a:ln>
              <a:noFill/>
            </a:ln>
          </p:spPr>
        </p:pic>
      </p:grpSp>
      <p:grpSp>
        <p:nvGrpSpPr>
          <p:cNvPr id="1583" name="Google Shape;1583;p154"/>
          <p:cNvGrpSpPr/>
          <p:nvPr/>
        </p:nvGrpSpPr>
        <p:grpSpPr>
          <a:xfrm>
            <a:off x="5848757" y="2770785"/>
            <a:ext cx="339900" cy="349800"/>
            <a:chOff x="5848757" y="2770785"/>
            <a:chExt cx="339900" cy="349800"/>
          </a:xfrm>
        </p:grpSpPr>
        <p:sp>
          <p:nvSpPr>
            <p:cNvPr id="1551" name="Google Shape;1551;p154"/>
            <p:cNvSpPr/>
            <p:nvPr/>
          </p:nvSpPr>
          <p:spPr>
            <a:xfrm>
              <a:off x="5848757" y="2770785"/>
              <a:ext cx="339900" cy="349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4" name="Google Shape;1584;p154"/>
            <p:cNvPicPr preferRelativeResize="0"/>
            <p:nvPr/>
          </p:nvPicPr>
          <p:blipFill>
            <a:blip r:embed="rId4">
              <a:alphaModFix/>
            </a:blip>
            <a:stretch>
              <a:fillRect/>
            </a:stretch>
          </p:blipFill>
          <p:spPr>
            <a:xfrm>
              <a:off x="5867957" y="2794985"/>
              <a:ext cx="301525" cy="288485"/>
            </a:xfrm>
            <a:prstGeom prst="rect">
              <a:avLst/>
            </a:prstGeom>
            <a:noFill/>
            <a:ln>
              <a:noFill/>
            </a:ln>
          </p:spPr>
        </p:pic>
      </p:grpSp>
      <p:sp>
        <p:nvSpPr>
          <p:cNvPr id="1585" name="Google Shape;1585;p154"/>
          <p:cNvSpPr txBox="1"/>
          <p:nvPr/>
        </p:nvSpPr>
        <p:spPr>
          <a:xfrm>
            <a:off x="4565243" y="2078455"/>
            <a:ext cx="10245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Express Route /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VPN</a:t>
            </a:r>
            <a:endParaRPr sz="1200">
              <a:solidFill>
                <a:srgbClr val="1B5161"/>
              </a:solidFill>
              <a:latin typeface="DM Sans Medium"/>
              <a:ea typeface="DM Sans Medium"/>
              <a:cs typeface="DM Sans Medium"/>
              <a:sym typeface="DM Sans Medium"/>
            </a:endParaRPr>
          </a:p>
        </p:txBody>
      </p:sp>
      <p:sp>
        <p:nvSpPr>
          <p:cNvPr id="1586" name="Google Shape;1586;p154"/>
          <p:cNvSpPr txBox="1"/>
          <p:nvPr/>
        </p:nvSpPr>
        <p:spPr>
          <a:xfrm>
            <a:off x="5391271" y="2078455"/>
            <a:ext cx="12681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Express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Route /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VPN Gateway</a:t>
            </a:r>
            <a:endParaRPr sz="1200">
              <a:solidFill>
                <a:srgbClr val="1B5161"/>
              </a:solidFill>
              <a:latin typeface="DM Sans Medium"/>
              <a:ea typeface="DM Sans Medium"/>
              <a:cs typeface="DM Sans Medium"/>
              <a:sym typeface="DM Sans Medium"/>
            </a:endParaRPr>
          </a:p>
        </p:txBody>
      </p:sp>
      <p:sp>
        <p:nvSpPr>
          <p:cNvPr id="1587" name="Google Shape;1587;p154"/>
          <p:cNvSpPr/>
          <p:nvPr/>
        </p:nvSpPr>
        <p:spPr>
          <a:xfrm>
            <a:off x="9108048" y="397332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54"/>
          <p:cNvSpPr/>
          <p:nvPr/>
        </p:nvSpPr>
        <p:spPr>
          <a:xfrm>
            <a:off x="9580010" y="5048120"/>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54"/>
          <p:cNvSpPr/>
          <p:nvPr/>
        </p:nvSpPr>
        <p:spPr>
          <a:xfrm>
            <a:off x="8484003" y="2028975"/>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Private Link Service </a:t>
            </a:r>
            <a:endParaRPr i="1">
              <a:solidFill>
                <a:schemeClr val="dk2"/>
              </a:solidFill>
              <a:latin typeface="DM Sans Medium"/>
              <a:ea typeface="DM Sans Medium"/>
              <a:cs typeface="DM Sans Medium"/>
              <a:sym typeface="DM Sans Medium"/>
            </a:endParaRPr>
          </a:p>
        </p:txBody>
      </p:sp>
      <p:sp>
        <p:nvSpPr>
          <p:cNvPr id="1545" name="Google Shape;1545;p154"/>
          <p:cNvSpPr/>
          <p:nvPr/>
        </p:nvSpPr>
        <p:spPr>
          <a:xfrm>
            <a:off x="10355388" y="2028975"/>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Web</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App</a:t>
            </a:r>
            <a:endParaRPr i="1">
              <a:solidFill>
                <a:schemeClr val="dk2"/>
              </a:solidFill>
              <a:latin typeface="DM Sans Medium"/>
              <a:ea typeface="DM Sans Medium"/>
              <a:cs typeface="DM Sans Medium"/>
              <a:sym typeface="DM Sans Medium"/>
            </a:endParaRPr>
          </a:p>
        </p:txBody>
      </p:sp>
      <p:sp>
        <p:nvSpPr>
          <p:cNvPr id="1589" name="Google Shape;1589;p154"/>
          <p:cNvSpPr/>
          <p:nvPr/>
        </p:nvSpPr>
        <p:spPr>
          <a:xfrm>
            <a:off x="8484000" y="3277651"/>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Log / Tele-</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metry (TM)</a:t>
            </a:r>
            <a:endParaRPr i="1">
              <a:solidFill>
                <a:schemeClr val="dk2"/>
              </a:solidFill>
              <a:latin typeface="DM Sans Medium"/>
              <a:ea typeface="DM Sans Medium"/>
              <a:cs typeface="DM Sans Medium"/>
              <a:sym typeface="DM Sans Medium"/>
            </a:endParaRPr>
          </a:p>
        </p:txBody>
      </p:sp>
      <p:sp>
        <p:nvSpPr>
          <p:cNvPr id="1590" name="Google Shape;1590;p154"/>
          <p:cNvSpPr/>
          <p:nvPr/>
        </p:nvSpPr>
        <p:spPr>
          <a:xfrm>
            <a:off x="10358052" y="3269226"/>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Artefact </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Store</a:t>
            </a:r>
            <a:endParaRPr i="1">
              <a:solidFill>
                <a:schemeClr val="dk2"/>
              </a:solidFill>
              <a:latin typeface="DM Sans Medium"/>
              <a:ea typeface="DM Sans Medium"/>
              <a:cs typeface="DM Sans Medium"/>
              <a:sym typeface="DM Sans Medium"/>
            </a:endParaRPr>
          </a:p>
        </p:txBody>
      </p:sp>
      <p:sp>
        <p:nvSpPr>
          <p:cNvPr id="1543" name="Google Shape;1543;p154"/>
          <p:cNvSpPr/>
          <p:nvPr/>
        </p:nvSpPr>
        <p:spPr>
          <a:xfrm>
            <a:off x="10355388" y="2649101"/>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SCC </a:t>
            </a:r>
            <a:br>
              <a:rPr lang="en">
                <a:solidFill>
                  <a:schemeClr val="dk2"/>
                </a:solidFill>
                <a:latin typeface="DM Sans Medium"/>
                <a:ea typeface="DM Sans Medium"/>
                <a:cs typeface="DM Sans Medium"/>
                <a:sym typeface="DM Sans Medium"/>
              </a:rPr>
            </a:br>
            <a:r>
              <a:rPr lang="en">
                <a:solidFill>
                  <a:schemeClr val="dk2"/>
                </a:solidFill>
                <a:latin typeface="DM Sans Medium"/>
                <a:ea typeface="DM Sans Medium"/>
                <a:cs typeface="DM Sans Medium"/>
                <a:sym typeface="DM Sans Medium"/>
              </a:rPr>
              <a:t>Relay</a:t>
            </a:r>
            <a:endParaRPr i="1">
              <a:solidFill>
                <a:schemeClr val="dk2"/>
              </a:solidFill>
              <a:latin typeface="DM Sans Medium"/>
              <a:ea typeface="DM Sans Medium"/>
              <a:cs typeface="DM Sans Medium"/>
              <a:sym typeface="DM Sans Medium"/>
            </a:endParaRPr>
          </a:p>
        </p:txBody>
      </p:sp>
      <p:cxnSp>
        <p:nvCxnSpPr>
          <p:cNvPr id="1591" name="Google Shape;1591;p154"/>
          <p:cNvCxnSpPr>
            <a:stCxn id="1530" idx="0"/>
            <a:endCxn id="1592" idx="2"/>
          </p:cNvCxnSpPr>
          <p:nvPr/>
        </p:nvCxnSpPr>
        <p:spPr>
          <a:xfrm rot="-5400000">
            <a:off x="9873350" y="4257241"/>
            <a:ext cx="455100" cy="600"/>
          </a:xfrm>
          <a:prstGeom prst="curvedConnector3">
            <a:avLst>
              <a:gd fmla="val 50006" name="adj1"/>
            </a:avLst>
          </a:prstGeom>
          <a:noFill/>
          <a:ln cap="flat" cmpd="sng" w="9525">
            <a:solidFill>
              <a:srgbClr val="1B3038"/>
            </a:solidFill>
            <a:prstDash val="solid"/>
            <a:round/>
            <a:headEnd len="med" w="med" type="none"/>
            <a:tailEnd len="med" w="med" type="none"/>
          </a:ln>
        </p:spPr>
      </p:cxnSp>
      <p:cxnSp>
        <p:nvCxnSpPr>
          <p:cNvPr id="1593" name="Google Shape;1593;p154"/>
          <p:cNvCxnSpPr>
            <a:stCxn id="1592" idx="0"/>
            <a:endCxn id="1589" idx="3"/>
          </p:cNvCxnSpPr>
          <p:nvPr/>
        </p:nvCxnSpPr>
        <p:spPr>
          <a:xfrm flipH="1" rot="5400000">
            <a:off x="9720128" y="3414633"/>
            <a:ext cx="240000" cy="520200"/>
          </a:xfrm>
          <a:prstGeom prst="curvedConnector2">
            <a:avLst/>
          </a:prstGeom>
          <a:noFill/>
          <a:ln cap="flat" cmpd="sng" w="9525">
            <a:solidFill>
              <a:srgbClr val="1B3038"/>
            </a:solidFill>
            <a:prstDash val="solid"/>
            <a:round/>
            <a:headEnd len="med" w="med" type="none"/>
            <a:tailEnd len="med" w="med" type="triangle"/>
          </a:ln>
        </p:spPr>
      </p:cxnSp>
      <p:cxnSp>
        <p:nvCxnSpPr>
          <p:cNvPr id="1594" name="Google Shape;1594;p154"/>
          <p:cNvCxnSpPr>
            <a:stCxn id="1592" idx="0"/>
            <a:endCxn id="1590" idx="1"/>
          </p:cNvCxnSpPr>
          <p:nvPr/>
        </p:nvCxnSpPr>
        <p:spPr>
          <a:xfrm rot="-5400000">
            <a:off x="10104878" y="3541683"/>
            <a:ext cx="248400" cy="257700"/>
          </a:xfrm>
          <a:prstGeom prst="curvedConnector2">
            <a:avLst/>
          </a:prstGeom>
          <a:noFill/>
          <a:ln cap="flat" cmpd="sng" w="9525">
            <a:solidFill>
              <a:srgbClr val="1B3038"/>
            </a:solidFill>
            <a:prstDash val="solid"/>
            <a:round/>
            <a:headEnd len="med" w="med" type="none"/>
            <a:tailEnd len="med" w="med" type="triangle"/>
          </a:ln>
        </p:spPr>
      </p:cxnSp>
      <p:sp>
        <p:nvSpPr>
          <p:cNvPr id="1595" name="Google Shape;1595;p154"/>
          <p:cNvSpPr/>
          <p:nvPr/>
        </p:nvSpPr>
        <p:spPr>
          <a:xfrm>
            <a:off x="9755726" y="4970800"/>
            <a:ext cx="761700" cy="5040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100">
              <a:latin typeface="DM Sans Medium"/>
              <a:ea typeface="DM Sans Medium"/>
              <a:cs typeface="DM Sans Medium"/>
              <a:sym typeface="DM Sans Medium"/>
            </a:endParaRPr>
          </a:p>
        </p:txBody>
      </p:sp>
      <p:sp>
        <p:nvSpPr>
          <p:cNvPr id="1596" name="Google Shape;1596;p154"/>
          <p:cNvSpPr/>
          <p:nvPr/>
        </p:nvSpPr>
        <p:spPr>
          <a:xfrm>
            <a:off x="9674900" y="4894600"/>
            <a:ext cx="761700" cy="5040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DM Sans Medium"/>
                <a:ea typeface="DM Sans Medium"/>
                <a:cs typeface="DM Sans Medium"/>
                <a:sym typeface="DM Sans Medium"/>
              </a:rPr>
              <a:t>Databricks Clusters</a:t>
            </a:r>
            <a:endParaRPr sz="1100">
              <a:latin typeface="DM Sans Medium"/>
              <a:ea typeface="DM Sans Medium"/>
              <a:cs typeface="DM Sans Medium"/>
              <a:sym typeface="DM Sans Medium"/>
            </a:endParaRPr>
          </a:p>
        </p:txBody>
      </p:sp>
      <p:cxnSp>
        <p:nvCxnSpPr>
          <p:cNvPr id="1597" name="Google Shape;1597;p154"/>
          <p:cNvCxnSpPr>
            <a:endCxn id="1598" idx="0"/>
          </p:cNvCxnSpPr>
          <p:nvPr/>
        </p:nvCxnSpPr>
        <p:spPr>
          <a:xfrm>
            <a:off x="11440050" y="3918725"/>
            <a:ext cx="0" cy="488100"/>
          </a:xfrm>
          <a:prstGeom prst="straightConnector1">
            <a:avLst/>
          </a:prstGeom>
          <a:noFill/>
          <a:ln cap="flat" cmpd="sng" w="9525">
            <a:solidFill>
              <a:srgbClr val="999999"/>
            </a:solidFill>
            <a:prstDash val="solid"/>
            <a:round/>
            <a:headEnd len="med" w="med" type="none"/>
            <a:tailEnd len="med" w="med" type="triangle"/>
          </a:ln>
        </p:spPr>
      </p:cxnSp>
      <p:sp>
        <p:nvSpPr>
          <p:cNvPr id="1599" name="Google Shape;1599;p154"/>
          <p:cNvSpPr txBox="1"/>
          <p:nvPr/>
        </p:nvSpPr>
        <p:spPr>
          <a:xfrm>
            <a:off x="6854675" y="3575550"/>
            <a:ext cx="7755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PE for Storage</a:t>
            </a:r>
            <a:endParaRPr sz="1200">
              <a:solidFill>
                <a:schemeClr val="accent1"/>
              </a:solidFill>
              <a:latin typeface="DM Sans Medium"/>
              <a:ea typeface="DM Sans Medium"/>
              <a:cs typeface="DM Sans Medium"/>
              <a:sym typeface="DM Sans Medium"/>
            </a:endParaRPr>
          </a:p>
        </p:txBody>
      </p:sp>
      <p:sp>
        <p:nvSpPr>
          <p:cNvPr id="1600" name="Google Shape;1600;p154"/>
          <p:cNvSpPr txBox="1"/>
          <p:nvPr/>
        </p:nvSpPr>
        <p:spPr>
          <a:xfrm>
            <a:off x="5508400" y="3575550"/>
            <a:ext cx="9882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PE for </a:t>
            </a:r>
            <a:br>
              <a:rPr lang="en" sz="12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Metastore</a:t>
            </a:r>
            <a:endParaRPr sz="1200">
              <a:solidFill>
                <a:schemeClr val="accent1"/>
              </a:solidFill>
              <a:latin typeface="DM Sans Medium"/>
              <a:ea typeface="DM Sans Medium"/>
              <a:cs typeface="DM Sans Medium"/>
              <a:sym typeface="DM Sans Medium"/>
            </a:endParaRPr>
          </a:p>
        </p:txBody>
      </p:sp>
      <p:grpSp>
        <p:nvGrpSpPr>
          <p:cNvPr id="1601" name="Google Shape;1601;p154"/>
          <p:cNvGrpSpPr/>
          <p:nvPr/>
        </p:nvGrpSpPr>
        <p:grpSpPr>
          <a:xfrm>
            <a:off x="7086339" y="4064767"/>
            <a:ext cx="339900" cy="349800"/>
            <a:chOff x="7149648" y="4324354"/>
            <a:chExt cx="339900" cy="349800"/>
          </a:xfrm>
        </p:grpSpPr>
        <p:sp>
          <p:nvSpPr>
            <p:cNvPr id="1568" name="Google Shape;1568;p154"/>
            <p:cNvSpPr/>
            <p:nvPr/>
          </p:nvSpPr>
          <p:spPr>
            <a:xfrm>
              <a:off x="7149648" y="4324354"/>
              <a:ext cx="339900" cy="349800"/>
            </a:xfrm>
            <a:prstGeom prst="roundRect">
              <a:avLst>
                <a:gd fmla="val 16667" name="adj"/>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2" name="Google Shape;1602;p154"/>
            <p:cNvPicPr preferRelativeResize="0"/>
            <p:nvPr/>
          </p:nvPicPr>
          <p:blipFill rotWithShape="1">
            <a:blip r:embed="rId5">
              <a:alphaModFix/>
            </a:blip>
            <a:srcRect b="0" l="0" r="0" t="3297"/>
            <a:stretch/>
          </p:blipFill>
          <p:spPr>
            <a:xfrm>
              <a:off x="7172598" y="4359752"/>
              <a:ext cx="291675" cy="278975"/>
            </a:xfrm>
            <a:prstGeom prst="rect">
              <a:avLst/>
            </a:prstGeom>
            <a:noFill/>
            <a:ln>
              <a:noFill/>
            </a:ln>
          </p:spPr>
        </p:pic>
      </p:grpSp>
      <p:grpSp>
        <p:nvGrpSpPr>
          <p:cNvPr id="1603" name="Google Shape;1603;p154"/>
          <p:cNvGrpSpPr/>
          <p:nvPr/>
        </p:nvGrpSpPr>
        <p:grpSpPr>
          <a:xfrm>
            <a:off x="5848762" y="4064752"/>
            <a:ext cx="339900" cy="349800"/>
            <a:chOff x="5848762" y="4324339"/>
            <a:chExt cx="339900" cy="349800"/>
          </a:xfrm>
        </p:grpSpPr>
        <p:sp>
          <p:nvSpPr>
            <p:cNvPr id="1565" name="Google Shape;1565;p154"/>
            <p:cNvSpPr/>
            <p:nvPr/>
          </p:nvSpPr>
          <p:spPr>
            <a:xfrm>
              <a:off x="5848762" y="4324339"/>
              <a:ext cx="339900" cy="349800"/>
            </a:xfrm>
            <a:prstGeom prst="roundRect">
              <a:avLst>
                <a:gd fmla="val 16667" name="adj"/>
              </a:avLst>
            </a:prstGeom>
            <a:solidFill>
              <a:srgbClr val="FFFFFF"/>
            </a:solidFill>
            <a:ln cap="flat" cmpd="sng" w="9525">
              <a:solidFill>
                <a:srgbClr val="007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4" name="Google Shape;1604;p154"/>
            <p:cNvPicPr preferRelativeResize="0"/>
            <p:nvPr/>
          </p:nvPicPr>
          <p:blipFill rotWithShape="1">
            <a:blip r:embed="rId5">
              <a:alphaModFix/>
            </a:blip>
            <a:srcRect b="0" l="0" r="0" t="3297"/>
            <a:stretch/>
          </p:blipFill>
          <p:spPr>
            <a:xfrm>
              <a:off x="5872865" y="4359752"/>
              <a:ext cx="291675" cy="278975"/>
            </a:xfrm>
            <a:prstGeom prst="rect">
              <a:avLst/>
            </a:prstGeom>
            <a:noFill/>
            <a:ln>
              <a:noFill/>
            </a:ln>
          </p:spPr>
        </p:pic>
      </p:grpSp>
      <p:sp>
        <p:nvSpPr>
          <p:cNvPr id="1605" name="Google Shape;1605;p154"/>
          <p:cNvSpPr txBox="1"/>
          <p:nvPr/>
        </p:nvSpPr>
        <p:spPr>
          <a:xfrm>
            <a:off x="7616396" y="4623280"/>
            <a:ext cx="555300" cy="3936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VNet</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Peering</a:t>
            </a:r>
            <a:endParaRPr sz="1200">
              <a:solidFill>
                <a:srgbClr val="1B5161"/>
              </a:solidFill>
              <a:latin typeface="DM Sans Medium"/>
              <a:ea typeface="DM Sans Medium"/>
              <a:cs typeface="DM Sans Medium"/>
              <a:sym typeface="DM Sans Medium"/>
            </a:endParaRPr>
          </a:p>
        </p:txBody>
      </p:sp>
      <p:sp>
        <p:nvSpPr>
          <p:cNvPr id="1606" name="Google Shape;1606;p154"/>
          <p:cNvSpPr/>
          <p:nvPr/>
        </p:nvSpPr>
        <p:spPr>
          <a:xfrm>
            <a:off x="7379478" y="4549167"/>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7" name="Google Shape;1607;p154"/>
          <p:cNvCxnSpPr>
            <a:stCxn id="1532" idx="1"/>
            <a:endCxn id="1606" idx="3"/>
          </p:cNvCxnSpPr>
          <p:nvPr/>
        </p:nvCxnSpPr>
        <p:spPr>
          <a:xfrm rot="10800000">
            <a:off x="7555798" y="4580367"/>
            <a:ext cx="627300" cy="0"/>
          </a:xfrm>
          <a:prstGeom prst="straightConnector1">
            <a:avLst/>
          </a:prstGeom>
          <a:noFill/>
          <a:ln cap="flat" cmpd="sng" w="38100">
            <a:solidFill>
              <a:srgbClr val="1B5161"/>
            </a:solidFill>
            <a:prstDash val="solid"/>
            <a:round/>
            <a:headEnd len="med" w="med" type="none"/>
            <a:tailEnd len="med" w="med" type="none"/>
          </a:ln>
        </p:spPr>
      </p:cxnSp>
      <p:sp>
        <p:nvSpPr>
          <p:cNvPr id="1566" name="Google Shape;1566;p154"/>
          <p:cNvSpPr/>
          <p:nvPr/>
        </p:nvSpPr>
        <p:spPr>
          <a:xfrm>
            <a:off x="8181201" y="6319936"/>
            <a:ext cx="1124400" cy="504000"/>
          </a:xfrm>
          <a:prstGeom prst="roundRect">
            <a:avLst>
              <a:gd fmla="val 16667" name="adj"/>
            </a:avLst>
          </a:prstGeom>
          <a:noFill/>
          <a:ln cap="flat" cmpd="sng" w="9525">
            <a:solidFill>
              <a:srgbClr val="0078D3"/>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sz="1600">
                <a:solidFill>
                  <a:srgbClr val="0078D3"/>
                </a:solidFill>
                <a:latin typeface="DM Sans Medium"/>
                <a:ea typeface="DM Sans Medium"/>
                <a:cs typeface="DM Sans Medium"/>
                <a:sym typeface="DM Sans Medium"/>
              </a:rPr>
              <a:t>external Metastore</a:t>
            </a:r>
            <a:endParaRPr i="1" sz="1600">
              <a:solidFill>
                <a:srgbClr val="0078D3"/>
              </a:solidFill>
              <a:latin typeface="DM Sans Medium"/>
              <a:ea typeface="DM Sans Medium"/>
              <a:cs typeface="DM Sans Medium"/>
              <a:sym typeface="DM Sans Medium"/>
            </a:endParaRPr>
          </a:p>
        </p:txBody>
      </p:sp>
      <p:grpSp>
        <p:nvGrpSpPr>
          <p:cNvPr id="1608" name="Google Shape;1608;p154"/>
          <p:cNvGrpSpPr/>
          <p:nvPr/>
        </p:nvGrpSpPr>
        <p:grpSpPr>
          <a:xfrm>
            <a:off x="6768657" y="2766385"/>
            <a:ext cx="339900" cy="349800"/>
            <a:chOff x="6768657" y="2766385"/>
            <a:chExt cx="339900" cy="349800"/>
          </a:xfrm>
        </p:grpSpPr>
        <p:sp>
          <p:nvSpPr>
            <p:cNvPr id="1578" name="Google Shape;1578;p154"/>
            <p:cNvSpPr/>
            <p:nvPr/>
          </p:nvSpPr>
          <p:spPr>
            <a:xfrm>
              <a:off x="6768657" y="2766385"/>
              <a:ext cx="339900" cy="349800"/>
            </a:xfrm>
            <a:prstGeom prst="roundRect">
              <a:avLst>
                <a:gd fmla="val 16667" name="adj"/>
              </a:avLst>
            </a:prstGeom>
            <a:solidFill>
              <a:srgbClr val="FFFFFF"/>
            </a:solidFill>
            <a:ln cap="flat" cmpd="sng" w="9525">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9" name="Google Shape;1609;p154"/>
            <p:cNvPicPr preferRelativeResize="0"/>
            <p:nvPr/>
          </p:nvPicPr>
          <p:blipFill rotWithShape="1">
            <a:blip r:embed="rId5">
              <a:alphaModFix/>
            </a:blip>
            <a:srcRect b="0" l="0" r="0" t="3297"/>
            <a:stretch/>
          </p:blipFill>
          <p:spPr>
            <a:xfrm>
              <a:off x="6792782" y="2795340"/>
              <a:ext cx="291675" cy="278975"/>
            </a:xfrm>
            <a:prstGeom prst="rect">
              <a:avLst/>
            </a:prstGeom>
            <a:noFill/>
            <a:ln>
              <a:noFill/>
            </a:ln>
          </p:spPr>
        </p:pic>
      </p:grpSp>
      <p:cxnSp>
        <p:nvCxnSpPr>
          <p:cNvPr id="1610" name="Google Shape;1610;p154"/>
          <p:cNvCxnSpPr>
            <a:stCxn id="1578" idx="3"/>
            <a:endCxn id="1542" idx="1"/>
          </p:cNvCxnSpPr>
          <p:nvPr/>
        </p:nvCxnSpPr>
        <p:spPr>
          <a:xfrm flipH="1" rot="10800000">
            <a:off x="7108557" y="2305885"/>
            <a:ext cx="1375500" cy="635400"/>
          </a:xfrm>
          <a:prstGeom prst="curvedConnector3">
            <a:avLst>
              <a:gd fmla="val 49998" name="adj1"/>
            </a:avLst>
          </a:prstGeom>
          <a:noFill/>
          <a:ln cap="flat" cmpd="sng" w="9525">
            <a:solidFill>
              <a:schemeClr val="accent4"/>
            </a:solidFill>
            <a:prstDash val="solid"/>
            <a:round/>
            <a:headEnd len="med" w="med" type="none"/>
            <a:tailEnd len="med" w="med" type="triangle"/>
          </a:ln>
        </p:spPr>
      </p:cxnSp>
      <p:sp>
        <p:nvSpPr>
          <p:cNvPr id="1569" name="Google Shape;1569;p154"/>
          <p:cNvSpPr/>
          <p:nvPr/>
        </p:nvSpPr>
        <p:spPr>
          <a:xfrm>
            <a:off x="11159439" y="4406814"/>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54"/>
          <p:cNvSpPr/>
          <p:nvPr/>
        </p:nvSpPr>
        <p:spPr>
          <a:xfrm>
            <a:off x="7830580" y="2512275"/>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54"/>
          <p:cNvSpPr/>
          <p:nvPr/>
        </p:nvSpPr>
        <p:spPr>
          <a:xfrm>
            <a:off x="7891618" y="5391430"/>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54"/>
          <p:cNvSpPr/>
          <p:nvPr/>
        </p:nvSpPr>
        <p:spPr>
          <a:xfrm>
            <a:off x="7891618" y="5239030"/>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54"/>
          <p:cNvSpPr/>
          <p:nvPr/>
        </p:nvSpPr>
        <p:spPr>
          <a:xfrm>
            <a:off x="7891618" y="5086630"/>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54"/>
          <p:cNvSpPr/>
          <p:nvPr/>
        </p:nvSpPr>
        <p:spPr>
          <a:xfrm>
            <a:off x="7891618" y="4198011"/>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54"/>
          <p:cNvSpPr/>
          <p:nvPr/>
        </p:nvSpPr>
        <p:spPr>
          <a:xfrm>
            <a:off x="5981305" y="4987036"/>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54"/>
          <p:cNvSpPr/>
          <p:nvPr/>
        </p:nvSpPr>
        <p:spPr>
          <a:xfrm>
            <a:off x="10003178" y="3794733"/>
            <a:ext cx="194100" cy="2352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sp>
        <p:nvSpPr>
          <p:cNvPr id="1617" name="Google Shape;1617;p154"/>
          <p:cNvSpPr/>
          <p:nvPr/>
        </p:nvSpPr>
        <p:spPr>
          <a:xfrm>
            <a:off x="11395618" y="4087595"/>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54"/>
          <p:cNvSpPr/>
          <p:nvPr/>
        </p:nvSpPr>
        <p:spPr>
          <a:xfrm>
            <a:off x="10055100" y="4087595"/>
            <a:ext cx="83700" cy="83700"/>
          </a:xfrm>
          <a:prstGeom prst="ellipse">
            <a:avLst/>
          </a:prstGeom>
          <a:solidFill>
            <a:srgbClr val="00953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54"/>
          <p:cNvSpPr txBox="1"/>
          <p:nvPr/>
        </p:nvSpPr>
        <p:spPr>
          <a:xfrm>
            <a:off x="0" y="0"/>
            <a:ext cx="2686800" cy="338700"/>
          </a:xfrm>
          <a:prstGeom prst="rect">
            <a:avLst/>
          </a:prstGeom>
          <a:solidFill>
            <a:srgbClr val="F4CCCC"/>
          </a:solidFill>
          <a:ln>
            <a:noFill/>
          </a:ln>
        </p:spPr>
        <p:txBody>
          <a:bodyPr anchorCtr="0" anchor="t" bIns="0" lIns="0" spcFirstLastPara="1" rIns="0" wrap="square" tIns="0">
            <a:noAutofit/>
          </a:bodyPr>
          <a:lstStyle/>
          <a:p>
            <a:pPr indent="0" lvl="0" marL="0" rtl="0" algn="ctr">
              <a:spcBef>
                <a:spcPts val="0"/>
              </a:spcBef>
              <a:spcAft>
                <a:spcPts val="0"/>
              </a:spcAft>
              <a:buNone/>
            </a:pPr>
            <a:r>
              <a:rPr lang="en" sz="2200">
                <a:latin typeface="Barlow"/>
                <a:ea typeface="Barlow"/>
                <a:cs typeface="Barlow"/>
                <a:sym typeface="Barlow"/>
              </a:rPr>
              <a:t>Public Preview</a:t>
            </a:r>
            <a:endParaRPr sz="2200">
              <a:latin typeface="Barlow"/>
              <a:ea typeface="Barlow"/>
              <a:cs typeface="Barlow"/>
              <a:sym typeface="Barlow"/>
            </a:endParaRPr>
          </a:p>
        </p:txBody>
      </p:sp>
      <p:sp>
        <p:nvSpPr>
          <p:cNvPr id="1620" name="Google Shape;1620;p154"/>
          <p:cNvSpPr/>
          <p:nvPr/>
        </p:nvSpPr>
        <p:spPr>
          <a:xfrm rot="5400000">
            <a:off x="3166726" y="634944"/>
            <a:ext cx="2979900" cy="4194000"/>
          </a:xfrm>
          <a:prstGeom prst="corner">
            <a:avLst>
              <a:gd fmla="val 75612" name="adj1"/>
              <a:gd fmla="val 66380" name="adj2"/>
            </a:avLst>
          </a:prstGeom>
          <a:solidFill>
            <a:srgbClr val="FFFFFF">
              <a:alpha val="7325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21" name="Google Shape;1621;p154"/>
          <p:cNvSpPr/>
          <p:nvPr/>
        </p:nvSpPr>
        <p:spPr>
          <a:xfrm>
            <a:off x="5490975" y="1307450"/>
            <a:ext cx="2072700" cy="3520800"/>
          </a:xfrm>
          <a:prstGeom prst="roundRect">
            <a:avLst>
              <a:gd fmla="val 5209" name="adj"/>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Bastion / Hub</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(Hub VNet)</a:t>
            </a:r>
            <a:endParaRPr sz="1200">
              <a:solidFill>
                <a:schemeClr val="accent1"/>
              </a:solidFill>
              <a:latin typeface="DM Sans Medium"/>
              <a:ea typeface="DM Sans Medium"/>
              <a:cs typeface="DM Sans Medium"/>
              <a:sym typeface="DM Sans Medium"/>
            </a:endParaRPr>
          </a:p>
        </p:txBody>
      </p:sp>
      <p:sp>
        <p:nvSpPr>
          <p:cNvPr id="1622" name="Google Shape;1622;p154"/>
          <p:cNvSpPr txBox="1"/>
          <p:nvPr/>
        </p:nvSpPr>
        <p:spPr>
          <a:xfrm>
            <a:off x="6465251" y="2078450"/>
            <a:ext cx="1024500" cy="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PE for </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Web App &amp;</a:t>
            </a:r>
            <a:br>
              <a:rPr lang="en" sz="1200">
                <a:solidFill>
                  <a:srgbClr val="1B5161"/>
                </a:solidFill>
                <a:latin typeface="DM Sans Medium"/>
                <a:ea typeface="DM Sans Medium"/>
                <a:cs typeface="DM Sans Medium"/>
                <a:sym typeface="DM Sans Medium"/>
              </a:rPr>
            </a:br>
            <a:r>
              <a:rPr lang="en" sz="1200">
                <a:solidFill>
                  <a:srgbClr val="1B5161"/>
                </a:solidFill>
                <a:latin typeface="DM Sans Medium"/>
                <a:ea typeface="DM Sans Medium"/>
                <a:cs typeface="DM Sans Medium"/>
                <a:sym typeface="DM Sans Medium"/>
              </a:rPr>
              <a:t>SCC Relay </a:t>
            </a:r>
            <a:endParaRPr sz="1200">
              <a:solidFill>
                <a:srgbClr val="1B5161"/>
              </a:solidFill>
              <a:latin typeface="DM Sans Medium"/>
              <a:ea typeface="DM Sans Medium"/>
              <a:cs typeface="DM Sans Medium"/>
              <a:sym typeface="DM Sans Medium"/>
            </a:endParaRPr>
          </a:p>
        </p:txBody>
      </p:sp>
      <p:sp>
        <p:nvSpPr>
          <p:cNvPr id="1623" name="Google Shape;1623;p154"/>
          <p:cNvSpPr txBox="1"/>
          <p:nvPr/>
        </p:nvSpPr>
        <p:spPr>
          <a:xfrm>
            <a:off x="384775" y="1241675"/>
            <a:ext cx="2403900" cy="89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434343"/>
                </a:solidFill>
                <a:latin typeface="DM Sans Medium"/>
                <a:ea typeface="DM Sans Medium"/>
                <a:cs typeface="DM Sans Medium"/>
                <a:sym typeface="DM Sans Medium"/>
              </a:rPr>
              <a:t>OPTION 2</a:t>
            </a:r>
            <a:br>
              <a:rPr lang="en" sz="1800">
                <a:solidFill>
                  <a:srgbClr val="434343"/>
                </a:solidFill>
                <a:latin typeface="DM Sans Medium"/>
                <a:ea typeface="DM Sans Medium"/>
                <a:cs typeface="DM Sans Medium"/>
                <a:sym typeface="DM Sans Medium"/>
              </a:rPr>
            </a:br>
            <a:r>
              <a:rPr lang="en">
                <a:solidFill>
                  <a:srgbClr val="434343"/>
                </a:solidFill>
                <a:latin typeface="DM Sans"/>
                <a:ea typeface="DM Sans"/>
                <a:cs typeface="DM Sans"/>
                <a:sym typeface="DM Sans"/>
              </a:rPr>
              <a:t>(In the hub to support multiple Databricks VNets)</a:t>
            </a:r>
            <a:endParaRPr sz="1800">
              <a:solidFill>
                <a:srgbClr val="434343"/>
              </a:solidFill>
              <a:latin typeface="DM Sans"/>
              <a:ea typeface="DM Sans"/>
              <a:cs typeface="DM Sans"/>
              <a:sym typeface="DM Sans"/>
            </a:endParaRPr>
          </a:p>
        </p:txBody>
      </p:sp>
      <p:grpSp>
        <p:nvGrpSpPr>
          <p:cNvPr id="1624" name="Google Shape;1624;p154"/>
          <p:cNvGrpSpPr/>
          <p:nvPr/>
        </p:nvGrpSpPr>
        <p:grpSpPr>
          <a:xfrm>
            <a:off x="3954641" y="6169764"/>
            <a:ext cx="1810200" cy="692700"/>
            <a:chOff x="3954641" y="6093564"/>
            <a:chExt cx="1810200" cy="692700"/>
          </a:xfrm>
        </p:grpSpPr>
        <p:grpSp>
          <p:nvGrpSpPr>
            <p:cNvPr id="1625" name="Google Shape;1625;p154"/>
            <p:cNvGrpSpPr/>
            <p:nvPr/>
          </p:nvGrpSpPr>
          <p:grpSpPr>
            <a:xfrm>
              <a:off x="3954641" y="6093564"/>
              <a:ext cx="1810200" cy="692700"/>
              <a:chOff x="3954641" y="6093564"/>
              <a:chExt cx="1810200" cy="692700"/>
            </a:xfrm>
          </p:grpSpPr>
          <p:sp>
            <p:nvSpPr>
              <p:cNvPr id="1626" name="Google Shape;1626;p154"/>
              <p:cNvSpPr txBox="1"/>
              <p:nvPr/>
            </p:nvSpPr>
            <p:spPr>
              <a:xfrm>
                <a:off x="3954641" y="6093564"/>
                <a:ext cx="1810200" cy="6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PE  = Private Endpoint</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via Azure Backbone</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Public IP</a:t>
                </a:r>
                <a:endParaRPr sz="1000">
                  <a:solidFill>
                    <a:srgbClr val="434343"/>
                  </a:solidFill>
                  <a:latin typeface="Barlow Medium"/>
                  <a:ea typeface="Barlow Medium"/>
                  <a:cs typeface="Barlow Medium"/>
                  <a:sym typeface="Barlow Medium"/>
                </a:endParaRPr>
              </a:p>
            </p:txBody>
          </p:sp>
          <p:sp>
            <p:nvSpPr>
              <p:cNvPr id="1627" name="Google Shape;1627;p154"/>
              <p:cNvSpPr/>
              <p:nvPr/>
            </p:nvSpPr>
            <p:spPr>
              <a:xfrm>
                <a:off x="4083118" y="6396536"/>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154"/>
            <p:cNvSpPr/>
            <p:nvPr/>
          </p:nvSpPr>
          <p:spPr>
            <a:xfrm>
              <a:off x="4049158" y="6546076"/>
              <a:ext cx="148500" cy="1563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grpSp>
      <p:sp>
        <p:nvSpPr>
          <p:cNvPr id="1629" name="Google Shape;1629;p154"/>
          <p:cNvSpPr/>
          <p:nvPr/>
        </p:nvSpPr>
        <p:spPr>
          <a:xfrm>
            <a:off x="11053950" y="4406825"/>
            <a:ext cx="779700" cy="504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i="1" lang="en" sz="1200">
                <a:solidFill>
                  <a:srgbClr val="9E9E9E"/>
                </a:solidFill>
                <a:latin typeface="DM Sans Medium"/>
                <a:ea typeface="DM Sans Medium"/>
                <a:cs typeface="DM Sans Medium"/>
                <a:sym typeface="DM Sans Medium"/>
              </a:rPr>
              <a:t>Root container (DBFS) </a:t>
            </a:r>
            <a:endParaRPr i="1" sz="1200">
              <a:solidFill>
                <a:srgbClr val="9E9E9E"/>
              </a:solidFill>
              <a:latin typeface="DM Sans Medium"/>
              <a:ea typeface="DM Sans Medium"/>
              <a:cs typeface="DM Sans Medium"/>
              <a:sym typeface="DM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5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35" name="Google Shape;1635;p155"/>
          <p:cNvPicPr preferRelativeResize="0"/>
          <p:nvPr/>
        </p:nvPicPr>
        <p:blipFill>
          <a:blip r:embed="rId3">
            <a:alphaModFix/>
          </a:blip>
          <a:stretch>
            <a:fillRect/>
          </a:stretch>
        </p:blipFill>
        <p:spPr>
          <a:xfrm>
            <a:off x="1897450" y="51826"/>
            <a:ext cx="8253527" cy="6754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56"/>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Reference Architectures (15 min)</a:t>
            </a:r>
            <a:endParaRPr sz="3600"/>
          </a:p>
        </p:txBody>
      </p:sp>
      <p:sp>
        <p:nvSpPr>
          <p:cNvPr id="1641" name="Google Shape;1641;p15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57"/>
          <p:cNvSpPr/>
          <p:nvPr/>
        </p:nvSpPr>
        <p:spPr>
          <a:xfrm>
            <a:off x="11117502" y="4371278"/>
            <a:ext cx="700200" cy="68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57"/>
          <p:cNvSpPr/>
          <p:nvPr/>
        </p:nvSpPr>
        <p:spPr>
          <a:xfrm>
            <a:off x="2380225" y="1856675"/>
            <a:ext cx="1276500" cy="16083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t/>
            </a:r>
            <a:endParaRPr b="1" sz="1500">
              <a:solidFill>
                <a:schemeClr val="dk1"/>
              </a:solidFill>
              <a:latin typeface="DM Sans"/>
              <a:ea typeface="DM Sans"/>
              <a:cs typeface="DM Sans"/>
              <a:sym typeface="DM Sans"/>
            </a:endParaRPr>
          </a:p>
        </p:txBody>
      </p:sp>
      <p:sp>
        <p:nvSpPr>
          <p:cNvPr id="1648" name="Google Shape;1648;p157"/>
          <p:cNvSpPr/>
          <p:nvPr/>
        </p:nvSpPr>
        <p:spPr>
          <a:xfrm>
            <a:off x="1986100" y="1033284"/>
            <a:ext cx="99090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Governance</a:t>
            </a:r>
            <a:endParaRPr i="0" sz="1400" u="none" cap="none" strike="noStrike">
              <a:solidFill>
                <a:schemeClr val="accent1"/>
              </a:solidFill>
              <a:latin typeface="DM Sans Medium"/>
              <a:ea typeface="DM Sans Medium"/>
              <a:cs typeface="DM Sans Medium"/>
              <a:sym typeface="DM Sans Medium"/>
            </a:endParaRPr>
          </a:p>
        </p:txBody>
      </p:sp>
      <p:sp>
        <p:nvSpPr>
          <p:cNvPr id="1649" name="Google Shape;1649;p157"/>
          <p:cNvSpPr/>
          <p:nvPr/>
        </p:nvSpPr>
        <p:spPr>
          <a:xfrm>
            <a:off x="8752650" y="1856675"/>
            <a:ext cx="1941300" cy="1072200"/>
          </a:xfrm>
          <a:prstGeom prst="roundRect">
            <a:avLst>
              <a:gd fmla="val 10905"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rPr b="1" lang="en" sz="1000">
                <a:solidFill>
                  <a:schemeClr val="dk1"/>
                </a:solidFill>
                <a:latin typeface="DM Sans"/>
                <a:ea typeface="DM Sans"/>
                <a:cs typeface="DM Sans"/>
                <a:sym typeface="DM Sans"/>
              </a:rPr>
              <a:t>Model Serving</a:t>
            </a:r>
            <a:endParaRPr b="1" sz="1500">
              <a:solidFill>
                <a:schemeClr val="dk1"/>
              </a:solidFill>
              <a:latin typeface="DM Sans"/>
              <a:ea typeface="DM Sans"/>
              <a:cs typeface="DM Sans"/>
              <a:sym typeface="DM Sans"/>
            </a:endParaRPr>
          </a:p>
        </p:txBody>
      </p:sp>
      <p:sp>
        <p:nvSpPr>
          <p:cNvPr id="1650" name="Google Shape;1650;p157"/>
          <p:cNvSpPr/>
          <p:nvPr/>
        </p:nvSpPr>
        <p:spPr>
          <a:xfrm>
            <a:off x="8752650" y="3010750"/>
            <a:ext cx="1941300" cy="8040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rPr b="1" lang="en" sz="1000">
                <a:solidFill>
                  <a:schemeClr val="dk1"/>
                </a:solidFill>
                <a:latin typeface="DM Sans"/>
                <a:ea typeface="DM Sans"/>
                <a:cs typeface="DM Sans"/>
                <a:sym typeface="DM Sans"/>
              </a:rPr>
              <a:t>Operational Databases</a:t>
            </a:r>
            <a:endParaRPr b="1" sz="1000">
              <a:solidFill>
                <a:schemeClr val="dk1"/>
              </a:solidFill>
              <a:latin typeface="DM Sans"/>
              <a:ea typeface="DM Sans"/>
              <a:cs typeface="DM Sans"/>
              <a:sym typeface="DM Sans"/>
            </a:endParaRPr>
          </a:p>
        </p:txBody>
      </p:sp>
      <p:sp>
        <p:nvSpPr>
          <p:cNvPr id="1651" name="Google Shape;1651;p157"/>
          <p:cNvSpPr/>
          <p:nvPr/>
        </p:nvSpPr>
        <p:spPr>
          <a:xfrm>
            <a:off x="4104884"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Store</a:t>
            </a:r>
            <a:endParaRPr i="0" sz="1400" u="none" cap="none" strike="noStrike">
              <a:solidFill>
                <a:schemeClr val="accent1"/>
              </a:solidFill>
              <a:latin typeface="DM Sans Medium"/>
              <a:ea typeface="DM Sans Medium"/>
              <a:cs typeface="DM Sans Medium"/>
              <a:sym typeface="DM Sans Medium"/>
            </a:endParaRPr>
          </a:p>
        </p:txBody>
      </p:sp>
      <p:sp>
        <p:nvSpPr>
          <p:cNvPr id="1652" name="Google Shape;1652;p157"/>
          <p:cNvSpPr txBox="1"/>
          <p:nvPr>
            <p:ph type="title"/>
          </p:nvPr>
        </p:nvSpPr>
        <p:spPr>
          <a:xfrm>
            <a:off x="749245" y="3831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Databricks Lakehouse </a:t>
            </a:r>
            <a:r>
              <a:rPr lang="en" sz="3600"/>
              <a:t>Overview</a:t>
            </a:r>
            <a:endParaRPr sz="3600"/>
          </a:p>
        </p:txBody>
      </p:sp>
      <p:sp>
        <p:nvSpPr>
          <p:cNvPr id="1653" name="Google Shape;1653;p15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4" name="Google Shape;1654;p157"/>
          <p:cNvSpPr/>
          <p:nvPr/>
        </p:nvSpPr>
        <p:spPr>
          <a:xfrm>
            <a:off x="1986100"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Ingest</a:t>
            </a:r>
            <a:endParaRPr i="0" sz="1400" u="none" cap="none" strike="noStrike">
              <a:solidFill>
                <a:schemeClr val="accent1"/>
              </a:solidFill>
              <a:latin typeface="DM Sans Medium"/>
              <a:ea typeface="DM Sans Medium"/>
              <a:cs typeface="DM Sans Medium"/>
              <a:sym typeface="DM Sans Medium"/>
            </a:endParaRPr>
          </a:p>
        </p:txBody>
      </p:sp>
      <p:sp>
        <p:nvSpPr>
          <p:cNvPr id="1655" name="Google Shape;1655;p157"/>
          <p:cNvSpPr/>
          <p:nvPr/>
        </p:nvSpPr>
        <p:spPr>
          <a:xfrm>
            <a:off x="8748550" y="1439120"/>
            <a:ext cx="3146400" cy="3375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Serve</a:t>
            </a:r>
            <a:endParaRPr i="0" sz="1400" u="none" cap="none" strike="noStrike">
              <a:solidFill>
                <a:schemeClr val="accent1"/>
              </a:solidFill>
              <a:latin typeface="DM Sans Medium"/>
              <a:ea typeface="DM Sans Medium"/>
              <a:cs typeface="DM Sans Medium"/>
              <a:sym typeface="DM Sans Medium"/>
            </a:endParaRPr>
          </a:p>
        </p:txBody>
      </p:sp>
      <p:sp>
        <p:nvSpPr>
          <p:cNvPr id="1656" name="Google Shape;1656;p157"/>
          <p:cNvSpPr/>
          <p:nvPr/>
        </p:nvSpPr>
        <p:spPr>
          <a:xfrm>
            <a:off x="6246793" y="1439120"/>
            <a:ext cx="24273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Process</a:t>
            </a:r>
            <a:endParaRPr i="0" sz="1400" u="none" cap="none" strike="noStrike">
              <a:solidFill>
                <a:schemeClr val="accent1"/>
              </a:solidFill>
              <a:latin typeface="DM Sans Medium"/>
              <a:ea typeface="DM Sans Medium"/>
              <a:cs typeface="DM Sans Medium"/>
              <a:sym typeface="DM Sans Medium"/>
            </a:endParaRPr>
          </a:p>
        </p:txBody>
      </p:sp>
      <p:cxnSp>
        <p:nvCxnSpPr>
          <p:cNvPr id="1657" name="Google Shape;1657;p157"/>
          <p:cNvCxnSpPr>
            <a:stCxn id="1658" idx="0"/>
            <a:endCxn id="1650" idx="1"/>
          </p:cNvCxnSpPr>
          <p:nvPr/>
        </p:nvCxnSpPr>
        <p:spPr>
          <a:xfrm rot="-5400000">
            <a:off x="8227200" y="3405475"/>
            <a:ext cx="518400" cy="532800"/>
          </a:xfrm>
          <a:prstGeom prst="bentConnector2">
            <a:avLst/>
          </a:prstGeom>
          <a:noFill/>
          <a:ln cap="flat" cmpd="sng" w="19050">
            <a:solidFill>
              <a:srgbClr val="9999A2"/>
            </a:solidFill>
            <a:prstDash val="dash"/>
            <a:round/>
            <a:headEnd len="sm" w="sm" type="none"/>
            <a:tailEnd len="med" w="med" type="triangle"/>
          </a:ln>
        </p:spPr>
      </p:cxnSp>
      <p:grpSp>
        <p:nvGrpSpPr>
          <p:cNvPr id="1659" name="Google Shape;1659;p157"/>
          <p:cNvGrpSpPr/>
          <p:nvPr/>
        </p:nvGrpSpPr>
        <p:grpSpPr>
          <a:xfrm>
            <a:off x="327552" y="1907036"/>
            <a:ext cx="1152600" cy="732712"/>
            <a:chOff x="327552" y="1830836"/>
            <a:chExt cx="1152600" cy="732712"/>
          </a:xfrm>
        </p:grpSpPr>
        <p:sp>
          <p:nvSpPr>
            <p:cNvPr id="1660" name="Google Shape;1660;p157"/>
            <p:cNvSpPr txBox="1"/>
            <p:nvPr/>
          </p:nvSpPr>
          <p:spPr>
            <a:xfrm>
              <a:off x="327552" y="2157348"/>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Sensors and IoT</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1661" name="Google Shape;1661;p157"/>
            <p:cNvGrpSpPr/>
            <p:nvPr/>
          </p:nvGrpSpPr>
          <p:grpSpPr>
            <a:xfrm>
              <a:off x="747265" y="1830836"/>
              <a:ext cx="313174" cy="350025"/>
              <a:chOff x="4633352" y="465695"/>
              <a:chExt cx="743704" cy="831019"/>
            </a:xfrm>
          </p:grpSpPr>
          <p:sp>
            <p:nvSpPr>
              <p:cNvPr id="1662" name="Google Shape;1662;p157"/>
              <p:cNvSpPr/>
              <p:nvPr/>
            </p:nvSpPr>
            <p:spPr>
              <a:xfrm>
                <a:off x="4723400" y="646446"/>
                <a:ext cx="469500" cy="4695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63" name="Google Shape;1663;p157"/>
              <p:cNvSpPr/>
              <p:nvPr/>
            </p:nvSpPr>
            <p:spPr>
              <a:xfrm>
                <a:off x="4996580"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64" name="Google Shape;1664;p157"/>
              <p:cNvSpPr/>
              <p:nvPr/>
            </p:nvSpPr>
            <p:spPr>
              <a:xfrm>
                <a:off x="4772896"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65" name="Google Shape;1665;p157"/>
              <p:cNvSpPr/>
              <p:nvPr/>
            </p:nvSpPr>
            <p:spPr>
              <a:xfrm>
                <a:off x="4633352" y="579688"/>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66" name="Google Shape;1666;p157"/>
              <p:cNvSpPr/>
              <p:nvPr/>
            </p:nvSpPr>
            <p:spPr>
              <a:xfrm>
                <a:off x="4643631" y="1036997"/>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67" name="Google Shape;1667;p157"/>
              <p:cNvSpPr/>
              <p:nvPr/>
            </p:nvSpPr>
            <p:spPr>
              <a:xfrm>
                <a:off x="4996580" y="1147614"/>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68" name="Google Shape;1668;p157"/>
              <p:cNvSpPr/>
              <p:nvPr/>
            </p:nvSpPr>
            <p:spPr>
              <a:xfrm>
                <a:off x="5227956" y="92487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69" name="Google Shape;1669;p157"/>
              <p:cNvSpPr/>
              <p:nvPr/>
            </p:nvSpPr>
            <p:spPr>
              <a:xfrm>
                <a:off x="5227956" y="694322"/>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cxnSp>
        <p:nvCxnSpPr>
          <p:cNvPr id="1670" name="Google Shape;1670;p157"/>
          <p:cNvCxnSpPr>
            <a:stCxn id="1671" idx="3"/>
            <a:endCxn id="1672" idx="0"/>
          </p:cNvCxnSpPr>
          <p:nvPr/>
        </p:nvCxnSpPr>
        <p:spPr>
          <a:xfrm>
            <a:off x="3656717" y="2818520"/>
            <a:ext cx="1477500" cy="2099400"/>
          </a:xfrm>
          <a:prstGeom prst="bentConnector2">
            <a:avLst/>
          </a:prstGeom>
          <a:noFill/>
          <a:ln cap="flat" cmpd="sng" w="19050">
            <a:solidFill>
              <a:srgbClr val="9999A2"/>
            </a:solidFill>
            <a:prstDash val="dash"/>
            <a:round/>
            <a:headEnd len="sm" w="sm" type="none"/>
            <a:tailEnd len="med" w="med" type="triangle"/>
          </a:ln>
        </p:spPr>
      </p:cxnSp>
      <p:sp>
        <p:nvSpPr>
          <p:cNvPr id="1673" name="Google Shape;1673;p157"/>
          <p:cNvSpPr txBox="1"/>
          <p:nvPr/>
        </p:nvSpPr>
        <p:spPr>
          <a:xfrm>
            <a:off x="9855021" y="2419575"/>
            <a:ext cx="854100" cy="419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Azure </a:t>
            </a:r>
            <a:br>
              <a:rPr i="0" lang="en" sz="1000" u="none" cap="none" strike="noStrike">
                <a:solidFill>
                  <a:srgbClr val="0078D4"/>
                </a:solidFill>
                <a:latin typeface="DM Sans Medium"/>
                <a:ea typeface="DM Sans Medium"/>
                <a:cs typeface="DM Sans Medium"/>
                <a:sym typeface="DM Sans Medium"/>
              </a:rPr>
            </a:br>
            <a:r>
              <a:rPr i="0" lang="en" sz="1000" u="none" cap="none" strike="noStrike">
                <a:solidFill>
                  <a:srgbClr val="0078D4"/>
                </a:solidFill>
                <a:latin typeface="DM Sans Medium"/>
                <a:ea typeface="DM Sans Medium"/>
                <a:cs typeface="DM Sans Medium"/>
                <a:sym typeface="DM Sans Medium"/>
              </a:rPr>
              <a:t>Kubernetes Service</a:t>
            </a:r>
            <a:endParaRPr i="0" sz="1400" u="none" cap="none" strike="noStrike">
              <a:solidFill>
                <a:srgbClr val="0078D4"/>
              </a:solidFill>
              <a:latin typeface="DM Sans Medium"/>
              <a:ea typeface="DM Sans Medium"/>
              <a:cs typeface="DM Sans Medium"/>
              <a:sym typeface="DM Sans Medium"/>
            </a:endParaRPr>
          </a:p>
        </p:txBody>
      </p:sp>
      <p:sp>
        <p:nvSpPr>
          <p:cNvPr id="1674" name="Google Shape;1674;p157"/>
          <p:cNvSpPr txBox="1"/>
          <p:nvPr/>
        </p:nvSpPr>
        <p:spPr>
          <a:xfrm>
            <a:off x="9654550" y="3605606"/>
            <a:ext cx="8541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Cosmos DB</a:t>
            </a:r>
            <a:endParaRPr i="0" sz="1400" u="none" cap="none" strike="noStrike">
              <a:solidFill>
                <a:srgbClr val="0078D4"/>
              </a:solidFill>
              <a:latin typeface="DM Sans Medium"/>
              <a:ea typeface="DM Sans Medium"/>
              <a:cs typeface="DM Sans Medium"/>
              <a:sym typeface="DM Sans Medium"/>
            </a:endParaRPr>
          </a:p>
        </p:txBody>
      </p:sp>
      <p:cxnSp>
        <p:nvCxnSpPr>
          <p:cNvPr id="1675" name="Google Shape;1675;p157"/>
          <p:cNvCxnSpPr>
            <a:stCxn id="1676" idx="0"/>
            <a:endCxn id="1649" idx="1"/>
          </p:cNvCxnSpPr>
          <p:nvPr/>
        </p:nvCxnSpPr>
        <p:spPr>
          <a:xfrm rot="-5400000">
            <a:off x="7226166" y="2390357"/>
            <a:ext cx="1524000" cy="1529100"/>
          </a:xfrm>
          <a:prstGeom prst="bentConnector2">
            <a:avLst/>
          </a:prstGeom>
          <a:noFill/>
          <a:ln cap="flat" cmpd="sng" w="19050">
            <a:solidFill>
              <a:srgbClr val="9999A2"/>
            </a:solidFill>
            <a:prstDash val="dash"/>
            <a:round/>
            <a:headEnd len="sm" w="sm" type="none"/>
            <a:tailEnd len="med" w="med" type="triangle"/>
          </a:ln>
        </p:spPr>
      </p:cxnSp>
      <p:cxnSp>
        <p:nvCxnSpPr>
          <p:cNvPr id="1677" name="Google Shape;1677;p157"/>
          <p:cNvCxnSpPr>
            <a:stCxn id="1650" idx="3"/>
            <a:endCxn id="1678" idx="1"/>
          </p:cNvCxnSpPr>
          <p:nvPr/>
        </p:nvCxnSpPr>
        <p:spPr>
          <a:xfrm flipH="1" rot="10800000">
            <a:off x="10693950" y="2993050"/>
            <a:ext cx="401700" cy="419700"/>
          </a:xfrm>
          <a:prstGeom prst="bentConnector3">
            <a:avLst>
              <a:gd fmla="val 49989" name="adj1"/>
            </a:avLst>
          </a:prstGeom>
          <a:noFill/>
          <a:ln cap="flat" cmpd="sng" w="19050">
            <a:solidFill>
              <a:srgbClr val="9999A2"/>
            </a:solidFill>
            <a:prstDash val="dash"/>
            <a:round/>
            <a:headEnd len="sm" w="sm" type="none"/>
            <a:tailEnd len="med" w="med" type="triangle"/>
          </a:ln>
        </p:spPr>
      </p:cxnSp>
      <p:cxnSp>
        <p:nvCxnSpPr>
          <p:cNvPr id="1679" name="Google Shape;1679;p157"/>
          <p:cNvCxnSpPr>
            <a:stCxn id="1680" idx="3"/>
            <a:endCxn id="1647" idx="1"/>
          </p:cNvCxnSpPr>
          <p:nvPr/>
        </p:nvCxnSpPr>
        <p:spPr>
          <a:xfrm>
            <a:off x="1612442" y="2079767"/>
            <a:ext cx="767700" cy="581100"/>
          </a:xfrm>
          <a:prstGeom prst="bentConnector3">
            <a:avLst>
              <a:gd fmla="val 50005" name="adj1"/>
            </a:avLst>
          </a:prstGeom>
          <a:noFill/>
          <a:ln cap="flat" cmpd="sng" w="19050">
            <a:solidFill>
              <a:srgbClr val="9999A2"/>
            </a:solidFill>
            <a:prstDash val="dash"/>
            <a:round/>
            <a:headEnd len="sm" w="sm" type="none"/>
            <a:tailEnd len="med" w="med" type="triangle"/>
          </a:ln>
        </p:spPr>
      </p:cxnSp>
      <p:cxnSp>
        <p:nvCxnSpPr>
          <p:cNvPr id="1681" name="Google Shape;1681;p157"/>
          <p:cNvCxnSpPr>
            <a:stCxn id="1682" idx="3"/>
            <a:endCxn id="1658" idx="1"/>
          </p:cNvCxnSpPr>
          <p:nvPr/>
        </p:nvCxnSpPr>
        <p:spPr>
          <a:xfrm>
            <a:off x="3656717" y="2437520"/>
            <a:ext cx="3093000" cy="1959900"/>
          </a:xfrm>
          <a:prstGeom prst="bentConnector3">
            <a:avLst>
              <a:gd fmla="val 50002" name="adj1"/>
            </a:avLst>
          </a:prstGeom>
          <a:noFill/>
          <a:ln cap="flat" cmpd="sng" w="19050">
            <a:solidFill>
              <a:srgbClr val="9999A2"/>
            </a:solidFill>
            <a:prstDash val="dash"/>
            <a:round/>
            <a:headEnd len="med" w="med" type="none"/>
            <a:tailEnd len="med" w="med" type="triangle"/>
          </a:ln>
        </p:spPr>
      </p:cxnSp>
      <p:pic>
        <p:nvPicPr>
          <p:cNvPr id="1683" name="Google Shape;1683;p157"/>
          <p:cNvPicPr preferRelativeResize="0"/>
          <p:nvPr/>
        </p:nvPicPr>
        <p:blipFill rotWithShape="1">
          <a:blip r:embed="rId3">
            <a:alphaModFix/>
          </a:blip>
          <a:srcRect b="0" l="0" r="0" t="0"/>
          <a:stretch/>
        </p:blipFill>
        <p:spPr>
          <a:xfrm>
            <a:off x="9499930" y="2139469"/>
            <a:ext cx="244553" cy="244553"/>
          </a:xfrm>
          <a:prstGeom prst="rect">
            <a:avLst/>
          </a:prstGeom>
          <a:noFill/>
          <a:ln>
            <a:noFill/>
          </a:ln>
        </p:spPr>
      </p:pic>
      <p:sp>
        <p:nvSpPr>
          <p:cNvPr id="1684" name="Google Shape;1684;p157"/>
          <p:cNvSpPr txBox="1"/>
          <p:nvPr/>
        </p:nvSpPr>
        <p:spPr>
          <a:xfrm>
            <a:off x="9032111" y="3605606"/>
            <a:ext cx="626100" cy="218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000"/>
              <a:buFont typeface="Arial"/>
              <a:buNone/>
            </a:pPr>
            <a:r>
              <a:rPr lang="en" sz="1000">
                <a:solidFill>
                  <a:srgbClr val="0078D4"/>
                </a:solidFill>
                <a:latin typeface="DM Sans Medium"/>
                <a:ea typeface="DM Sans Medium"/>
                <a:cs typeface="DM Sans Medium"/>
                <a:sym typeface="DM Sans Medium"/>
              </a:rPr>
              <a:t>SQL DB</a:t>
            </a:r>
            <a:endParaRPr>
              <a:solidFill>
                <a:srgbClr val="0078D4"/>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0078D4"/>
              </a:solidFill>
              <a:latin typeface="DM Sans Medium"/>
              <a:ea typeface="DM Sans Medium"/>
              <a:cs typeface="DM Sans Medium"/>
              <a:sym typeface="DM Sans Medium"/>
            </a:endParaRPr>
          </a:p>
        </p:txBody>
      </p:sp>
      <p:sp>
        <p:nvSpPr>
          <p:cNvPr id="1685" name="Google Shape;1685;p157"/>
          <p:cNvSpPr txBox="1"/>
          <p:nvPr/>
        </p:nvSpPr>
        <p:spPr>
          <a:xfrm>
            <a:off x="9271834" y="2419575"/>
            <a:ext cx="700200" cy="419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Azure </a:t>
            </a:r>
            <a:br>
              <a:rPr i="0" lang="en" sz="1000" u="none" cap="none" strike="noStrike">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Machine</a:t>
            </a:r>
            <a:br>
              <a:rPr lang="en" sz="1000">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Learning</a:t>
            </a:r>
            <a:endParaRPr i="0" sz="1400" u="none" cap="none" strike="noStrike">
              <a:solidFill>
                <a:srgbClr val="0078D4"/>
              </a:solidFill>
              <a:latin typeface="DM Sans Medium"/>
              <a:ea typeface="DM Sans Medium"/>
              <a:cs typeface="DM Sans Medium"/>
              <a:sym typeface="DM Sans Medium"/>
            </a:endParaRPr>
          </a:p>
        </p:txBody>
      </p:sp>
      <p:pic>
        <p:nvPicPr>
          <p:cNvPr id="1686" name="Google Shape;1686;p157"/>
          <p:cNvPicPr preferRelativeResize="0"/>
          <p:nvPr/>
        </p:nvPicPr>
        <p:blipFill>
          <a:blip r:embed="rId4">
            <a:alphaModFix/>
          </a:blip>
          <a:stretch>
            <a:fillRect/>
          </a:stretch>
        </p:blipFill>
        <p:spPr>
          <a:xfrm>
            <a:off x="9870972" y="3282295"/>
            <a:ext cx="357275" cy="345154"/>
          </a:xfrm>
          <a:prstGeom prst="rect">
            <a:avLst/>
          </a:prstGeom>
          <a:noFill/>
          <a:ln>
            <a:noFill/>
          </a:ln>
        </p:spPr>
      </p:pic>
      <p:pic>
        <p:nvPicPr>
          <p:cNvPr id="1687" name="Google Shape;1687;p157"/>
          <p:cNvPicPr preferRelativeResize="0"/>
          <p:nvPr/>
        </p:nvPicPr>
        <p:blipFill>
          <a:blip r:embed="rId5">
            <a:alphaModFix/>
          </a:blip>
          <a:stretch>
            <a:fillRect/>
          </a:stretch>
        </p:blipFill>
        <p:spPr>
          <a:xfrm>
            <a:off x="9198084" y="3293246"/>
            <a:ext cx="313175" cy="319837"/>
          </a:xfrm>
          <a:prstGeom prst="rect">
            <a:avLst/>
          </a:prstGeom>
          <a:noFill/>
          <a:ln>
            <a:noFill/>
          </a:ln>
        </p:spPr>
      </p:pic>
      <p:pic>
        <p:nvPicPr>
          <p:cNvPr id="1688" name="Google Shape;1688;p157"/>
          <p:cNvPicPr preferRelativeResize="0"/>
          <p:nvPr/>
        </p:nvPicPr>
        <p:blipFill>
          <a:blip r:embed="rId6">
            <a:alphaModFix/>
          </a:blip>
          <a:stretch>
            <a:fillRect/>
          </a:stretch>
        </p:blipFill>
        <p:spPr>
          <a:xfrm>
            <a:off x="10143805" y="2108545"/>
            <a:ext cx="313175" cy="307587"/>
          </a:xfrm>
          <a:prstGeom prst="rect">
            <a:avLst/>
          </a:prstGeom>
          <a:noFill/>
          <a:ln>
            <a:noFill/>
          </a:ln>
        </p:spPr>
      </p:pic>
      <p:cxnSp>
        <p:nvCxnSpPr>
          <p:cNvPr id="1689" name="Google Shape;1689;p157"/>
          <p:cNvCxnSpPr>
            <a:stCxn id="1649" idx="3"/>
            <a:endCxn id="1690" idx="1"/>
          </p:cNvCxnSpPr>
          <p:nvPr/>
        </p:nvCxnSpPr>
        <p:spPr>
          <a:xfrm>
            <a:off x="10693950" y="2392775"/>
            <a:ext cx="401700" cy="447900"/>
          </a:xfrm>
          <a:prstGeom prst="bentConnector3">
            <a:avLst>
              <a:gd fmla="val 49989" name="adj1"/>
            </a:avLst>
          </a:prstGeom>
          <a:noFill/>
          <a:ln cap="flat" cmpd="sng" w="19050">
            <a:solidFill>
              <a:srgbClr val="9999A2"/>
            </a:solidFill>
            <a:prstDash val="dash"/>
            <a:round/>
            <a:headEnd len="sm" w="sm" type="none"/>
            <a:tailEnd len="med" w="med" type="triangle"/>
          </a:ln>
        </p:spPr>
      </p:cxnSp>
      <p:pic>
        <p:nvPicPr>
          <p:cNvPr id="1672" name="Google Shape;1672;p157"/>
          <p:cNvPicPr preferRelativeResize="0"/>
          <p:nvPr/>
        </p:nvPicPr>
        <p:blipFill>
          <a:blip r:embed="rId7">
            <a:alphaModFix/>
          </a:blip>
          <a:stretch>
            <a:fillRect/>
          </a:stretch>
        </p:blipFill>
        <p:spPr>
          <a:xfrm>
            <a:off x="4920965" y="4917964"/>
            <a:ext cx="426720" cy="419100"/>
          </a:xfrm>
          <a:prstGeom prst="rect">
            <a:avLst/>
          </a:prstGeom>
          <a:noFill/>
          <a:ln>
            <a:noFill/>
          </a:ln>
        </p:spPr>
      </p:pic>
      <p:sp>
        <p:nvSpPr>
          <p:cNvPr id="1691" name="Google Shape;1691;p157"/>
          <p:cNvSpPr/>
          <p:nvPr/>
        </p:nvSpPr>
        <p:spPr>
          <a:xfrm>
            <a:off x="7403085" y="4601175"/>
            <a:ext cx="1547100" cy="28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0078D4"/>
                </a:solidFill>
                <a:latin typeface="DM Sans Medium"/>
                <a:ea typeface="DM Sans Medium"/>
                <a:cs typeface="DM Sans Medium"/>
                <a:sym typeface="DM Sans Medium"/>
              </a:rPr>
              <a:t>Azure</a:t>
            </a:r>
            <a:r>
              <a:rPr lang="en" sz="1200">
                <a:solidFill>
                  <a:srgbClr val="0078D4"/>
                </a:solidFill>
                <a:latin typeface="DM Sans Medium"/>
                <a:ea typeface="DM Sans Medium"/>
                <a:cs typeface="DM Sans Medium"/>
                <a:sym typeface="DM Sans Medium"/>
              </a:rPr>
              <a:t> </a:t>
            </a:r>
            <a:r>
              <a:rPr i="0" lang="en" sz="1200" u="none" cap="none" strike="noStrike">
                <a:solidFill>
                  <a:srgbClr val="0078D4"/>
                </a:solidFill>
                <a:latin typeface="DM Sans Medium"/>
                <a:ea typeface="DM Sans Medium"/>
                <a:cs typeface="DM Sans Medium"/>
                <a:sym typeface="DM Sans Medium"/>
              </a:rPr>
              <a:t>Databricks</a:t>
            </a:r>
            <a:endParaRPr i="0" sz="1400" u="none" cap="none" strike="noStrike">
              <a:solidFill>
                <a:srgbClr val="0078D4"/>
              </a:solidFill>
              <a:latin typeface="DM Sans Medium"/>
              <a:ea typeface="DM Sans Medium"/>
              <a:cs typeface="DM Sans Medium"/>
              <a:sym typeface="DM Sans Medium"/>
            </a:endParaRPr>
          </a:p>
        </p:txBody>
      </p:sp>
      <p:sp>
        <p:nvSpPr>
          <p:cNvPr id="1692" name="Google Shape;1692;p157"/>
          <p:cNvSpPr/>
          <p:nvPr/>
        </p:nvSpPr>
        <p:spPr>
          <a:xfrm>
            <a:off x="8708000" y="45265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57"/>
          <p:cNvSpPr/>
          <p:nvPr/>
        </p:nvSpPr>
        <p:spPr>
          <a:xfrm>
            <a:off x="7602801" y="3608049"/>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57"/>
          <p:cNvSpPr/>
          <p:nvPr/>
        </p:nvSpPr>
        <p:spPr>
          <a:xfrm>
            <a:off x="2277696" y="2998643"/>
            <a:ext cx="1465200" cy="2571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Azure </a:t>
            </a:r>
            <a:br>
              <a:rPr i="0" lang="en" sz="1100" u="none" cap="none" strike="noStrike">
                <a:solidFill>
                  <a:srgbClr val="0078D4"/>
                </a:solidFill>
                <a:latin typeface="DM Sans Medium"/>
                <a:ea typeface="DM Sans Medium"/>
                <a:cs typeface="DM Sans Medium"/>
                <a:sym typeface="DM Sans Medium"/>
              </a:rPr>
            </a:br>
            <a:r>
              <a:rPr lang="en" sz="1100">
                <a:solidFill>
                  <a:srgbClr val="0078D4"/>
                </a:solidFill>
                <a:latin typeface="DM Sans Medium"/>
                <a:ea typeface="DM Sans Medium"/>
                <a:cs typeface="DM Sans Medium"/>
                <a:sym typeface="DM Sans Medium"/>
              </a:rPr>
              <a:t>Event Hub</a:t>
            </a:r>
            <a:endParaRPr i="0" sz="1400" u="none" cap="none" strike="noStrike">
              <a:solidFill>
                <a:srgbClr val="0078D4"/>
              </a:solidFill>
              <a:latin typeface="DM Sans Medium"/>
              <a:ea typeface="DM Sans Medium"/>
              <a:cs typeface="DM Sans Medium"/>
              <a:sym typeface="DM Sans Medium"/>
            </a:endParaRPr>
          </a:p>
        </p:txBody>
      </p:sp>
      <p:pic>
        <p:nvPicPr>
          <p:cNvPr id="1695" name="Google Shape;1695;p157"/>
          <p:cNvPicPr preferRelativeResize="0"/>
          <p:nvPr/>
        </p:nvPicPr>
        <p:blipFill>
          <a:blip r:embed="rId8">
            <a:alphaModFix/>
          </a:blip>
          <a:stretch>
            <a:fillRect/>
          </a:stretch>
        </p:blipFill>
        <p:spPr>
          <a:xfrm>
            <a:off x="2831658" y="2670592"/>
            <a:ext cx="357275" cy="350890"/>
          </a:xfrm>
          <a:prstGeom prst="rect">
            <a:avLst/>
          </a:prstGeom>
          <a:noFill/>
          <a:ln>
            <a:noFill/>
          </a:ln>
        </p:spPr>
      </p:pic>
      <p:sp>
        <p:nvSpPr>
          <p:cNvPr id="1696" name="Google Shape;1696;p157"/>
          <p:cNvSpPr/>
          <p:nvPr/>
        </p:nvSpPr>
        <p:spPr>
          <a:xfrm>
            <a:off x="11186790" y="3124273"/>
            <a:ext cx="561600" cy="2538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Apps</a:t>
            </a:r>
            <a:endParaRPr i="0" sz="1400" u="none" cap="none" strike="noStrike">
              <a:solidFill>
                <a:srgbClr val="0078D4"/>
              </a:solidFill>
              <a:latin typeface="DM Sans Medium"/>
              <a:ea typeface="DM Sans Medium"/>
              <a:cs typeface="DM Sans Medium"/>
              <a:sym typeface="DM Sans Medium"/>
            </a:endParaRPr>
          </a:p>
        </p:txBody>
      </p:sp>
      <p:sp>
        <p:nvSpPr>
          <p:cNvPr id="1697" name="Google Shape;1697;p157"/>
          <p:cNvSpPr/>
          <p:nvPr/>
        </p:nvSpPr>
        <p:spPr>
          <a:xfrm>
            <a:off x="11262665" y="2983571"/>
            <a:ext cx="73052" cy="141558"/>
          </a:xfrm>
          <a:custGeom>
            <a:rect b="b" l="l" r="r" t="t"/>
            <a:pathLst>
              <a:path extrusionOk="0" h="101840" w="54314">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1698" name="Google Shape;1698;p157"/>
          <p:cNvSpPr/>
          <p:nvPr/>
        </p:nvSpPr>
        <p:spPr>
          <a:xfrm>
            <a:off x="11201898" y="2808437"/>
            <a:ext cx="413666" cy="320865"/>
          </a:xfrm>
          <a:custGeom>
            <a:rect b="b" l="l" r="r" t="t"/>
            <a:pathLst>
              <a:path extrusionOk="0" h="230838" w="30755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1699" name="Google Shape;1699;p157"/>
          <p:cNvSpPr/>
          <p:nvPr/>
        </p:nvSpPr>
        <p:spPr>
          <a:xfrm>
            <a:off x="11477411" y="2946749"/>
            <a:ext cx="255686" cy="179306"/>
          </a:xfrm>
          <a:custGeom>
            <a:rect b="b" l="l" r="r" t="t"/>
            <a:pathLst>
              <a:path extrusionOk="0" h="128997" w="190101">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1690" name="Google Shape;1690;p157"/>
          <p:cNvSpPr/>
          <p:nvPr/>
        </p:nvSpPr>
        <p:spPr>
          <a:xfrm>
            <a:off x="11095558" y="2776548"/>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57"/>
          <p:cNvSpPr/>
          <p:nvPr/>
        </p:nvSpPr>
        <p:spPr>
          <a:xfrm>
            <a:off x="11095558" y="2928948"/>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57"/>
          <p:cNvSpPr/>
          <p:nvPr/>
        </p:nvSpPr>
        <p:spPr>
          <a:xfrm>
            <a:off x="4220302" y="5536329"/>
            <a:ext cx="1807500" cy="1197000"/>
          </a:xfrm>
          <a:prstGeom prst="snip2SameRect">
            <a:avLst>
              <a:gd fmla="val 50000" name="adj1"/>
              <a:gd fmla="val 3683" name="adj2"/>
            </a:avLst>
          </a:prstGeom>
          <a:noFill/>
          <a:ln cap="flat" cmpd="sng" w="9525">
            <a:solidFill>
              <a:srgbClr val="D1D1D1"/>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i="0" sz="2400" u="none" cap="none" strike="noStrike">
              <a:solidFill>
                <a:srgbClr val="FFFFFF"/>
              </a:solidFill>
              <a:latin typeface="DM Sans"/>
              <a:ea typeface="DM Sans"/>
              <a:cs typeface="DM Sans"/>
              <a:sym typeface="DM Sans"/>
            </a:endParaRPr>
          </a:p>
        </p:txBody>
      </p:sp>
      <p:cxnSp>
        <p:nvCxnSpPr>
          <p:cNvPr id="1701" name="Google Shape;1701;p157"/>
          <p:cNvCxnSpPr>
            <a:stCxn id="1702" idx="4"/>
            <a:endCxn id="1703" idx="2"/>
          </p:cNvCxnSpPr>
          <p:nvPr/>
        </p:nvCxnSpPr>
        <p:spPr>
          <a:xfrm>
            <a:off x="5326032" y="6333977"/>
            <a:ext cx="233700" cy="0"/>
          </a:xfrm>
          <a:prstGeom prst="straightConnector1">
            <a:avLst/>
          </a:prstGeom>
          <a:noFill/>
          <a:ln cap="flat" cmpd="sng" w="9525">
            <a:solidFill>
              <a:srgbClr val="9999A2"/>
            </a:solidFill>
            <a:prstDash val="solid"/>
            <a:round/>
            <a:headEnd len="sm" w="sm" type="none"/>
            <a:tailEnd len="med" w="med" type="triangle"/>
          </a:ln>
        </p:spPr>
      </p:cxnSp>
      <p:grpSp>
        <p:nvGrpSpPr>
          <p:cNvPr id="1704" name="Google Shape;1704;p157"/>
          <p:cNvGrpSpPr/>
          <p:nvPr/>
        </p:nvGrpSpPr>
        <p:grpSpPr>
          <a:xfrm>
            <a:off x="4302267" y="6181472"/>
            <a:ext cx="394774" cy="305009"/>
            <a:chOff x="3438575" y="1803850"/>
            <a:chExt cx="435300" cy="394272"/>
          </a:xfrm>
        </p:grpSpPr>
        <p:sp>
          <p:nvSpPr>
            <p:cNvPr id="1705" name="Google Shape;1705;p157"/>
            <p:cNvSpPr/>
            <p:nvPr/>
          </p:nvSpPr>
          <p:spPr>
            <a:xfrm>
              <a:off x="3438575" y="2040622"/>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706" name="Google Shape;1706;p157"/>
            <p:cNvSpPr/>
            <p:nvPr/>
          </p:nvSpPr>
          <p:spPr>
            <a:xfrm>
              <a:off x="3438575" y="1922236"/>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707" name="Google Shape;1707;p157"/>
            <p:cNvSpPr/>
            <p:nvPr/>
          </p:nvSpPr>
          <p:spPr>
            <a:xfrm>
              <a:off x="3438575" y="1803850"/>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1708" name="Google Shape;1708;p157"/>
          <p:cNvGrpSpPr/>
          <p:nvPr/>
        </p:nvGrpSpPr>
        <p:grpSpPr>
          <a:xfrm>
            <a:off x="4931258" y="6181472"/>
            <a:ext cx="394774" cy="305009"/>
            <a:chOff x="3438575" y="1803850"/>
            <a:chExt cx="435300" cy="394272"/>
          </a:xfrm>
        </p:grpSpPr>
        <p:sp>
          <p:nvSpPr>
            <p:cNvPr id="1709" name="Google Shape;1709;p157"/>
            <p:cNvSpPr/>
            <p:nvPr/>
          </p:nvSpPr>
          <p:spPr>
            <a:xfrm>
              <a:off x="3438575" y="2040622"/>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702" name="Google Shape;1702;p157"/>
            <p:cNvSpPr/>
            <p:nvPr/>
          </p:nvSpPr>
          <p:spPr>
            <a:xfrm>
              <a:off x="3438575" y="1922236"/>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710" name="Google Shape;1710;p157"/>
            <p:cNvSpPr/>
            <p:nvPr/>
          </p:nvSpPr>
          <p:spPr>
            <a:xfrm>
              <a:off x="3438575" y="1803850"/>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1711" name="Google Shape;1711;p157"/>
          <p:cNvGrpSpPr/>
          <p:nvPr/>
        </p:nvGrpSpPr>
        <p:grpSpPr>
          <a:xfrm>
            <a:off x="5559718" y="6181472"/>
            <a:ext cx="394730" cy="305009"/>
            <a:chOff x="3438575" y="1803850"/>
            <a:chExt cx="435300" cy="394272"/>
          </a:xfrm>
        </p:grpSpPr>
        <p:sp>
          <p:nvSpPr>
            <p:cNvPr id="1712" name="Google Shape;1712;p157"/>
            <p:cNvSpPr/>
            <p:nvPr/>
          </p:nvSpPr>
          <p:spPr>
            <a:xfrm>
              <a:off x="3438575" y="2040622"/>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703" name="Google Shape;1703;p157"/>
            <p:cNvSpPr/>
            <p:nvPr/>
          </p:nvSpPr>
          <p:spPr>
            <a:xfrm>
              <a:off x="3438575" y="1922236"/>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713" name="Google Shape;1713;p157"/>
            <p:cNvSpPr/>
            <p:nvPr/>
          </p:nvSpPr>
          <p:spPr>
            <a:xfrm>
              <a:off x="3438575" y="1803850"/>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cxnSp>
        <p:nvCxnSpPr>
          <p:cNvPr id="1714" name="Google Shape;1714;p157"/>
          <p:cNvCxnSpPr>
            <a:stCxn id="1706" idx="4"/>
            <a:endCxn id="1702" idx="2"/>
          </p:cNvCxnSpPr>
          <p:nvPr/>
        </p:nvCxnSpPr>
        <p:spPr>
          <a:xfrm>
            <a:off x="4697041" y="6333977"/>
            <a:ext cx="234300" cy="0"/>
          </a:xfrm>
          <a:prstGeom prst="straightConnector1">
            <a:avLst/>
          </a:prstGeom>
          <a:noFill/>
          <a:ln cap="flat" cmpd="sng" w="9525">
            <a:solidFill>
              <a:srgbClr val="9999A2"/>
            </a:solidFill>
            <a:prstDash val="solid"/>
            <a:round/>
            <a:headEnd len="sm" w="sm" type="none"/>
            <a:tailEnd len="med" w="med" type="triangle"/>
          </a:ln>
        </p:spPr>
      </p:cxnSp>
      <p:sp>
        <p:nvSpPr>
          <p:cNvPr id="1715" name="Google Shape;1715;p157"/>
          <p:cNvSpPr txBox="1"/>
          <p:nvPr/>
        </p:nvSpPr>
        <p:spPr>
          <a:xfrm>
            <a:off x="4182595"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bronze</a:t>
            </a:r>
            <a:endParaRPr sz="1000">
              <a:solidFill>
                <a:schemeClr val="accent1"/>
              </a:solidFill>
              <a:latin typeface="DM Sans"/>
              <a:ea typeface="DM Sans"/>
              <a:cs typeface="DM Sans"/>
              <a:sym typeface="DM Sans"/>
            </a:endParaRPr>
          </a:p>
        </p:txBody>
      </p:sp>
      <p:sp>
        <p:nvSpPr>
          <p:cNvPr id="1716" name="Google Shape;1716;p157"/>
          <p:cNvSpPr txBox="1"/>
          <p:nvPr/>
        </p:nvSpPr>
        <p:spPr>
          <a:xfrm>
            <a:off x="4814866"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silver</a:t>
            </a:r>
            <a:endParaRPr sz="1000">
              <a:solidFill>
                <a:schemeClr val="accent1"/>
              </a:solidFill>
              <a:latin typeface="DM Sans"/>
              <a:ea typeface="DM Sans"/>
              <a:cs typeface="DM Sans"/>
              <a:sym typeface="DM Sans"/>
            </a:endParaRPr>
          </a:p>
        </p:txBody>
      </p:sp>
      <p:sp>
        <p:nvSpPr>
          <p:cNvPr id="1717" name="Google Shape;1717;p157"/>
          <p:cNvSpPr txBox="1"/>
          <p:nvPr/>
        </p:nvSpPr>
        <p:spPr>
          <a:xfrm>
            <a:off x="5441469"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gold</a:t>
            </a:r>
            <a:endParaRPr sz="1000">
              <a:solidFill>
                <a:schemeClr val="accent1"/>
              </a:solidFill>
              <a:latin typeface="DM Sans"/>
              <a:ea typeface="DM Sans"/>
              <a:cs typeface="DM Sans"/>
              <a:sym typeface="DM Sans"/>
            </a:endParaRPr>
          </a:p>
        </p:txBody>
      </p:sp>
      <p:pic>
        <p:nvPicPr>
          <p:cNvPr id="1718" name="Google Shape;1718;p157"/>
          <p:cNvPicPr preferRelativeResize="0"/>
          <p:nvPr/>
        </p:nvPicPr>
        <p:blipFill rotWithShape="1">
          <a:blip r:embed="rId9">
            <a:alphaModFix/>
          </a:blip>
          <a:srcRect b="0" l="0" r="0" t="0"/>
          <a:stretch/>
        </p:blipFill>
        <p:spPr>
          <a:xfrm>
            <a:off x="4837252" y="5623730"/>
            <a:ext cx="561449" cy="436161"/>
          </a:xfrm>
          <a:prstGeom prst="rect">
            <a:avLst/>
          </a:prstGeom>
          <a:noFill/>
          <a:ln>
            <a:noFill/>
          </a:ln>
        </p:spPr>
      </p:pic>
      <p:sp>
        <p:nvSpPr>
          <p:cNvPr id="1719" name="Google Shape;1719;p157"/>
          <p:cNvSpPr txBox="1"/>
          <p:nvPr/>
        </p:nvSpPr>
        <p:spPr>
          <a:xfrm>
            <a:off x="6591699" y="1048008"/>
            <a:ext cx="981300" cy="320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1100">
                <a:solidFill>
                  <a:srgbClr val="0078D4"/>
                </a:solidFill>
                <a:latin typeface="DM Sans Medium"/>
                <a:ea typeface="DM Sans Medium"/>
                <a:cs typeface="DM Sans Medium"/>
                <a:sym typeface="DM Sans Medium"/>
              </a:rPr>
              <a:t>Unity Catalog</a:t>
            </a:r>
            <a:endParaRPr sz="1100">
              <a:solidFill>
                <a:srgbClr val="0078D4"/>
              </a:solidFill>
              <a:latin typeface="DM Sans Medium"/>
              <a:ea typeface="DM Sans Medium"/>
              <a:cs typeface="DM Sans Medium"/>
              <a:sym typeface="DM Sans Medium"/>
            </a:endParaRPr>
          </a:p>
        </p:txBody>
      </p:sp>
      <p:pic>
        <p:nvPicPr>
          <p:cNvPr id="1720" name="Google Shape;1720;p157"/>
          <p:cNvPicPr preferRelativeResize="0"/>
          <p:nvPr/>
        </p:nvPicPr>
        <p:blipFill>
          <a:blip r:embed="rId10">
            <a:alphaModFix/>
          </a:blip>
          <a:stretch>
            <a:fillRect/>
          </a:stretch>
        </p:blipFill>
        <p:spPr>
          <a:xfrm>
            <a:off x="6375664" y="1086504"/>
            <a:ext cx="244550" cy="221475"/>
          </a:xfrm>
          <a:prstGeom prst="rect">
            <a:avLst/>
          </a:prstGeom>
          <a:noFill/>
          <a:ln>
            <a:noFill/>
          </a:ln>
        </p:spPr>
      </p:pic>
      <p:grpSp>
        <p:nvGrpSpPr>
          <p:cNvPr id="1721" name="Google Shape;1721;p157"/>
          <p:cNvGrpSpPr/>
          <p:nvPr/>
        </p:nvGrpSpPr>
        <p:grpSpPr>
          <a:xfrm>
            <a:off x="2688736" y="3336414"/>
            <a:ext cx="132300" cy="280800"/>
            <a:chOff x="3172979" y="3260214"/>
            <a:chExt cx="132300" cy="280800"/>
          </a:xfrm>
        </p:grpSpPr>
        <p:sp>
          <p:nvSpPr>
            <p:cNvPr id="1722" name="Google Shape;1722;p157"/>
            <p:cNvSpPr/>
            <p:nvPr/>
          </p:nvSpPr>
          <p:spPr>
            <a:xfrm>
              <a:off x="3172979" y="326021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57"/>
            <p:cNvSpPr/>
            <p:nvPr/>
          </p:nvSpPr>
          <p:spPr>
            <a:xfrm>
              <a:off x="3172979" y="341261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157"/>
          <p:cNvGrpSpPr/>
          <p:nvPr/>
        </p:nvGrpSpPr>
        <p:grpSpPr>
          <a:xfrm>
            <a:off x="327552" y="2667603"/>
            <a:ext cx="1152600" cy="675232"/>
            <a:chOff x="327552" y="2530367"/>
            <a:chExt cx="1152600" cy="675232"/>
          </a:xfrm>
        </p:grpSpPr>
        <p:grpSp>
          <p:nvGrpSpPr>
            <p:cNvPr id="1725" name="Google Shape;1725;p157"/>
            <p:cNvGrpSpPr/>
            <p:nvPr/>
          </p:nvGrpSpPr>
          <p:grpSpPr>
            <a:xfrm>
              <a:off x="783718" y="2530367"/>
              <a:ext cx="233700" cy="261387"/>
              <a:chOff x="756675" y="1452750"/>
              <a:chExt cx="233700" cy="261387"/>
            </a:xfrm>
          </p:grpSpPr>
          <p:sp>
            <p:nvSpPr>
              <p:cNvPr id="1726" name="Google Shape;1726;p157"/>
              <p:cNvSpPr/>
              <p:nvPr/>
            </p:nvSpPr>
            <p:spPr>
              <a:xfrm>
                <a:off x="756675" y="16051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727" name="Google Shape;1727;p157"/>
              <p:cNvSpPr/>
              <p:nvPr/>
            </p:nvSpPr>
            <p:spPr>
              <a:xfrm>
                <a:off x="756675" y="15289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728" name="Google Shape;1728;p157"/>
              <p:cNvSpPr/>
              <p:nvPr/>
            </p:nvSpPr>
            <p:spPr>
              <a:xfrm>
                <a:off x="756675" y="14527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sp>
          <p:nvSpPr>
            <p:cNvPr id="1729" name="Google Shape;1729;p157"/>
            <p:cNvSpPr txBox="1"/>
            <p:nvPr/>
          </p:nvSpPr>
          <p:spPr>
            <a:xfrm>
              <a:off x="327552" y="2799399"/>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RDBMS</a:t>
              </a:r>
              <a:br>
                <a:rPr lang="en" sz="1000">
                  <a:latin typeface="DM Sans Medium"/>
                  <a:ea typeface="DM Sans Medium"/>
                  <a:cs typeface="DM Sans Medium"/>
                  <a:sym typeface="DM Sans Medium"/>
                </a:rPr>
              </a:br>
              <a:r>
                <a:rPr lang="en" sz="1000">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cxnSp>
        <p:nvCxnSpPr>
          <p:cNvPr id="1730" name="Google Shape;1730;p157"/>
          <p:cNvCxnSpPr>
            <a:stCxn id="1731" idx="3"/>
            <a:endCxn id="1647" idx="1"/>
          </p:cNvCxnSpPr>
          <p:nvPr/>
        </p:nvCxnSpPr>
        <p:spPr>
          <a:xfrm flipH="1" rot="10800000">
            <a:off x="1612442" y="2660901"/>
            <a:ext cx="767700" cy="164700"/>
          </a:xfrm>
          <a:prstGeom prst="bentConnector3">
            <a:avLst>
              <a:gd fmla="val 50005" name="adj1"/>
            </a:avLst>
          </a:prstGeom>
          <a:noFill/>
          <a:ln cap="flat" cmpd="sng" w="19050">
            <a:solidFill>
              <a:srgbClr val="9999A2"/>
            </a:solidFill>
            <a:prstDash val="dash"/>
            <a:round/>
            <a:headEnd len="sm" w="sm" type="none"/>
            <a:tailEnd len="med" w="med" type="triangle"/>
          </a:ln>
        </p:spPr>
      </p:cxnSp>
      <p:sp>
        <p:nvSpPr>
          <p:cNvPr id="1732" name="Google Shape;1732;p157"/>
          <p:cNvSpPr txBox="1"/>
          <p:nvPr/>
        </p:nvSpPr>
        <p:spPr>
          <a:xfrm>
            <a:off x="1465386" y="2756767"/>
            <a:ext cx="5655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9999A2"/>
                </a:solidFill>
                <a:latin typeface="DM Sans"/>
                <a:ea typeface="DM Sans"/>
                <a:cs typeface="DM Sans"/>
                <a:sym typeface="DM Sans"/>
              </a:rPr>
              <a:t>CDC</a:t>
            </a:r>
            <a:endParaRPr i="1">
              <a:solidFill>
                <a:srgbClr val="9999A2"/>
              </a:solidFill>
              <a:latin typeface="DM Sans"/>
              <a:ea typeface="DM Sans"/>
              <a:cs typeface="DM Sans"/>
              <a:sym typeface="DM Sans"/>
            </a:endParaRPr>
          </a:p>
        </p:txBody>
      </p:sp>
      <p:cxnSp>
        <p:nvCxnSpPr>
          <p:cNvPr id="1733" name="Google Shape;1733;p157"/>
          <p:cNvCxnSpPr>
            <a:stCxn id="1658" idx="3"/>
            <a:endCxn id="1734" idx="1"/>
          </p:cNvCxnSpPr>
          <p:nvPr/>
        </p:nvCxnSpPr>
        <p:spPr>
          <a:xfrm>
            <a:off x="9690150" y="4397275"/>
            <a:ext cx="1405500" cy="257100"/>
          </a:xfrm>
          <a:prstGeom prst="bentConnector3">
            <a:avLst>
              <a:gd fmla="val 74650" name="adj1"/>
            </a:avLst>
          </a:prstGeom>
          <a:noFill/>
          <a:ln cap="flat" cmpd="sng" w="19050">
            <a:solidFill>
              <a:srgbClr val="9999A2"/>
            </a:solidFill>
            <a:prstDash val="dash"/>
            <a:round/>
            <a:headEnd len="sm" w="sm" type="none"/>
            <a:tailEnd len="med" w="med" type="triangle"/>
          </a:ln>
        </p:spPr>
      </p:cxnSp>
      <p:sp>
        <p:nvSpPr>
          <p:cNvPr id="1735" name="Google Shape;1735;p157"/>
          <p:cNvSpPr/>
          <p:nvPr/>
        </p:nvSpPr>
        <p:spPr>
          <a:xfrm>
            <a:off x="8098400" y="38407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57"/>
          <p:cNvSpPr/>
          <p:nvPr/>
        </p:nvSpPr>
        <p:spPr>
          <a:xfrm>
            <a:off x="6749850" y="3931075"/>
            <a:ext cx="2940300" cy="9324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t/>
            </a:r>
            <a:endParaRPr b="1" sz="1000">
              <a:solidFill>
                <a:schemeClr val="dk1"/>
              </a:solidFill>
              <a:latin typeface="DM Sans"/>
              <a:ea typeface="DM Sans"/>
              <a:cs typeface="DM Sans"/>
              <a:sym typeface="DM Sans"/>
            </a:endParaRPr>
          </a:p>
        </p:txBody>
      </p:sp>
      <p:pic>
        <p:nvPicPr>
          <p:cNvPr descr="Image result for mlflow logo transparent background" id="1736" name="Google Shape;1736;p157"/>
          <p:cNvPicPr preferRelativeResize="0"/>
          <p:nvPr/>
        </p:nvPicPr>
        <p:blipFill rotWithShape="1">
          <a:blip r:embed="rId11">
            <a:alphaModFix/>
          </a:blip>
          <a:srcRect b="0" l="0" r="0" t="0"/>
          <a:stretch/>
        </p:blipFill>
        <p:spPr>
          <a:xfrm>
            <a:off x="6987321" y="4115616"/>
            <a:ext cx="489000" cy="188416"/>
          </a:xfrm>
          <a:prstGeom prst="rect">
            <a:avLst/>
          </a:prstGeom>
          <a:noFill/>
          <a:ln>
            <a:noFill/>
          </a:ln>
        </p:spPr>
      </p:pic>
      <p:sp>
        <p:nvSpPr>
          <p:cNvPr id="1737" name="Google Shape;1737;p157"/>
          <p:cNvSpPr txBox="1"/>
          <p:nvPr/>
        </p:nvSpPr>
        <p:spPr>
          <a:xfrm>
            <a:off x="8868812" y="4145902"/>
            <a:ext cx="8808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78D4"/>
                </a:solidFill>
                <a:latin typeface="DM Sans Medium"/>
                <a:ea typeface="DM Sans Medium"/>
                <a:cs typeface="DM Sans Medium"/>
                <a:sym typeface="DM Sans Medium"/>
              </a:rPr>
              <a:t>Databricks </a:t>
            </a:r>
            <a:br>
              <a:rPr lang="en" sz="1000">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SQL</a:t>
            </a:r>
            <a:endParaRPr>
              <a:solidFill>
                <a:srgbClr val="0078D4"/>
              </a:solidFill>
              <a:latin typeface="DM Sans Medium"/>
              <a:ea typeface="DM Sans Medium"/>
              <a:cs typeface="DM Sans Medium"/>
              <a:sym typeface="DM Sans Medium"/>
            </a:endParaRPr>
          </a:p>
        </p:txBody>
      </p:sp>
      <p:sp>
        <p:nvSpPr>
          <p:cNvPr id="1738" name="Google Shape;1738;p157"/>
          <p:cNvSpPr/>
          <p:nvPr/>
        </p:nvSpPr>
        <p:spPr>
          <a:xfrm>
            <a:off x="7157466" y="473889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9" name="Google Shape;1739;p157"/>
          <p:cNvPicPr preferRelativeResize="0"/>
          <p:nvPr/>
        </p:nvPicPr>
        <p:blipFill rotWithShape="1">
          <a:blip r:embed="rId12">
            <a:alphaModFix/>
          </a:blip>
          <a:srcRect b="0" l="0" r="82969" t="0"/>
          <a:stretch/>
        </p:blipFill>
        <p:spPr>
          <a:xfrm>
            <a:off x="7875554" y="4022123"/>
            <a:ext cx="666602" cy="622702"/>
          </a:xfrm>
          <a:prstGeom prst="rect">
            <a:avLst/>
          </a:prstGeom>
          <a:noFill/>
          <a:ln>
            <a:noFill/>
          </a:ln>
        </p:spPr>
      </p:pic>
      <p:sp>
        <p:nvSpPr>
          <p:cNvPr id="1676" name="Google Shape;1676;p157"/>
          <p:cNvSpPr/>
          <p:nvPr/>
        </p:nvSpPr>
        <p:spPr>
          <a:xfrm>
            <a:off x="7157466" y="39169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57"/>
          <p:cNvSpPr/>
          <p:nvPr/>
        </p:nvSpPr>
        <p:spPr>
          <a:xfrm>
            <a:off x="4158242" y="5303767"/>
            <a:ext cx="19128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None/>
            </a:pPr>
            <a:r>
              <a:rPr lang="en" sz="1100">
                <a:solidFill>
                  <a:srgbClr val="0078D4"/>
                </a:solidFill>
                <a:latin typeface="DM Sans Medium"/>
                <a:ea typeface="DM Sans Medium"/>
                <a:cs typeface="DM Sans Medium"/>
                <a:sym typeface="DM Sans Medium"/>
              </a:rPr>
              <a:t>Azure Data Lake Storage</a:t>
            </a:r>
            <a:endParaRPr sz="1100">
              <a:solidFill>
                <a:srgbClr val="0078D4"/>
              </a:solidFill>
              <a:latin typeface="DM Sans Medium"/>
              <a:ea typeface="DM Sans Medium"/>
              <a:cs typeface="DM Sans Medium"/>
              <a:sym typeface="DM Sans Medium"/>
            </a:endParaRPr>
          </a:p>
        </p:txBody>
      </p:sp>
      <p:sp>
        <p:nvSpPr>
          <p:cNvPr id="1741" name="Google Shape;1741;p157"/>
          <p:cNvSpPr txBox="1"/>
          <p:nvPr/>
        </p:nvSpPr>
        <p:spPr>
          <a:xfrm>
            <a:off x="3620224" y="2772625"/>
            <a:ext cx="1415100" cy="4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solidFill>
                  <a:srgbClr val="9999A2"/>
                </a:solidFill>
                <a:latin typeface="DM Sans"/>
                <a:ea typeface="DM Sans"/>
                <a:cs typeface="DM Sans"/>
                <a:sym typeface="DM Sans"/>
              </a:rPr>
              <a:t>Event Hub Capture + Databricks AutoLoader</a:t>
            </a:r>
            <a:endParaRPr i="1" sz="1200">
              <a:solidFill>
                <a:srgbClr val="9999A2"/>
              </a:solidFill>
              <a:latin typeface="DM Sans"/>
              <a:ea typeface="DM Sans"/>
              <a:cs typeface="DM Sans"/>
              <a:sym typeface="DM Sans"/>
            </a:endParaRPr>
          </a:p>
        </p:txBody>
      </p:sp>
      <p:pic>
        <p:nvPicPr>
          <p:cNvPr id="1742" name="Google Shape;1742;p157"/>
          <p:cNvPicPr preferRelativeResize="0"/>
          <p:nvPr/>
        </p:nvPicPr>
        <p:blipFill rotWithShape="1">
          <a:blip r:embed="rId13">
            <a:alphaModFix/>
          </a:blip>
          <a:srcRect b="-19198" l="0" r="0" t="-8027"/>
          <a:stretch/>
        </p:blipFill>
        <p:spPr>
          <a:xfrm>
            <a:off x="6987320" y="4374356"/>
            <a:ext cx="489001" cy="323100"/>
          </a:xfrm>
          <a:prstGeom prst="rect">
            <a:avLst/>
          </a:prstGeom>
          <a:noFill/>
          <a:ln>
            <a:noFill/>
          </a:ln>
        </p:spPr>
      </p:pic>
      <p:pic>
        <p:nvPicPr>
          <p:cNvPr id="1743" name="Google Shape;1743;p157"/>
          <p:cNvPicPr preferRelativeResize="0"/>
          <p:nvPr/>
        </p:nvPicPr>
        <p:blipFill>
          <a:blip r:embed="rId14">
            <a:alphaModFix/>
          </a:blip>
          <a:stretch>
            <a:fillRect/>
          </a:stretch>
        </p:blipFill>
        <p:spPr>
          <a:xfrm>
            <a:off x="2840458" y="1996423"/>
            <a:ext cx="339675" cy="333600"/>
          </a:xfrm>
          <a:prstGeom prst="rect">
            <a:avLst/>
          </a:prstGeom>
          <a:noFill/>
          <a:ln>
            <a:noFill/>
          </a:ln>
        </p:spPr>
      </p:pic>
      <p:sp>
        <p:nvSpPr>
          <p:cNvPr id="1744" name="Google Shape;1744;p157"/>
          <p:cNvSpPr/>
          <p:nvPr/>
        </p:nvSpPr>
        <p:spPr>
          <a:xfrm>
            <a:off x="2277696" y="2340367"/>
            <a:ext cx="1465200" cy="2571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Azure </a:t>
            </a:r>
            <a:r>
              <a:rPr lang="en" sz="1100">
                <a:solidFill>
                  <a:srgbClr val="0078D4"/>
                </a:solidFill>
                <a:latin typeface="DM Sans Medium"/>
                <a:ea typeface="DM Sans Medium"/>
                <a:cs typeface="DM Sans Medium"/>
                <a:sym typeface="DM Sans Medium"/>
              </a:rPr>
              <a:t>IoT Hub</a:t>
            </a:r>
            <a:endParaRPr i="0" sz="1400" u="none" cap="none" strike="noStrike">
              <a:solidFill>
                <a:srgbClr val="0078D4"/>
              </a:solidFill>
              <a:latin typeface="DM Sans Medium"/>
              <a:ea typeface="DM Sans Medium"/>
              <a:cs typeface="DM Sans Medium"/>
              <a:sym typeface="DM Sans Medium"/>
            </a:endParaRPr>
          </a:p>
        </p:txBody>
      </p:sp>
      <p:sp>
        <p:nvSpPr>
          <p:cNvPr id="1734" name="Google Shape;1734;p157"/>
          <p:cNvSpPr/>
          <p:nvPr/>
        </p:nvSpPr>
        <p:spPr>
          <a:xfrm>
            <a:off x="11095558" y="4590059"/>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57"/>
          <p:cNvSpPr/>
          <p:nvPr/>
        </p:nvSpPr>
        <p:spPr>
          <a:xfrm>
            <a:off x="11095558" y="4742396"/>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57"/>
          <p:cNvSpPr/>
          <p:nvPr/>
        </p:nvSpPr>
        <p:spPr>
          <a:xfrm>
            <a:off x="11078640" y="4842990"/>
            <a:ext cx="7779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Power BI</a:t>
            </a:r>
            <a:endParaRPr i="0" sz="1400" u="none" cap="none" strike="noStrike">
              <a:solidFill>
                <a:srgbClr val="0078D4"/>
              </a:solidFill>
              <a:latin typeface="DM Sans Medium"/>
              <a:ea typeface="DM Sans Medium"/>
              <a:cs typeface="DM Sans Medium"/>
              <a:sym typeface="DM Sans Medium"/>
            </a:endParaRPr>
          </a:p>
        </p:txBody>
      </p:sp>
      <p:cxnSp>
        <p:nvCxnSpPr>
          <p:cNvPr id="1747" name="Google Shape;1747;p157"/>
          <p:cNvCxnSpPr/>
          <p:nvPr/>
        </p:nvCxnSpPr>
        <p:spPr>
          <a:xfrm>
            <a:off x="11372426" y="4757262"/>
            <a:ext cx="0" cy="85200"/>
          </a:xfrm>
          <a:prstGeom prst="straightConnector1">
            <a:avLst/>
          </a:prstGeom>
          <a:noFill/>
          <a:ln cap="rnd" cmpd="sng" w="19050">
            <a:solidFill>
              <a:srgbClr val="7A7A87"/>
            </a:solidFill>
            <a:prstDash val="solid"/>
            <a:round/>
            <a:headEnd len="sm" w="sm" type="none"/>
            <a:tailEnd len="sm" w="sm" type="none"/>
          </a:ln>
        </p:spPr>
      </p:cxnSp>
      <p:cxnSp>
        <p:nvCxnSpPr>
          <p:cNvPr id="1748" name="Google Shape;1748;p157"/>
          <p:cNvCxnSpPr/>
          <p:nvPr/>
        </p:nvCxnSpPr>
        <p:spPr>
          <a:xfrm>
            <a:off x="11435498" y="4685680"/>
            <a:ext cx="0" cy="156900"/>
          </a:xfrm>
          <a:prstGeom prst="straightConnector1">
            <a:avLst/>
          </a:prstGeom>
          <a:noFill/>
          <a:ln cap="rnd" cmpd="sng" w="19050">
            <a:solidFill>
              <a:srgbClr val="7A7A87"/>
            </a:solidFill>
            <a:prstDash val="solid"/>
            <a:round/>
            <a:headEnd len="sm" w="sm" type="none"/>
            <a:tailEnd len="sm" w="sm" type="none"/>
          </a:ln>
        </p:spPr>
      </p:cxnSp>
      <p:cxnSp>
        <p:nvCxnSpPr>
          <p:cNvPr id="1749" name="Google Shape;1749;p157"/>
          <p:cNvCxnSpPr/>
          <p:nvPr/>
        </p:nvCxnSpPr>
        <p:spPr>
          <a:xfrm>
            <a:off x="11498570" y="4715104"/>
            <a:ext cx="0" cy="127500"/>
          </a:xfrm>
          <a:prstGeom prst="straightConnector1">
            <a:avLst/>
          </a:prstGeom>
          <a:noFill/>
          <a:ln cap="rnd" cmpd="sng" w="19050">
            <a:solidFill>
              <a:srgbClr val="7A7A87"/>
            </a:solidFill>
            <a:prstDash val="solid"/>
            <a:round/>
            <a:headEnd len="sm" w="sm" type="none"/>
            <a:tailEnd len="sm" w="sm" type="none"/>
          </a:ln>
        </p:spPr>
      </p:cxnSp>
      <p:cxnSp>
        <p:nvCxnSpPr>
          <p:cNvPr id="1750" name="Google Shape;1750;p157"/>
          <p:cNvCxnSpPr/>
          <p:nvPr/>
        </p:nvCxnSpPr>
        <p:spPr>
          <a:xfrm>
            <a:off x="11560595" y="4634717"/>
            <a:ext cx="0" cy="207600"/>
          </a:xfrm>
          <a:prstGeom prst="straightConnector1">
            <a:avLst/>
          </a:prstGeom>
          <a:noFill/>
          <a:ln cap="rnd" cmpd="sng" w="19050">
            <a:solidFill>
              <a:srgbClr val="7A7A87"/>
            </a:solidFill>
            <a:prstDash val="solid"/>
            <a:round/>
            <a:headEnd len="sm" w="sm" type="none"/>
            <a:tailEnd len="sm" w="sm" type="none"/>
          </a:ln>
        </p:spPr>
      </p:cxnSp>
      <p:sp>
        <p:nvSpPr>
          <p:cNvPr id="1751" name="Google Shape;1751;p157"/>
          <p:cNvSpPr/>
          <p:nvPr/>
        </p:nvSpPr>
        <p:spPr>
          <a:xfrm>
            <a:off x="11298088" y="4584392"/>
            <a:ext cx="337786" cy="211726"/>
          </a:xfrm>
          <a:custGeom>
            <a:rect b="b" l="l" r="r" t="t"/>
            <a:pathLst>
              <a:path extrusionOk="0" h="2288931" w="3651737">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sp>
        <p:nvSpPr>
          <p:cNvPr id="1752" name="Google Shape;1752;p157"/>
          <p:cNvSpPr txBox="1"/>
          <p:nvPr/>
        </p:nvSpPr>
        <p:spPr>
          <a:xfrm>
            <a:off x="3620230" y="2391625"/>
            <a:ext cx="15489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solidFill>
                  <a:srgbClr val="9999A2"/>
                </a:solidFill>
                <a:latin typeface="DM Sans"/>
                <a:ea typeface="DM Sans"/>
                <a:cs typeface="DM Sans"/>
                <a:sym typeface="DM Sans"/>
              </a:rPr>
              <a:t>Spark Structured Streaming</a:t>
            </a:r>
            <a:endParaRPr i="1" sz="1200">
              <a:solidFill>
                <a:srgbClr val="9999A2"/>
              </a:solidFill>
              <a:latin typeface="DM Sans"/>
              <a:ea typeface="DM Sans"/>
              <a:cs typeface="DM Sans"/>
              <a:sym typeface="DM Sans"/>
            </a:endParaRPr>
          </a:p>
        </p:txBody>
      </p:sp>
      <p:sp>
        <p:nvSpPr>
          <p:cNvPr id="1671" name="Google Shape;1671;p157"/>
          <p:cNvSpPr/>
          <p:nvPr/>
        </p:nvSpPr>
        <p:spPr>
          <a:xfrm>
            <a:off x="3524417" y="2754320"/>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57"/>
          <p:cNvSpPr/>
          <p:nvPr/>
        </p:nvSpPr>
        <p:spPr>
          <a:xfrm>
            <a:off x="3524417" y="2373320"/>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57"/>
          <p:cNvSpPr/>
          <p:nvPr/>
        </p:nvSpPr>
        <p:spPr>
          <a:xfrm>
            <a:off x="1480142" y="201556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57"/>
          <p:cNvSpPr/>
          <p:nvPr/>
        </p:nvSpPr>
        <p:spPr>
          <a:xfrm>
            <a:off x="1480142" y="2761401"/>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3" name="Google Shape;1753;p157"/>
          <p:cNvCxnSpPr>
            <a:stCxn id="1738" idx="2"/>
            <a:endCxn id="1672" idx="3"/>
          </p:cNvCxnSpPr>
          <p:nvPr/>
        </p:nvCxnSpPr>
        <p:spPr>
          <a:xfrm rot="5400000">
            <a:off x="6155616" y="4059394"/>
            <a:ext cx="260100" cy="1875900"/>
          </a:xfrm>
          <a:prstGeom prst="bentConnector2">
            <a:avLst/>
          </a:prstGeom>
          <a:noFill/>
          <a:ln cap="flat" cmpd="sng" w="19050">
            <a:solidFill>
              <a:srgbClr val="9999A2"/>
            </a:solidFill>
            <a:prstDash val="dash"/>
            <a:round/>
            <a:headEnd len="med" w="med" type="triangle"/>
            <a:tailEnd len="med" w="med" type="triangle"/>
          </a:ln>
        </p:spPr>
      </p:cxnSp>
      <p:sp>
        <p:nvSpPr>
          <p:cNvPr id="1754" name="Google Shape;1754;p157"/>
          <p:cNvSpPr/>
          <p:nvPr/>
        </p:nvSpPr>
        <p:spPr>
          <a:xfrm>
            <a:off x="1409788" y="3370675"/>
            <a:ext cx="132300" cy="2261400"/>
          </a:xfrm>
          <a:prstGeom prst="rightBracket">
            <a:avLst>
              <a:gd fmla="val 8333" name="adj"/>
            </a:avLst>
          </a:prstGeom>
          <a:noFill/>
          <a:ln cap="flat" cmpd="sng" w="1270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05050"/>
              </a:solidFill>
              <a:latin typeface="Quattrocento Sans"/>
              <a:ea typeface="Quattrocento Sans"/>
              <a:cs typeface="Quattrocento Sans"/>
              <a:sym typeface="Quattrocento Sans"/>
            </a:endParaRPr>
          </a:p>
        </p:txBody>
      </p:sp>
      <p:grpSp>
        <p:nvGrpSpPr>
          <p:cNvPr id="1755" name="Google Shape;1755;p157"/>
          <p:cNvGrpSpPr/>
          <p:nvPr/>
        </p:nvGrpSpPr>
        <p:grpSpPr>
          <a:xfrm>
            <a:off x="342251" y="4197845"/>
            <a:ext cx="1123200" cy="548155"/>
            <a:chOff x="342251" y="4651559"/>
            <a:chExt cx="1123200" cy="548155"/>
          </a:xfrm>
        </p:grpSpPr>
        <p:sp>
          <p:nvSpPr>
            <p:cNvPr id="1756" name="Google Shape;1756;p157"/>
            <p:cNvSpPr txBox="1"/>
            <p:nvPr/>
          </p:nvSpPr>
          <p:spPr>
            <a:xfrm>
              <a:off x="342251" y="4938114"/>
              <a:ext cx="11232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Files / Logs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1757" name="Google Shape;1757;p157"/>
            <p:cNvGrpSpPr/>
            <p:nvPr/>
          </p:nvGrpSpPr>
          <p:grpSpPr>
            <a:xfrm>
              <a:off x="777584" y="4651559"/>
              <a:ext cx="252537" cy="280799"/>
              <a:chOff x="7264761" y="118465"/>
              <a:chExt cx="365202" cy="499109"/>
            </a:xfrm>
          </p:grpSpPr>
          <p:sp>
            <p:nvSpPr>
              <p:cNvPr id="1758" name="Google Shape;1758;p157"/>
              <p:cNvSpPr/>
              <p:nvPr/>
            </p:nvSpPr>
            <p:spPr>
              <a:xfrm>
                <a:off x="7264761" y="118465"/>
                <a:ext cx="365202" cy="499109"/>
              </a:xfrm>
              <a:custGeom>
                <a:rect b="b" l="l" r="r" t="t"/>
                <a:pathLst>
                  <a:path extrusionOk="0" h="246" w="18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cap="flat" cmpd="sng" w="19050">
                <a:solidFill>
                  <a:srgbClr val="7A7A8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05050"/>
                  </a:solidFill>
                  <a:latin typeface="Quattrocento Sans"/>
                  <a:ea typeface="Quattrocento Sans"/>
                  <a:cs typeface="Quattrocento Sans"/>
                  <a:sym typeface="Quattrocento Sans"/>
                </a:endParaRPr>
              </a:p>
            </p:txBody>
          </p:sp>
          <p:sp>
            <p:nvSpPr>
              <p:cNvPr id="1759" name="Google Shape;1759;p157"/>
              <p:cNvSpPr/>
              <p:nvPr/>
            </p:nvSpPr>
            <p:spPr>
              <a:xfrm>
                <a:off x="7456155" y="118465"/>
                <a:ext cx="173700" cy="175500"/>
              </a:xfrm>
              <a:prstGeom prst="rtTriangl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grpSp>
        <p:nvGrpSpPr>
          <p:cNvPr id="1760" name="Google Shape;1760;p157"/>
          <p:cNvGrpSpPr/>
          <p:nvPr/>
        </p:nvGrpSpPr>
        <p:grpSpPr>
          <a:xfrm>
            <a:off x="342326" y="4980520"/>
            <a:ext cx="1123200" cy="713955"/>
            <a:chOff x="342326" y="5384209"/>
            <a:chExt cx="1123200" cy="713955"/>
          </a:xfrm>
        </p:grpSpPr>
        <p:sp>
          <p:nvSpPr>
            <p:cNvPr id="1761" name="Google Shape;1761;p157"/>
            <p:cNvSpPr txBox="1"/>
            <p:nvPr/>
          </p:nvSpPr>
          <p:spPr>
            <a:xfrm>
              <a:off x="342326" y="5684465"/>
              <a:ext cx="1123200" cy="4137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Business </a:t>
              </a:r>
              <a:r>
                <a:rPr lang="en" sz="1000">
                  <a:latin typeface="DM Sans Medium"/>
                  <a:ea typeface="DM Sans Medium"/>
                  <a:cs typeface="DM Sans Medium"/>
                  <a:sym typeface="DM Sans Medium"/>
                </a:rPr>
                <a:t>A</a:t>
              </a:r>
              <a:r>
                <a:rPr i="0" lang="en" sz="1000" u="none" cap="none" strike="noStrike">
                  <a:solidFill>
                    <a:srgbClr val="000000"/>
                  </a:solidFill>
                  <a:latin typeface="DM Sans Medium"/>
                  <a:ea typeface="DM Sans Medium"/>
                  <a:cs typeface="DM Sans Medium"/>
                  <a:sym typeface="DM Sans Medium"/>
                </a:rPr>
                <a:t>pps</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nvGrpSpPr>
            <p:cNvPr id="1762" name="Google Shape;1762;p157"/>
            <p:cNvGrpSpPr/>
            <p:nvPr/>
          </p:nvGrpSpPr>
          <p:grpSpPr>
            <a:xfrm>
              <a:off x="747261" y="5384209"/>
              <a:ext cx="313183" cy="297022"/>
              <a:chOff x="8301667" y="2334125"/>
              <a:chExt cx="586815" cy="556429"/>
            </a:xfrm>
          </p:grpSpPr>
          <p:sp>
            <p:nvSpPr>
              <p:cNvPr id="1763" name="Google Shape;1763;p157"/>
              <p:cNvSpPr/>
              <p:nvPr/>
            </p:nvSpPr>
            <p:spPr>
              <a:xfrm>
                <a:off x="8301667" y="2334125"/>
                <a:ext cx="586815" cy="556429"/>
              </a:xfrm>
              <a:custGeom>
                <a:rect b="b" l="l" r="r" t="t"/>
                <a:pathLst>
                  <a:path extrusionOk="0" h="556429" w="586815">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764" name="Google Shape;1764;p157"/>
              <p:cNvSpPr/>
              <p:nvPr/>
            </p:nvSpPr>
            <p:spPr>
              <a:xfrm>
                <a:off x="8334531" y="2359341"/>
                <a:ext cx="522000" cy="376200"/>
              </a:xfrm>
              <a:prstGeom prst="rect">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765" name="Google Shape;1765;p157"/>
              <p:cNvSpPr/>
              <p:nvPr/>
            </p:nvSpPr>
            <p:spPr>
              <a:xfrm>
                <a:off x="8372155" y="2452694"/>
                <a:ext cx="198600" cy="198600"/>
              </a:xfrm>
              <a:prstGeom prst="pie">
                <a:avLst>
                  <a:gd fmla="val 21510717" name="adj1"/>
                  <a:gd fmla="val 16200000"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1766" name="Google Shape;1766;p157"/>
              <p:cNvSpPr/>
              <p:nvPr/>
            </p:nvSpPr>
            <p:spPr>
              <a:xfrm rot="-1462064">
                <a:off x="8395650" y="2457052"/>
                <a:ext cx="167963" cy="167963"/>
              </a:xfrm>
              <a:prstGeom prst="pie">
                <a:avLst>
                  <a:gd fmla="val 17759983"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1767" name="Google Shape;1767;p157"/>
              <p:cNvSpPr/>
              <p:nvPr/>
            </p:nvSpPr>
            <p:spPr>
              <a:xfrm>
                <a:off x="8396802" y="2463844"/>
                <a:ext cx="168000" cy="168000"/>
              </a:xfrm>
              <a:prstGeom prst="pie">
                <a:avLst>
                  <a:gd fmla="val 19893257"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1768" name="Google Shape;1768;p157"/>
              <p:cNvSpPr/>
              <p:nvPr/>
            </p:nvSpPr>
            <p:spPr>
              <a:xfrm>
                <a:off x="8608662" y="2469349"/>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769" name="Google Shape;1769;p157"/>
              <p:cNvSpPr/>
              <p:nvPr/>
            </p:nvSpPr>
            <p:spPr>
              <a:xfrm>
                <a:off x="8608662" y="2529856"/>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770" name="Google Shape;1770;p157"/>
              <p:cNvSpPr/>
              <p:nvPr/>
            </p:nvSpPr>
            <p:spPr>
              <a:xfrm>
                <a:off x="8607108" y="2590363"/>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grpSp>
        <p:nvGrpSpPr>
          <p:cNvPr id="1771" name="Google Shape;1771;p157"/>
          <p:cNvGrpSpPr/>
          <p:nvPr/>
        </p:nvGrpSpPr>
        <p:grpSpPr>
          <a:xfrm>
            <a:off x="327551" y="3425091"/>
            <a:ext cx="1152600" cy="576434"/>
            <a:chOff x="327551" y="3879564"/>
            <a:chExt cx="1152600" cy="576434"/>
          </a:xfrm>
        </p:grpSpPr>
        <p:sp>
          <p:nvSpPr>
            <p:cNvPr id="1772" name="Google Shape;1772;p157"/>
            <p:cNvSpPr txBox="1"/>
            <p:nvPr/>
          </p:nvSpPr>
          <p:spPr>
            <a:xfrm>
              <a:off x="327551" y="4194398"/>
              <a:ext cx="11526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Media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1773" name="Google Shape;1773;p157"/>
            <p:cNvGrpSpPr/>
            <p:nvPr/>
          </p:nvGrpSpPr>
          <p:grpSpPr>
            <a:xfrm>
              <a:off x="747259" y="3879564"/>
              <a:ext cx="313187" cy="313217"/>
              <a:chOff x="8035871" y="3099661"/>
              <a:chExt cx="302100" cy="302100"/>
            </a:xfrm>
          </p:grpSpPr>
          <p:sp>
            <p:nvSpPr>
              <p:cNvPr id="1774" name="Google Shape;1774;p157"/>
              <p:cNvSpPr/>
              <p:nvPr/>
            </p:nvSpPr>
            <p:spPr>
              <a:xfrm>
                <a:off x="8035871" y="3099661"/>
                <a:ext cx="302100" cy="302100"/>
              </a:xfrm>
              <a:prstGeom prst="ellips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sp>
            <p:nvSpPr>
              <p:cNvPr id="1775" name="Google Shape;1775;p157"/>
              <p:cNvSpPr/>
              <p:nvPr/>
            </p:nvSpPr>
            <p:spPr>
              <a:xfrm rot="5400000">
                <a:off x="8138745" y="3190795"/>
                <a:ext cx="139200" cy="120000"/>
              </a:xfrm>
              <a:prstGeom prst="triangle">
                <a:avLst>
                  <a:gd fmla="val 50000" name="adj"/>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sp>
        <p:nvSpPr>
          <p:cNvPr id="1776" name="Google Shape;1776;p157"/>
          <p:cNvSpPr/>
          <p:nvPr/>
        </p:nvSpPr>
        <p:spPr>
          <a:xfrm>
            <a:off x="685900" y="5701825"/>
            <a:ext cx="413640" cy="318168"/>
          </a:xfrm>
          <a:prstGeom prst="cloud">
            <a:avLst/>
          </a:prstGeom>
          <a:no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57"/>
          <p:cNvSpPr txBox="1"/>
          <p:nvPr/>
        </p:nvSpPr>
        <p:spPr>
          <a:xfrm>
            <a:off x="342325" y="6042775"/>
            <a:ext cx="1123200" cy="2214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Other clouds</a:t>
            </a:r>
            <a:endParaRPr i="0" sz="1400" u="none" cap="none" strike="noStrike">
              <a:solidFill>
                <a:srgbClr val="000000"/>
              </a:solidFill>
              <a:latin typeface="DM Sans Medium"/>
              <a:ea typeface="DM Sans Medium"/>
              <a:cs typeface="DM Sans Medium"/>
              <a:sym typeface="DM Sans Medium"/>
            </a:endParaRPr>
          </a:p>
        </p:txBody>
      </p:sp>
      <p:cxnSp>
        <p:nvCxnSpPr>
          <p:cNvPr id="1778" name="Google Shape;1778;p157"/>
          <p:cNvCxnSpPr>
            <a:endCxn id="1779" idx="1"/>
          </p:cNvCxnSpPr>
          <p:nvPr/>
        </p:nvCxnSpPr>
        <p:spPr>
          <a:xfrm>
            <a:off x="1604650" y="5127513"/>
            <a:ext cx="1195200" cy="0"/>
          </a:xfrm>
          <a:prstGeom prst="straightConnector1">
            <a:avLst/>
          </a:prstGeom>
          <a:noFill/>
          <a:ln cap="flat" cmpd="sng" w="19050">
            <a:solidFill>
              <a:srgbClr val="9999A2"/>
            </a:solidFill>
            <a:prstDash val="dash"/>
            <a:round/>
            <a:headEnd len="sm" w="sm" type="none"/>
            <a:tailEnd len="med" w="med" type="triangle"/>
          </a:ln>
        </p:spPr>
      </p:cxnSp>
      <p:sp>
        <p:nvSpPr>
          <p:cNvPr id="1780" name="Google Shape;1780;p157"/>
          <p:cNvSpPr/>
          <p:nvPr/>
        </p:nvSpPr>
        <p:spPr>
          <a:xfrm>
            <a:off x="2337263" y="5303767"/>
            <a:ext cx="13257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Azure Data Factory  </a:t>
            </a:r>
            <a:endParaRPr i="0" sz="1400" u="none" cap="none" strike="noStrike">
              <a:solidFill>
                <a:srgbClr val="0078D4"/>
              </a:solidFill>
              <a:latin typeface="DM Sans Medium"/>
              <a:ea typeface="DM Sans Medium"/>
              <a:cs typeface="DM Sans Medium"/>
              <a:sym typeface="DM Sans Medium"/>
            </a:endParaRPr>
          </a:p>
        </p:txBody>
      </p:sp>
      <p:pic>
        <p:nvPicPr>
          <p:cNvPr id="1779" name="Google Shape;1779;p157"/>
          <p:cNvPicPr preferRelativeResize="0"/>
          <p:nvPr/>
        </p:nvPicPr>
        <p:blipFill>
          <a:blip r:embed="rId15">
            <a:alphaModFix/>
          </a:blip>
          <a:stretch>
            <a:fillRect/>
          </a:stretch>
        </p:blipFill>
        <p:spPr>
          <a:xfrm>
            <a:off x="2799850" y="4952066"/>
            <a:ext cx="357275" cy="350894"/>
          </a:xfrm>
          <a:prstGeom prst="rect">
            <a:avLst/>
          </a:prstGeom>
          <a:noFill/>
          <a:ln>
            <a:noFill/>
          </a:ln>
        </p:spPr>
      </p:pic>
      <p:cxnSp>
        <p:nvCxnSpPr>
          <p:cNvPr id="1781" name="Google Shape;1781;p157"/>
          <p:cNvCxnSpPr>
            <a:stCxn id="1779" idx="3"/>
            <a:endCxn id="1672" idx="1"/>
          </p:cNvCxnSpPr>
          <p:nvPr/>
        </p:nvCxnSpPr>
        <p:spPr>
          <a:xfrm>
            <a:off x="3157125" y="5127513"/>
            <a:ext cx="1763700" cy="600"/>
          </a:xfrm>
          <a:prstGeom prst="bentConnector3">
            <a:avLst>
              <a:gd fmla="val 50004" name="adj1"/>
            </a:avLst>
          </a:prstGeom>
          <a:noFill/>
          <a:ln cap="flat" cmpd="sng" w="19050">
            <a:solidFill>
              <a:srgbClr val="9999A2"/>
            </a:solidFill>
            <a:prstDash val="dash"/>
            <a:round/>
            <a:headEnd len="sm" w="sm" type="none"/>
            <a:tailEnd len="med" w="med" type="triangle"/>
          </a:ln>
        </p:spPr>
      </p:cxnSp>
      <p:cxnSp>
        <p:nvCxnSpPr>
          <p:cNvPr id="1782" name="Google Shape;1782;p157"/>
          <p:cNvCxnSpPr/>
          <p:nvPr/>
        </p:nvCxnSpPr>
        <p:spPr>
          <a:xfrm rot="-5400000">
            <a:off x="1557250" y="5161113"/>
            <a:ext cx="775800" cy="681000"/>
          </a:xfrm>
          <a:prstGeom prst="bentConnector3">
            <a:avLst>
              <a:gd fmla="val -182" name="adj1"/>
            </a:avLst>
          </a:prstGeom>
          <a:noFill/>
          <a:ln cap="flat" cmpd="sng" w="19050">
            <a:solidFill>
              <a:srgbClr val="9999A2"/>
            </a:solidFill>
            <a:prstDash val="dash"/>
            <a:round/>
            <a:headEnd len="sm" w="sm" type="none"/>
            <a:tailEnd len="med" w="med" type="none"/>
          </a:ln>
        </p:spPr>
      </p:cxnSp>
      <p:sp>
        <p:nvSpPr>
          <p:cNvPr id="1783" name="Google Shape;1783;p157"/>
          <p:cNvSpPr txBox="1"/>
          <p:nvPr/>
        </p:nvSpPr>
        <p:spPr>
          <a:xfrm>
            <a:off x="8755463" y="2419575"/>
            <a:ext cx="565500" cy="419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0078D4"/>
                </a:solidFill>
                <a:latin typeface="DM Sans Medium"/>
                <a:ea typeface="DM Sans Medium"/>
                <a:cs typeface="DM Sans Medium"/>
                <a:sym typeface="DM Sans Medium"/>
              </a:rPr>
              <a:t>Model </a:t>
            </a:r>
            <a:endParaRPr sz="1000">
              <a:solidFill>
                <a:srgbClr val="0078D4"/>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000"/>
              <a:buFont typeface="Arial"/>
              <a:buNone/>
            </a:pPr>
            <a:r>
              <a:rPr lang="en" sz="1000">
                <a:solidFill>
                  <a:srgbClr val="0078D4"/>
                </a:solidFill>
                <a:latin typeface="DM Sans Medium"/>
                <a:ea typeface="DM Sans Medium"/>
                <a:cs typeface="DM Sans Medium"/>
                <a:sym typeface="DM Sans Medium"/>
              </a:rPr>
              <a:t>Serving</a:t>
            </a:r>
            <a:endParaRPr sz="1000">
              <a:solidFill>
                <a:srgbClr val="0078D4"/>
              </a:solidFill>
              <a:latin typeface="DM Sans Medium"/>
              <a:ea typeface="DM Sans Medium"/>
              <a:cs typeface="DM Sans Medium"/>
              <a:sym typeface="DM Sans Medium"/>
            </a:endParaRPr>
          </a:p>
        </p:txBody>
      </p:sp>
      <p:pic>
        <p:nvPicPr>
          <p:cNvPr id="1784" name="Google Shape;1784;p157"/>
          <p:cNvPicPr preferRelativeResize="0"/>
          <p:nvPr/>
        </p:nvPicPr>
        <p:blipFill rotWithShape="1">
          <a:blip r:embed="rId12">
            <a:alphaModFix/>
          </a:blip>
          <a:srcRect b="0" l="0" r="82969" t="0"/>
          <a:stretch/>
        </p:blipFill>
        <p:spPr>
          <a:xfrm>
            <a:off x="8891479" y="2092798"/>
            <a:ext cx="328174" cy="3066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0"/>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Account Team </a:t>
            </a:r>
            <a:r>
              <a:rPr lang="en" sz="2400">
                <a:solidFill>
                  <a:schemeClr val="lt1"/>
                </a:solidFill>
                <a:latin typeface="DM Sans"/>
                <a:ea typeface="DM Sans"/>
                <a:cs typeface="DM Sans"/>
                <a:sym typeface="DM Sans"/>
              </a:rPr>
              <a:t>Member Introduction</a:t>
            </a:r>
            <a:endParaRPr sz="2400">
              <a:solidFill>
                <a:schemeClr val="lt1"/>
              </a:solidFill>
              <a:latin typeface="DM Sans"/>
              <a:ea typeface="DM Sans"/>
              <a:cs typeface="DM Sans"/>
              <a:sym typeface="DM Sans"/>
            </a:endParaRPr>
          </a:p>
        </p:txBody>
      </p:sp>
      <p:sp>
        <p:nvSpPr>
          <p:cNvPr id="847" name="Google Shape;847;p140"/>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848" name="Google Shape;848;p140"/>
          <p:cNvPicPr preferRelativeResize="0"/>
          <p:nvPr/>
        </p:nvPicPr>
        <p:blipFill>
          <a:blip r:embed="rId3">
            <a:alphaModFix/>
          </a:blip>
          <a:stretch>
            <a:fillRect/>
          </a:stretch>
        </p:blipFill>
        <p:spPr>
          <a:xfrm>
            <a:off x="6206925" y="3805605"/>
            <a:ext cx="1771651" cy="1771651"/>
          </a:xfrm>
          <a:prstGeom prst="rect">
            <a:avLst/>
          </a:prstGeom>
          <a:noFill/>
          <a:ln>
            <a:noFill/>
          </a:ln>
        </p:spPr>
      </p:pic>
      <p:pic>
        <p:nvPicPr>
          <p:cNvPr id="849" name="Google Shape;849;p140"/>
          <p:cNvPicPr preferRelativeResize="0"/>
          <p:nvPr/>
        </p:nvPicPr>
        <p:blipFill>
          <a:blip r:embed="rId4">
            <a:alphaModFix/>
          </a:blip>
          <a:stretch>
            <a:fillRect/>
          </a:stretch>
        </p:blipFill>
        <p:spPr>
          <a:xfrm>
            <a:off x="6194525" y="1512861"/>
            <a:ext cx="1796451" cy="1796451"/>
          </a:xfrm>
          <a:prstGeom prst="rect">
            <a:avLst/>
          </a:prstGeom>
          <a:noFill/>
          <a:ln>
            <a:noFill/>
          </a:ln>
        </p:spPr>
      </p:pic>
      <p:pic>
        <p:nvPicPr>
          <p:cNvPr id="850" name="Google Shape;850;p140"/>
          <p:cNvPicPr preferRelativeResize="0"/>
          <p:nvPr/>
        </p:nvPicPr>
        <p:blipFill>
          <a:blip r:embed="rId5">
            <a:alphaModFix/>
          </a:blip>
          <a:stretch>
            <a:fillRect/>
          </a:stretch>
        </p:blipFill>
        <p:spPr>
          <a:xfrm>
            <a:off x="761500" y="1509331"/>
            <a:ext cx="1803500" cy="1803500"/>
          </a:xfrm>
          <a:prstGeom prst="rect">
            <a:avLst/>
          </a:prstGeom>
          <a:noFill/>
          <a:ln>
            <a:noFill/>
          </a:ln>
        </p:spPr>
      </p:pic>
      <p:pic>
        <p:nvPicPr>
          <p:cNvPr id="851" name="Google Shape;851;p140"/>
          <p:cNvPicPr preferRelativeResize="0"/>
          <p:nvPr/>
        </p:nvPicPr>
        <p:blipFill>
          <a:blip r:embed="rId6">
            <a:alphaModFix/>
          </a:blip>
          <a:stretch>
            <a:fillRect/>
          </a:stretch>
        </p:blipFill>
        <p:spPr>
          <a:xfrm>
            <a:off x="813200" y="3877155"/>
            <a:ext cx="1700100" cy="1700100"/>
          </a:xfrm>
          <a:prstGeom prst="rect">
            <a:avLst/>
          </a:prstGeom>
          <a:noFill/>
          <a:ln>
            <a:noFill/>
          </a:ln>
        </p:spPr>
      </p:pic>
      <p:sp>
        <p:nvSpPr>
          <p:cNvPr id="852" name="Google Shape;852;p140"/>
          <p:cNvSpPr txBox="1"/>
          <p:nvPr/>
        </p:nvSpPr>
        <p:spPr>
          <a:xfrm>
            <a:off x="2713925" y="41910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Hao Wang</a:t>
            </a:r>
            <a:endParaRPr b="1"/>
          </a:p>
          <a:p>
            <a:pPr indent="0" lvl="0" marL="0" rtl="0" algn="l">
              <a:spcBef>
                <a:spcPts val="0"/>
              </a:spcBef>
              <a:spcAft>
                <a:spcPts val="0"/>
              </a:spcAft>
              <a:buNone/>
            </a:pPr>
            <a:r>
              <a:rPr lang="en"/>
              <a:t>Specialist Solutions Architect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Hosting workshop 1, 2</a:t>
            </a:r>
            <a:endParaRPr/>
          </a:p>
        </p:txBody>
      </p:sp>
      <p:sp>
        <p:nvSpPr>
          <p:cNvPr id="853" name="Google Shape;853;p140"/>
          <p:cNvSpPr txBox="1"/>
          <p:nvPr/>
        </p:nvSpPr>
        <p:spPr>
          <a:xfrm>
            <a:off x="8432025" y="41472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Ankur Khosla</a:t>
            </a:r>
            <a:endParaRPr b="1"/>
          </a:p>
          <a:p>
            <a:pPr indent="0" lvl="0" marL="0" rtl="0" algn="l">
              <a:spcBef>
                <a:spcPts val="0"/>
              </a:spcBef>
              <a:spcAft>
                <a:spcPts val="0"/>
              </a:spcAft>
              <a:buNone/>
            </a:pPr>
            <a:r>
              <a:rPr lang="en"/>
              <a:t>Specialist Solutions Architect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Hosting workshop 3, 4</a:t>
            </a:r>
            <a:endParaRPr/>
          </a:p>
        </p:txBody>
      </p:sp>
      <p:sp>
        <p:nvSpPr>
          <p:cNvPr id="854" name="Google Shape;854;p140"/>
          <p:cNvSpPr txBox="1"/>
          <p:nvPr/>
        </p:nvSpPr>
        <p:spPr>
          <a:xfrm>
            <a:off x="2713925" y="20288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Prashant Singh</a:t>
            </a:r>
            <a:endParaRPr b="1"/>
          </a:p>
          <a:p>
            <a:pPr indent="0" lvl="0" marL="0" rtl="0" algn="l">
              <a:spcBef>
                <a:spcPts val="0"/>
              </a:spcBef>
              <a:spcAft>
                <a:spcPts val="0"/>
              </a:spcAft>
              <a:buNone/>
            </a:pPr>
            <a:r>
              <a:rPr lang="en"/>
              <a:t>Solutions Architect</a:t>
            </a:r>
            <a:endParaRPr/>
          </a:p>
        </p:txBody>
      </p:sp>
      <p:sp>
        <p:nvSpPr>
          <p:cNvPr id="855" name="Google Shape;855;p140"/>
          <p:cNvSpPr txBox="1"/>
          <p:nvPr/>
        </p:nvSpPr>
        <p:spPr>
          <a:xfrm>
            <a:off x="8471575" y="20288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Ayushi Kamboj</a:t>
            </a:r>
            <a:endParaRPr b="1"/>
          </a:p>
          <a:p>
            <a:pPr indent="0" lvl="0" marL="0" rtl="0" algn="l">
              <a:spcBef>
                <a:spcPts val="0"/>
              </a:spcBef>
              <a:spcAft>
                <a:spcPts val="0"/>
              </a:spcAft>
              <a:buNone/>
            </a:pPr>
            <a:r>
              <a:rPr lang="en"/>
              <a:t>Sr. Customer Success Engineer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58"/>
          <p:cNvSpPr/>
          <p:nvPr/>
        </p:nvSpPr>
        <p:spPr>
          <a:xfrm>
            <a:off x="1986100" y="1033284"/>
            <a:ext cx="99090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Governance</a:t>
            </a:r>
            <a:endParaRPr i="0" sz="1400" u="none" cap="none" strike="noStrike">
              <a:solidFill>
                <a:schemeClr val="accent1"/>
              </a:solidFill>
              <a:latin typeface="DM Sans Medium"/>
              <a:ea typeface="DM Sans Medium"/>
              <a:cs typeface="DM Sans Medium"/>
              <a:sym typeface="DM Sans Medium"/>
            </a:endParaRPr>
          </a:p>
        </p:txBody>
      </p:sp>
      <p:sp>
        <p:nvSpPr>
          <p:cNvPr id="1790" name="Google Shape;1790;p158"/>
          <p:cNvSpPr/>
          <p:nvPr/>
        </p:nvSpPr>
        <p:spPr>
          <a:xfrm>
            <a:off x="4104884"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Store</a:t>
            </a:r>
            <a:endParaRPr i="0" sz="1400" u="none" cap="none" strike="noStrike">
              <a:solidFill>
                <a:schemeClr val="accent1"/>
              </a:solidFill>
              <a:latin typeface="DM Sans Medium"/>
              <a:ea typeface="DM Sans Medium"/>
              <a:cs typeface="DM Sans Medium"/>
              <a:sym typeface="DM Sans Medium"/>
            </a:endParaRPr>
          </a:p>
        </p:txBody>
      </p:sp>
      <p:sp>
        <p:nvSpPr>
          <p:cNvPr id="1791" name="Google Shape;1791;p158"/>
          <p:cNvSpPr txBox="1"/>
          <p:nvPr>
            <p:ph type="title"/>
          </p:nvPr>
        </p:nvSpPr>
        <p:spPr>
          <a:xfrm>
            <a:off x="749245" y="3831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1 Batch ETL</a:t>
            </a:r>
            <a:endParaRPr sz="3600"/>
          </a:p>
        </p:txBody>
      </p:sp>
      <p:sp>
        <p:nvSpPr>
          <p:cNvPr id="1792" name="Google Shape;1792;p15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3" name="Google Shape;1793;p158"/>
          <p:cNvSpPr/>
          <p:nvPr/>
        </p:nvSpPr>
        <p:spPr>
          <a:xfrm>
            <a:off x="1986100"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Ingest</a:t>
            </a:r>
            <a:endParaRPr i="0" sz="1400" u="none" cap="none" strike="noStrike">
              <a:solidFill>
                <a:schemeClr val="accent1"/>
              </a:solidFill>
              <a:latin typeface="DM Sans Medium"/>
              <a:ea typeface="DM Sans Medium"/>
              <a:cs typeface="DM Sans Medium"/>
              <a:sym typeface="DM Sans Medium"/>
            </a:endParaRPr>
          </a:p>
        </p:txBody>
      </p:sp>
      <p:sp>
        <p:nvSpPr>
          <p:cNvPr id="1794" name="Google Shape;1794;p158"/>
          <p:cNvSpPr/>
          <p:nvPr/>
        </p:nvSpPr>
        <p:spPr>
          <a:xfrm>
            <a:off x="8748550" y="1439120"/>
            <a:ext cx="3146400" cy="3375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Serve</a:t>
            </a:r>
            <a:endParaRPr i="0" sz="1400" u="none" cap="none" strike="noStrike">
              <a:solidFill>
                <a:schemeClr val="accent1"/>
              </a:solidFill>
              <a:latin typeface="DM Sans Medium"/>
              <a:ea typeface="DM Sans Medium"/>
              <a:cs typeface="DM Sans Medium"/>
              <a:sym typeface="DM Sans Medium"/>
            </a:endParaRPr>
          </a:p>
        </p:txBody>
      </p:sp>
      <p:sp>
        <p:nvSpPr>
          <p:cNvPr id="1795" name="Google Shape;1795;p158"/>
          <p:cNvSpPr/>
          <p:nvPr/>
        </p:nvSpPr>
        <p:spPr>
          <a:xfrm>
            <a:off x="6246793" y="1439120"/>
            <a:ext cx="24273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Process</a:t>
            </a:r>
            <a:endParaRPr i="0" sz="1400" u="none" cap="none" strike="noStrike">
              <a:solidFill>
                <a:schemeClr val="accent1"/>
              </a:solidFill>
              <a:latin typeface="DM Sans Medium"/>
              <a:ea typeface="DM Sans Medium"/>
              <a:cs typeface="DM Sans Medium"/>
              <a:sym typeface="DM Sans Medium"/>
            </a:endParaRPr>
          </a:p>
        </p:txBody>
      </p:sp>
      <p:grpSp>
        <p:nvGrpSpPr>
          <p:cNvPr id="1796" name="Google Shape;1796;p158"/>
          <p:cNvGrpSpPr/>
          <p:nvPr/>
        </p:nvGrpSpPr>
        <p:grpSpPr>
          <a:xfrm>
            <a:off x="327552" y="1907036"/>
            <a:ext cx="1152600" cy="732712"/>
            <a:chOff x="327552" y="1830836"/>
            <a:chExt cx="1152600" cy="732712"/>
          </a:xfrm>
        </p:grpSpPr>
        <p:sp>
          <p:nvSpPr>
            <p:cNvPr id="1797" name="Google Shape;1797;p158"/>
            <p:cNvSpPr txBox="1"/>
            <p:nvPr/>
          </p:nvSpPr>
          <p:spPr>
            <a:xfrm>
              <a:off x="327552" y="2157348"/>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Sensors and IoT</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1798" name="Google Shape;1798;p158"/>
            <p:cNvGrpSpPr/>
            <p:nvPr/>
          </p:nvGrpSpPr>
          <p:grpSpPr>
            <a:xfrm>
              <a:off x="747265" y="1830836"/>
              <a:ext cx="313174" cy="350025"/>
              <a:chOff x="4633352" y="465695"/>
              <a:chExt cx="743704" cy="831019"/>
            </a:xfrm>
          </p:grpSpPr>
          <p:sp>
            <p:nvSpPr>
              <p:cNvPr id="1799" name="Google Shape;1799;p158"/>
              <p:cNvSpPr/>
              <p:nvPr/>
            </p:nvSpPr>
            <p:spPr>
              <a:xfrm>
                <a:off x="4723400" y="646446"/>
                <a:ext cx="469500" cy="4695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00" name="Google Shape;1800;p158"/>
              <p:cNvSpPr/>
              <p:nvPr/>
            </p:nvSpPr>
            <p:spPr>
              <a:xfrm>
                <a:off x="4996580"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01" name="Google Shape;1801;p158"/>
              <p:cNvSpPr/>
              <p:nvPr/>
            </p:nvSpPr>
            <p:spPr>
              <a:xfrm>
                <a:off x="4772896"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02" name="Google Shape;1802;p158"/>
              <p:cNvSpPr/>
              <p:nvPr/>
            </p:nvSpPr>
            <p:spPr>
              <a:xfrm>
                <a:off x="4633352" y="579688"/>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03" name="Google Shape;1803;p158"/>
              <p:cNvSpPr/>
              <p:nvPr/>
            </p:nvSpPr>
            <p:spPr>
              <a:xfrm>
                <a:off x="4643631" y="1036997"/>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04" name="Google Shape;1804;p158"/>
              <p:cNvSpPr/>
              <p:nvPr/>
            </p:nvSpPr>
            <p:spPr>
              <a:xfrm>
                <a:off x="4996580" y="1147614"/>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05" name="Google Shape;1805;p158"/>
              <p:cNvSpPr/>
              <p:nvPr/>
            </p:nvSpPr>
            <p:spPr>
              <a:xfrm>
                <a:off x="5227956" y="92487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06" name="Google Shape;1806;p158"/>
              <p:cNvSpPr/>
              <p:nvPr/>
            </p:nvSpPr>
            <p:spPr>
              <a:xfrm>
                <a:off x="5227956" y="694322"/>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pic>
        <p:nvPicPr>
          <p:cNvPr id="1807" name="Google Shape;1807;p158"/>
          <p:cNvPicPr preferRelativeResize="0"/>
          <p:nvPr/>
        </p:nvPicPr>
        <p:blipFill>
          <a:blip r:embed="rId3">
            <a:alphaModFix/>
          </a:blip>
          <a:stretch>
            <a:fillRect/>
          </a:stretch>
        </p:blipFill>
        <p:spPr>
          <a:xfrm>
            <a:off x="4920965" y="4917964"/>
            <a:ext cx="426720" cy="419100"/>
          </a:xfrm>
          <a:prstGeom prst="rect">
            <a:avLst/>
          </a:prstGeom>
          <a:noFill/>
          <a:ln>
            <a:noFill/>
          </a:ln>
        </p:spPr>
      </p:pic>
      <p:sp>
        <p:nvSpPr>
          <p:cNvPr id="1808" name="Google Shape;1808;p158"/>
          <p:cNvSpPr/>
          <p:nvPr/>
        </p:nvSpPr>
        <p:spPr>
          <a:xfrm>
            <a:off x="7403085" y="4601175"/>
            <a:ext cx="1547100" cy="28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0078D4"/>
                </a:solidFill>
                <a:latin typeface="DM Sans Medium"/>
                <a:ea typeface="DM Sans Medium"/>
                <a:cs typeface="DM Sans Medium"/>
                <a:sym typeface="DM Sans Medium"/>
              </a:rPr>
              <a:t>Azure</a:t>
            </a:r>
            <a:r>
              <a:rPr lang="en" sz="1200">
                <a:solidFill>
                  <a:srgbClr val="0078D4"/>
                </a:solidFill>
                <a:latin typeface="DM Sans Medium"/>
                <a:ea typeface="DM Sans Medium"/>
                <a:cs typeface="DM Sans Medium"/>
                <a:sym typeface="DM Sans Medium"/>
              </a:rPr>
              <a:t> </a:t>
            </a:r>
            <a:r>
              <a:rPr i="0" lang="en" sz="1200" u="none" cap="none" strike="noStrike">
                <a:solidFill>
                  <a:srgbClr val="0078D4"/>
                </a:solidFill>
                <a:latin typeface="DM Sans Medium"/>
                <a:ea typeface="DM Sans Medium"/>
                <a:cs typeface="DM Sans Medium"/>
                <a:sym typeface="DM Sans Medium"/>
              </a:rPr>
              <a:t>Databricks</a:t>
            </a:r>
            <a:endParaRPr i="0" sz="1400" u="none" cap="none" strike="noStrike">
              <a:solidFill>
                <a:srgbClr val="0078D4"/>
              </a:solidFill>
              <a:latin typeface="DM Sans Medium"/>
              <a:ea typeface="DM Sans Medium"/>
              <a:cs typeface="DM Sans Medium"/>
              <a:sym typeface="DM Sans Medium"/>
            </a:endParaRPr>
          </a:p>
        </p:txBody>
      </p:sp>
      <p:sp>
        <p:nvSpPr>
          <p:cNvPr id="1809" name="Google Shape;1809;p158"/>
          <p:cNvSpPr/>
          <p:nvPr/>
        </p:nvSpPr>
        <p:spPr>
          <a:xfrm>
            <a:off x="8708000" y="45265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58"/>
          <p:cNvSpPr/>
          <p:nvPr/>
        </p:nvSpPr>
        <p:spPr>
          <a:xfrm>
            <a:off x="7602801" y="3608049"/>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58"/>
          <p:cNvSpPr/>
          <p:nvPr/>
        </p:nvSpPr>
        <p:spPr>
          <a:xfrm>
            <a:off x="4220302" y="5536329"/>
            <a:ext cx="1807500" cy="1197000"/>
          </a:xfrm>
          <a:prstGeom prst="snip2SameRect">
            <a:avLst>
              <a:gd fmla="val 50000" name="adj1"/>
              <a:gd fmla="val 3683" name="adj2"/>
            </a:avLst>
          </a:prstGeom>
          <a:noFill/>
          <a:ln cap="flat" cmpd="sng" w="9525">
            <a:solidFill>
              <a:srgbClr val="D1D1D1"/>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i="0" sz="2400" u="none" cap="none" strike="noStrike">
              <a:solidFill>
                <a:srgbClr val="FFFFFF"/>
              </a:solidFill>
              <a:latin typeface="DM Sans"/>
              <a:ea typeface="DM Sans"/>
              <a:cs typeface="DM Sans"/>
              <a:sym typeface="DM Sans"/>
            </a:endParaRPr>
          </a:p>
        </p:txBody>
      </p:sp>
      <p:cxnSp>
        <p:nvCxnSpPr>
          <p:cNvPr id="1812" name="Google Shape;1812;p158"/>
          <p:cNvCxnSpPr>
            <a:stCxn id="1813" idx="4"/>
            <a:endCxn id="1814" idx="2"/>
          </p:cNvCxnSpPr>
          <p:nvPr/>
        </p:nvCxnSpPr>
        <p:spPr>
          <a:xfrm>
            <a:off x="5326032" y="6333977"/>
            <a:ext cx="233700" cy="0"/>
          </a:xfrm>
          <a:prstGeom prst="straightConnector1">
            <a:avLst/>
          </a:prstGeom>
          <a:noFill/>
          <a:ln cap="flat" cmpd="sng" w="9525">
            <a:solidFill>
              <a:srgbClr val="9999A2"/>
            </a:solidFill>
            <a:prstDash val="solid"/>
            <a:round/>
            <a:headEnd len="sm" w="sm" type="none"/>
            <a:tailEnd len="med" w="med" type="triangle"/>
          </a:ln>
        </p:spPr>
      </p:cxnSp>
      <p:grpSp>
        <p:nvGrpSpPr>
          <p:cNvPr id="1815" name="Google Shape;1815;p158"/>
          <p:cNvGrpSpPr/>
          <p:nvPr/>
        </p:nvGrpSpPr>
        <p:grpSpPr>
          <a:xfrm>
            <a:off x="4302267" y="6181472"/>
            <a:ext cx="394774" cy="305009"/>
            <a:chOff x="3438575" y="1803850"/>
            <a:chExt cx="435300" cy="394272"/>
          </a:xfrm>
        </p:grpSpPr>
        <p:sp>
          <p:nvSpPr>
            <p:cNvPr id="1816" name="Google Shape;1816;p158"/>
            <p:cNvSpPr/>
            <p:nvPr/>
          </p:nvSpPr>
          <p:spPr>
            <a:xfrm>
              <a:off x="3438575" y="2040622"/>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817" name="Google Shape;1817;p158"/>
            <p:cNvSpPr/>
            <p:nvPr/>
          </p:nvSpPr>
          <p:spPr>
            <a:xfrm>
              <a:off x="3438575" y="1922236"/>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818" name="Google Shape;1818;p158"/>
            <p:cNvSpPr/>
            <p:nvPr/>
          </p:nvSpPr>
          <p:spPr>
            <a:xfrm>
              <a:off x="3438575" y="1803850"/>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1819" name="Google Shape;1819;p158"/>
          <p:cNvGrpSpPr/>
          <p:nvPr/>
        </p:nvGrpSpPr>
        <p:grpSpPr>
          <a:xfrm>
            <a:off x="4931258" y="6181472"/>
            <a:ext cx="394774" cy="305009"/>
            <a:chOff x="3438575" y="1803850"/>
            <a:chExt cx="435300" cy="394272"/>
          </a:xfrm>
        </p:grpSpPr>
        <p:sp>
          <p:nvSpPr>
            <p:cNvPr id="1820" name="Google Shape;1820;p158"/>
            <p:cNvSpPr/>
            <p:nvPr/>
          </p:nvSpPr>
          <p:spPr>
            <a:xfrm>
              <a:off x="3438575" y="2040622"/>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813" name="Google Shape;1813;p158"/>
            <p:cNvSpPr/>
            <p:nvPr/>
          </p:nvSpPr>
          <p:spPr>
            <a:xfrm>
              <a:off x="3438575" y="1922236"/>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821" name="Google Shape;1821;p158"/>
            <p:cNvSpPr/>
            <p:nvPr/>
          </p:nvSpPr>
          <p:spPr>
            <a:xfrm>
              <a:off x="3438575" y="1803850"/>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1822" name="Google Shape;1822;p158"/>
          <p:cNvGrpSpPr/>
          <p:nvPr/>
        </p:nvGrpSpPr>
        <p:grpSpPr>
          <a:xfrm>
            <a:off x="5559718" y="6181472"/>
            <a:ext cx="394730" cy="305009"/>
            <a:chOff x="3438575" y="1803850"/>
            <a:chExt cx="435300" cy="394272"/>
          </a:xfrm>
        </p:grpSpPr>
        <p:sp>
          <p:nvSpPr>
            <p:cNvPr id="1823" name="Google Shape;1823;p158"/>
            <p:cNvSpPr/>
            <p:nvPr/>
          </p:nvSpPr>
          <p:spPr>
            <a:xfrm>
              <a:off x="3438575" y="2040622"/>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814" name="Google Shape;1814;p158"/>
            <p:cNvSpPr/>
            <p:nvPr/>
          </p:nvSpPr>
          <p:spPr>
            <a:xfrm>
              <a:off x="3438575" y="1922236"/>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824" name="Google Shape;1824;p158"/>
            <p:cNvSpPr/>
            <p:nvPr/>
          </p:nvSpPr>
          <p:spPr>
            <a:xfrm>
              <a:off x="3438575" y="1803850"/>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cxnSp>
        <p:nvCxnSpPr>
          <p:cNvPr id="1825" name="Google Shape;1825;p158"/>
          <p:cNvCxnSpPr>
            <a:stCxn id="1817" idx="4"/>
            <a:endCxn id="1813" idx="2"/>
          </p:cNvCxnSpPr>
          <p:nvPr/>
        </p:nvCxnSpPr>
        <p:spPr>
          <a:xfrm>
            <a:off x="4697041" y="6333977"/>
            <a:ext cx="234300" cy="0"/>
          </a:xfrm>
          <a:prstGeom prst="straightConnector1">
            <a:avLst/>
          </a:prstGeom>
          <a:noFill/>
          <a:ln cap="flat" cmpd="sng" w="9525">
            <a:solidFill>
              <a:srgbClr val="9999A2"/>
            </a:solidFill>
            <a:prstDash val="solid"/>
            <a:round/>
            <a:headEnd len="sm" w="sm" type="none"/>
            <a:tailEnd len="med" w="med" type="triangle"/>
          </a:ln>
        </p:spPr>
      </p:cxnSp>
      <p:sp>
        <p:nvSpPr>
          <p:cNvPr id="1826" name="Google Shape;1826;p158"/>
          <p:cNvSpPr txBox="1"/>
          <p:nvPr/>
        </p:nvSpPr>
        <p:spPr>
          <a:xfrm>
            <a:off x="4182595"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bronze</a:t>
            </a:r>
            <a:endParaRPr sz="1000">
              <a:solidFill>
                <a:schemeClr val="accent1"/>
              </a:solidFill>
              <a:latin typeface="DM Sans"/>
              <a:ea typeface="DM Sans"/>
              <a:cs typeface="DM Sans"/>
              <a:sym typeface="DM Sans"/>
            </a:endParaRPr>
          </a:p>
        </p:txBody>
      </p:sp>
      <p:sp>
        <p:nvSpPr>
          <p:cNvPr id="1827" name="Google Shape;1827;p158"/>
          <p:cNvSpPr txBox="1"/>
          <p:nvPr/>
        </p:nvSpPr>
        <p:spPr>
          <a:xfrm>
            <a:off x="4814866"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silver</a:t>
            </a:r>
            <a:endParaRPr sz="1000">
              <a:solidFill>
                <a:schemeClr val="accent1"/>
              </a:solidFill>
              <a:latin typeface="DM Sans"/>
              <a:ea typeface="DM Sans"/>
              <a:cs typeface="DM Sans"/>
              <a:sym typeface="DM Sans"/>
            </a:endParaRPr>
          </a:p>
        </p:txBody>
      </p:sp>
      <p:sp>
        <p:nvSpPr>
          <p:cNvPr id="1828" name="Google Shape;1828;p158"/>
          <p:cNvSpPr txBox="1"/>
          <p:nvPr/>
        </p:nvSpPr>
        <p:spPr>
          <a:xfrm>
            <a:off x="5441469"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gold</a:t>
            </a:r>
            <a:endParaRPr sz="1000">
              <a:solidFill>
                <a:schemeClr val="accent1"/>
              </a:solidFill>
              <a:latin typeface="DM Sans"/>
              <a:ea typeface="DM Sans"/>
              <a:cs typeface="DM Sans"/>
              <a:sym typeface="DM Sans"/>
            </a:endParaRPr>
          </a:p>
        </p:txBody>
      </p:sp>
      <p:pic>
        <p:nvPicPr>
          <p:cNvPr id="1829" name="Google Shape;1829;p158"/>
          <p:cNvPicPr preferRelativeResize="0"/>
          <p:nvPr/>
        </p:nvPicPr>
        <p:blipFill rotWithShape="1">
          <a:blip r:embed="rId4">
            <a:alphaModFix/>
          </a:blip>
          <a:srcRect b="0" l="0" r="0" t="0"/>
          <a:stretch/>
        </p:blipFill>
        <p:spPr>
          <a:xfrm>
            <a:off x="4837252" y="5623730"/>
            <a:ext cx="561449" cy="436161"/>
          </a:xfrm>
          <a:prstGeom prst="rect">
            <a:avLst/>
          </a:prstGeom>
          <a:noFill/>
          <a:ln>
            <a:noFill/>
          </a:ln>
        </p:spPr>
      </p:pic>
      <p:sp>
        <p:nvSpPr>
          <p:cNvPr id="1830" name="Google Shape;1830;p158"/>
          <p:cNvSpPr txBox="1"/>
          <p:nvPr/>
        </p:nvSpPr>
        <p:spPr>
          <a:xfrm>
            <a:off x="6591699" y="1048008"/>
            <a:ext cx="981300" cy="320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1100">
                <a:solidFill>
                  <a:srgbClr val="0078D4"/>
                </a:solidFill>
                <a:latin typeface="DM Sans Medium"/>
                <a:ea typeface="DM Sans Medium"/>
                <a:cs typeface="DM Sans Medium"/>
                <a:sym typeface="DM Sans Medium"/>
              </a:rPr>
              <a:t>Unity Catalog</a:t>
            </a:r>
            <a:endParaRPr sz="1100">
              <a:solidFill>
                <a:srgbClr val="0078D4"/>
              </a:solidFill>
              <a:latin typeface="DM Sans Medium"/>
              <a:ea typeface="DM Sans Medium"/>
              <a:cs typeface="DM Sans Medium"/>
              <a:sym typeface="DM Sans Medium"/>
            </a:endParaRPr>
          </a:p>
        </p:txBody>
      </p:sp>
      <p:pic>
        <p:nvPicPr>
          <p:cNvPr id="1831" name="Google Shape;1831;p158"/>
          <p:cNvPicPr preferRelativeResize="0"/>
          <p:nvPr/>
        </p:nvPicPr>
        <p:blipFill>
          <a:blip r:embed="rId5">
            <a:alphaModFix/>
          </a:blip>
          <a:stretch>
            <a:fillRect/>
          </a:stretch>
        </p:blipFill>
        <p:spPr>
          <a:xfrm>
            <a:off x="6375664" y="1086504"/>
            <a:ext cx="244550" cy="221475"/>
          </a:xfrm>
          <a:prstGeom prst="rect">
            <a:avLst/>
          </a:prstGeom>
          <a:noFill/>
          <a:ln>
            <a:noFill/>
          </a:ln>
        </p:spPr>
      </p:pic>
      <p:grpSp>
        <p:nvGrpSpPr>
          <p:cNvPr id="1832" name="Google Shape;1832;p158"/>
          <p:cNvGrpSpPr/>
          <p:nvPr/>
        </p:nvGrpSpPr>
        <p:grpSpPr>
          <a:xfrm>
            <a:off x="327552" y="2667603"/>
            <a:ext cx="1152600" cy="675232"/>
            <a:chOff x="327552" y="2530367"/>
            <a:chExt cx="1152600" cy="675232"/>
          </a:xfrm>
        </p:grpSpPr>
        <p:grpSp>
          <p:nvGrpSpPr>
            <p:cNvPr id="1833" name="Google Shape;1833;p158"/>
            <p:cNvGrpSpPr/>
            <p:nvPr/>
          </p:nvGrpSpPr>
          <p:grpSpPr>
            <a:xfrm>
              <a:off x="783718" y="2530367"/>
              <a:ext cx="233700" cy="261387"/>
              <a:chOff x="756675" y="1452750"/>
              <a:chExt cx="233700" cy="261387"/>
            </a:xfrm>
          </p:grpSpPr>
          <p:sp>
            <p:nvSpPr>
              <p:cNvPr id="1834" name="Google Shape;1834;p158"/>
              <p:cNvSpPr/>
              <p:nvPr/>
            </p:nvSpPr>
            <p:spPr>
              <a:xfrm>
                <a:off x="756675" y="16051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835" name="Google Shape;1835;p158"/>
              <p:cNvSpPr/>
              <p:nvPr/>
            </p:nvSpPr>
            <p:spPr>
              <a:xfrm>
                <a:off x="756675" y="15289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836" name="Google Shape;1836;p158"/>
              <p:cNvSpPr/>
              <p:nvPr/>
            </p:nvSpPr>
            <p:spPr>
              <a:xfrm>
                <a:off x="756675" y="14527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sp>
          <p:nvSpPr>
            <p:cNvPr id="1837" name="Google Shape;1837;p158"/>
            <p:cNvSpPr txBox="1"/>
            <p:nvPr/>
          </p:nvSpPr>
          <p:spPr>
            <a:xfrm>
              <a:off x="327552" y="2799399"/>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RDBMS</a:t>
              </a:r>
              <a:br>
                <a:rPr lang="en" sz="1000">
                  <a:latin typeface="DM Sans Medium"/>
                  <a:ea typeface="DM Sans Medium"/>
                  <a:cs typeface="DM Sans Medium"/>
                  <a:sym typeface="DM Sans Medium"/>
                </a:rPr>
              </a:br>
              <a:r>
                <a:rPr lang="en" sz="1000">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sp>
        <p:nvSpPr>
          <p:cNvPr id="1838" name="Google Shape;1838;p158"/>
          <p:cNvSpPr/>
          <p:nvPr/>
        </p:nvSpPr>
        <p:spPr>
          <a:xfrm>
            <a:off x="8098400" y="38407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58"/>
          <p:cNvSpPr/>
          <p:nvPr/>
        </p:nvSpPr>
        <p:spPr>
          <a:xfrm>
            <a:off x="6749850" y="3931075"/>
            <a:ext cx="2940300" cy="9324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t/>
            </a:r>
            <a:endParaRPr b="1" sz="1000">
              <a:solidFill>
                <a:schemeClr val="dk1"/>
              </a:solidFill>
              <a:latin typeface="DM Sans"/>
              <a:ea typeface="DM Sans"/>
              <a:cs typeface="DM Sans"/>
              <a:sym typeface="DM Sans"/>
            </a:endParaRPr>
          </a:p>
        </p:txBody>
      </p:sp>
      <p:sp>
        <p:nvSpPr>
          <p:cNvPr id="1840" name="Google Shape;1840;p158"/>
          <p:cNvSpPr txBox="1"/>
          <p:nvPr/>
        </p:nvSpPr>
        <p:spPr>
          <a:xfrm>
            <a:off x="8868791" y="4145902"/>
            <a:ext cx="8808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78D4"/>
                </a:solidFill>
                <a:latin typeface="DM Sans Medium"/>
                <a:ea typeface="DM Sans Medium"/>
                <a:cs typeface="DM Sans Medium"/>
                <a:sym typeface="DM Sans Medium"/>
              </a:rPr>
              <a:t>Databricks </a:t>
            </a:r>
            <a:br>
              <a:rPr lang="en" sz="1000">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SQL</a:t>
            </a:r>
            <a:endParaRPr>
              <a:solidFill>
                <a:srgbClr val="0078D4"/>
              </a:solidFill>
              <a:latin typeface="DM Sans Medium"/>
              <a:ea typeface="DM Sans Medium"/>
              <a:cs typeface="DM Sans Medium"/>
              <a:sym typeface="DM Sans Medium"/>
            </a:endParaRPr>
          </a:p>
        </p:txBody>
      </p:sp>
      <p:sp>
        <p:nvSpPr>
          <p:cNvPr id="1841" name="Google Shape;1841;p158"/>
          <p:cNvSpPr/>
          <p:nvPr/>
        </p:nvSpPr>
        <p:spPr>
          <a:xfrm>
            <a:off x="7157466" y="473889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2" name="Google Shape;1842;p158"/>
          <p:cNvPicPr preferRelativeResize="0"/>
          <p:nvPr/>
        </p:nvPicPr>
        <p:blipFill rotWithShape="1">
          <a:blip r:embed="rId6">
            <a:alphaModFix/>
          </a:blip>
          <a:srcRect b="0" l="0" r="82969" t="0"/>
          <a:stretch/>
        </p:blipFill>
        <p:spPr>
          <a:xfrm>
            <a:off x="7875554" y="4022123"/>
            <a:ext cx="666602" cy="622702"/>
          </a:xfrm>
          <a:prstGeom prst="rect">
            <a:avLst/>
          </a:prstGeom>
          <a:noFill/>
          <a:ln>
            <a:noFill/>
          </a:ln>
        </p:spPr>
      </p:pic>
      <p:sp>
        <p:nvSpPr>
          <p:cNvPr id="1843" name="Google Shape;1843;p158"/>
          <p:cNvSpPr/>
          <p:nvPr/>
        </p:nvSpPr>
        <p:spPr>
          <a:xfrm>
            <a:off x="7157466" y="39169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58"/>
          <p:cNvSpPr/>
          <p:nvPr/>
        </p:nvSpPr>
        <p:spPr>
          <a:xfrm>
            <a:off x="4158242" y="5303767"/>
            <a:ext cx="19128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None/>
            </a:pPr>
            <a:r>
              <a:rPr lang="en" sz="1100">
                <a:solidFill>
                  <a:srgbClr val="0078D4"/>
                </a:solidFill>
                <a:latin typeface="DM Sans Medium"/>
                <a:ea typeface="DM Sans Medium"/>
                <a:cs typeface="DM Sans Medium"/>
                <a:sym typeface="DM Sans Medium"/>
              </a:rPr>
              <a:t>Azure Data Lake Storage</a:t>
            </a:r>
            <a:endParaRPr sz="1100">
              <a:solidFill>
                <a:srgbClr val="0078D4"/>
              </a:solidFill>
              <a:latin typeface="DM Sans Medium"/>
              <a:ea typeface="DM Sans Medium"/>
              <a:cs typeface="DM Sans Medium"/>
              <a:sym typeface="DM Sans Medium"/>
            </a:endParaRPr>
          </a:p>
        </p:txBody>
      </p:sp>
      <p:pic>
        <p:nvPicPr>
          <p:cNvPr id="1845" name="Google Shape;1845;p158"/>
          <p:cNvPicPr preferRelativeResize="0"/>
          <p:nvPr/>
        </p:nvPicPr>
        <p:blipFill rotWithShape="1">
          <a:blip r:embed="rId7">
            <a:alphaModFix/>
          </a:blip>
          <a:srcRect b="-19198" l="0" r="0" t="-8027"/>
          <a:stretch/>
        </p:blipFill>
        <p:spPr>
          <a:xfrm>
            <a:off x="6987320" y="4374356"/>
            <a:ext cx="489001" cy="323100"/>
          </a:xfrm>
          <a:prstGeom prst="rect">
            <a:avLst/>
          </a:prstGeom>
          <a:noFill/>
          <a:ln>
            <a:noFill/>
          </a:ln>
        </p:spPr>
      </p:pic>
      <p:sp>
        <p:nvSpPr>
          <p:cNvPr id="1846" name="Google Shape;1846;p158"/>
          <p:cNvSpPr/>
          <p:nvPr/>
        </p:nvSpPr>
        <p:spPr>
          <a:xfrm>
            <a:off x="1480142" y="201556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58"/>
          <p:cNvSpPr/>
          <p:nvPr/>
        </p:nvSpPr>
        <p:spPr>
          <a:xfrm>
            <a:off x="1480142" y="2761401"/>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8" name="Google Shape;1848;p158"/>
          <p:cNvCxnSpPr>
            <a:stCxn id="1841" idx="2"/>
            <a:endCxn id="1807" idx="3"/>
          </p:cNvCxnSpPr>
          <p:nvPr/>
        </p:nvCxnSpPr>
        <p:spPr>
          <a:xfrm rot="5400000">
            <a:off x="6155616" y="4059394"/>
            <a:ext cx="260100" cy="1875900"/>
          </a:xfrm>
          <a:prstGeom prst="bentConnector2">
            <a:avLst/>
          </a:prstGeom>
          <a:noFill/>
          <a:ln cap="flat" cmpd="sng" w="19050">
            <a:solidFill>
              <a:schemeClr val="accent4"/>
            </a:solidFill>
            <a:prstDash val="dash"/>
            <a:round/>
            <a:headEnd len="med" w="med" type="triangle"/>
            <a:tailEnd len="med" w="med" type="triangle"/>
          </a:ln>
        </p:spPr>
      </p:cxnSp>
      <p:sp>
        <p:nvSpPr>
          <p:cNvPr id="1849" name="Google Shape;1849;p158"/>
          <p:cNvSpPr/>
          <p:nvPr/>
        </p:nvSpPr>
        <p:spPr>
          <a:xfrm>
            <a:off x="1409788" y="3370675"/>
            <a:ext cx="132300" cy="2261400"/>
          </a:xfrm>
          <a:prstGeom prst="rightBracket">
            <a:avLst>
              <a:gd fmla="val 8333" name="adj"/>
            </a:avLst>
          </a:prstGeom>
          <a:noFill/>
          <a:ln cap="flat" cmpd="sng" w="12700">
            <a:solidFill>
              <a:schemeClr val="accent4"/>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505050"/>
              </a:solidFill>
              <a:latin typeface="Quattrocento Sans"/>
              <a:ea typeface="Quattrocento Sans"/>
              <a:cs typeface="Quattrocento Sans"/>
              <a:sym typeface="Quattrocento Sans"/>
            </a:endParaRPr>
          </a:p>
        </p:txBody>
      </p:sp>
      <p:grpSp>
        <p:nvGrpSpPr>
          <p:cNvPr id="1850" name="Google Shape;1850;p158"/>
          <p:cNvGrpSpPr/>
          <p:nvPr/>
        </p:nvGrpSpPr>
        <p:grpSpPr>
          <a:xfrm>
            <a:off x="342251" y="4197845"/>
            <a:ext cx="1123200" cy="548155"/>
            <a:chOff x="342251" y="4651559"/>
            <a:chExt cx="1123200" cy="548155"/>
          </a:xfrm>
        </p:grpSpPr>
        <p:sp>
          <p:nvSpPr>
            <p:cNvPr id="1851" name="Google Shape;1851;p158"/>
            <p:cNvSpPr txBox="1"/>
            <p:nvPr/>
          </p:nvSpPr>
          <p:spPr>
            <a:xfrm>
              <a:off x="342251" y="4938114"/>
              <a:ext cx="11232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Files / Logs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1852" name="Google Shape;1852;p158"/>
            <p:cNvGrpSpPr/>
            <p:nvPr/>
          </p:nvGrpSpPr>
          <p:grpSpPr>
            <a:xfrm>
              <a:off x="777584" y="4651559"/>
              <a:ext cx="252537" cy="280799"/>
              <a:chOff x="7264761" y="118465"/>
              <a:chExt cx="365202" cy="499109"/>
            </a:xfrm>
          </p:grpSpPr>
          <p:sp>
            <p:nvSpPr>
              <p:cNvPr id="1853" name="Google Shape;1853;p158"/>
              <p:cNvSpPr/>
              <p:nvPr/>
            </p:nvSpPr>
            <p:spPr>
              <a:xfrm>
                <a:off x="7264761" y="118465"/>
                <a:ext cx="365202" cy="499109"/>
              </a:xfrm>
              <a:custGeom>
                <a:rect b="b" l="l" r="r" t="t"/>
                <a:pathLst>
                  <a:path extrusionOk="0" h="246" w="18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cap="flat" cmpd="sng" w="19050">
                <a:solidFill>
                  <a:srgbClr val="7A7A8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05050"/>
                  </a:solidFill>
                  <a:latin typeface="Quattrocento Sans"/>
                  <a:ea typeface="Quattrocento Sans"/>
                  <a:cs typeface="Quattrocento Sans"/>
                  <a:sym typeface="Quattrocento Sans"/>
                </a:endParaRPr>
              </a:p>
            </p:txBody>
          </p:sp>
          <p:sp>
            <p:nvSpPr>
              <p:cNvPr id="1854" name="Google Shape;1854;p158"/>
              <p:cNvSpPr/>
              <p:nvPr/>
            </p:nvSpPr>
            <p:spPr>
              <a:xfrm>
                <a:off x="7456155" y="118465"/>
                <a:ext cx="173700" cy="175500"/>
              </a:xfrm>
              <a:prstGeom prst="rtTriangl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grpSp>
        <p:nvGrpSpPr>
          <p:cNvPr id="1855" name="Google Shape;1855;p158"/>
          <p:cNvGrpSpPr/>
          <p:nvPr/>
        </p:nvGrpSpPr>
        <p:grpSpPr>
          <a:xfrm>
            <a:off x="342326" y="4980520"/>
            <a:ext cx="1123200" cy="713955"/>
            <a:chOff x="342326" y="5384209"/>
            <a:chExt cx="1123200" cy="713955"/>
          </a:xfrm>
        </p:grpSpPr>
        <p:sp>
          <p:nvSpPr>
            <p:cNvPr id="1856" name="Google Shape;1856;p158"/>
            <p:cNvSpPr txBox="1"/>
            <p:nvPr/>
          </p:nvSpPr>
          <p:spPr>
            <a:xfrm>
              <a:off x="342326" y="5684465"/>
              <a:ext cx="1123200" cy="4137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Business </a:t>
              </a:r>
              <a:r>
                <a:rPr lang="en" sz="1000">
                  <a:latin typeface="DM Sans Medium"/>
                  <a:ea typeface="DM Sans Medium"/>
                  <a:cs typeface="DM Sans Medium"/>
                  <a:sym typeface="DM Sans Medium"/>
                </a:rPr>
                <a:t>A</a:t>
              </a:r>
              <a:r>
                <a:rPr i="0" lang="en" sz="1000" u="none" cap="none" strike="noStrike">
                  <a:solidFill>
                    <a:srgbClr val="000000"/>
                  </a:solidFill>
                  <a:latin typeface="DM Sans Medium"/>
                  <a:ea typeface="DM Sans Medium"/>
                  <a:cs typeface="DM Sans Medium"/>
                  <a:sym typeface="DM Sans Medium"/>
                </a:rPr>
                <a:t>pps</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nvGrpSpPr>
            <p:cNvPr id="1857" name="Google Shape;1857;p158"/>
            <p:cNvGrpSpPr/>
            <p:nvPr/>
          </p:nvGrpSpPr>
          <p:grpSpPr>
            <a:xfrm>
              <a:off x="747261" y="5384209"/>
              <a:ext cx="313183" cy="297022"/>
              <a:chOff x="8301667" y="2334125"/>
              <a:chExt cx="586815" cy="556429"/>
            </a:xfrm>
          </p:grpSpPr>
          <p:sp>
            <p:nvSpPr>
              <p:cNvPr id="1858" name="Google Shape;1858;p158"/>
              <p:cNvSpPr/>
              <p:nvPr/>
            </p:nvSpPr>
            <p:spPr>
              <a:xfrm>
                <a:off x="8301667" y="2334125"/>
                <a:ext cx="586815" cy="556429"/>
              </a:xfrm>
              <a:custGeom>
                <a:rect b="b" l="l" r="r" t="t"/>
                <a:pathLst>
                  <a:path extrusionOk="0" h="556429" w="586815">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59" name="Google Shape;1859;p158"/>
              <p:cNvSpPr/>
              <p:nvPr/>
            </p:nvSpPr>
            <p:spPr>
              <a:xfrm>
                <a:off x="8334531" y="2359341"/>
                <a:ext cx="522000" cy="376200"/>
              </a:xfrm>
              <a:prstGeom prst="rect">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60" name="Google Shape;1860;p158"/>
              <p:cNvSpPr/>
              <p:nvPr/>
            </p:nvSpPr>
            <p:spPr>
              <a:xfrm>
                <a:off x="8372155" y="2452694"/>
                <a:ext cx="198600" cy="198600"/>
              </a:xfrm>
              <a:prstGeom prst="pie">
                <a:avLst>
                  <a:gd fmla="val 21510717" name="adj1"/>
                  <a:gd fmla="val 16200000"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1861" name="Google Shape;1861;p158"/>
              <p:cNvSpPr/>
              <p:nvPr/>
            </p:nvSpPr>
            <p:spPr>
              <a:xfrm rot="-1462064">
                <a:off x="8395650" y="2457052"/>
                <a:ext cx="167963" cy="167963"/>
              </a:xfrm>
              <a:prstGeom prst="pie">
                <a:avLst>
                  <a:gd fmla="val 17759983"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1862" name="Google Shape;1862;p158"/>
              <p:cNvSpPr/>
              <p:nvPr/>
            </p:nvSpPr>
            <p:spPr>
              <a:xfrm>
                <a:off x="8396802" y="2463844"/>
                <a:ext cx="168000" cy="168000"/>
              </a:xfrm>
              <a:prstGeom prst="pie">
                <a:avLst>
                  <a:gd fmla="val 19893257"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1863" name="Google Shape;1863;p158"/>
              <p:cNvSpPr/>
              <p:nvPr/>
            </p:nvSpPr>
            <p:spPr>
              <a:xfrm>
                <a:off x="8608662" y="2469349"/>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64" name="Google Shape;1864;p158"/>
              <p:cNvSpPr/>
              <p:nvPr/>
            </p:nvSpPr>
            <p:spPr>
              <a:xfrm>
                <a:off x="8608662" y="2529856"/>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65" name="Google Shape;1865;p158"/>
              <p:cNvSpPr/>
              <p:nvPr/>
            </p:nvSpPr>
            <p:spPr>
              <a:xfrm>
                <a:off x="8607108" y="2590363"/>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grpSp>
        <p:nvGrpSpPr>
          <p:cNvPr id="1866" name="Google Shape;1866;p158"/>
          <p:cNvGrpSpPr/>
          <p:nvPr/>
        </p:nvGrpSpPr>
        <p:grpSpPr>
          <a:xfrm>
            <a:off x="327551" y="3425091"/>
            <a:ext cx="1152600" cy="576434"/>
            <a:chOff x="327551" y="3879564"/>
            <a:chExt cx="1152600" cy="576434"/>
          </a:xfrm>
        </p:grpSpPr>
        <p:sp>
          <p:nvSpPr>
            <p:cNvPr id="1867" name="Google Shape;1867;p158"/>
            <p:cNvSpPr txBox="1"/>
            <p:nvPr/>
          </p:nvSpPr>
          <p:spPr>
            <a:xfrm>
              <a:off x="327551" y="4194398"/>
              <a:ext cx="11526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Media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1868" name="Google Shape;1868;p158"/>
            <p:cNvGrpSpPr/>
            <p:nvPr/>
          </p:nvGrpSpPr>
          <p:grpSpPr>
            <a:xfrm>
              <a:off x="747259" y="3879564"/>
              <a:ext cx="313187" cy="313217"/>
              <a:chOff x="8035871" y="3099661"/>
              <a:chExt cx="302100" cy="302100"/>
            </a:xfrm>
          </p:grpSpPr>
          <p:sp>
            <p:nvSpPr>
              <p:cNvPr id="1869" name="Google Shape;1869;p158"/>
              <p:cNvSpPr/>
              <p:nvPr/>
            </p:nvSpPr>
            <p:spPr>
              <a:xfrm>
                <a:off x="8035871" y="3099661"/>
                <a:ext cx="302100" cy="302100"/>
              </a:xfrm>
              <a:prstGeom prst="ellips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sp>
            <p:nvSpPr>
              <p:cNvPr id="1870" name="Google Shape;1870;p158"/>
              <p:cNvSpPr/>
              <p:nvPr/>
            </p:nvSpPr>
            <p:spPr>
              <a:xfrm rot="5400000">
                <a:off x="8138745" y="3190795"/>
                <a:ext cx="139200" cy="120000"/>
              </a:xfrm>
              <a:prstGeom prst="triangle">
                <a:avLst>
                  <a:gd fmla="val 50000" name="adj"/>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sp>
        <p:nvSpPr>
          <p:cNvPr id="1871" name="Google Shape;1871;p158"/>
          <p:cNvSpPr/>
          <p:nvPr/>
        </p:nvSpPr>
        <p:spPr>
          <a:xfrm>
            <a:off x="685900" y="5701825"/>
            <a:ext cx="413640" cy="318168"/>
          </a:xfrm>
          <a:prstGeom prst="cloud">
            <a:avLst/>
          </a:prstGeom>
          <a:no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58"/>
          <p:cNvSpPr txBox="1"/>
          <p:nvPr/>
        </p:nvSpPr>
        <p:spPr>
          <a:xfrm>
            <a:off x="342325" y="6042775"/>
            <a:ext cx="1123200" cy="2214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Other clouds</a:t>
            </a:r>
            <a:endParaRPr i="0" sz="1400" u="none" cap="none" strike="noStrike">
              <a:solidFill>
                <a:srgbClr val="000000"/>
              </a:solidFill>
              <a:latin typeface="DM Sans Medium"/>
              <a:ea typeface="DM Sans Medium"/>
              <a:cs typeface="DM Sans Medium"/>
              <a:sym typeface="DM Sans Medium"/>
            </a:endParaRPr>
          </a:p>
        </p:txBody>
      </p:sp>
      <p:cxnSp>
        <p:nvCxnSpPr>
          <p:cNvPr id="1873" name="Google Shape;1873;p158"/>
          <p:cNvCxnSpPr>
            <a:endCxn id="1874" idx="1"/>
          </p:cNvCxnSpPr>
          <p:nvPr/>
        </p:nvCxnSpPr>
        <p:spPr>
          <a:xfrm>
            <a:off x="1604650" y="5127513"/>
            <a:ext cx="1195200" cy="0"/>
          </a:xfrm>
          <a:prstGeom prst="straightConnector1">
            <a:avLst/>
          </a:prstGeom>
          <a:noFill/>
          <a:ln cap="flat" cmpd="sng" w="19050">
            <a:solidFill>
              <a:schemeClr val="accent4"/>
            </a:solidFill>
            <a:prstDash val="dash"/>
            <a:round/>
            <a:headEnd len="sm" w="sm" type="none"/>
            <a:tailEnd len="med" w="med" type="triangle"/>
          </a:ln>
        </p:spPr>
      </p:cxnSp>
      <p:sp>
        <p:nvSpPr>
          <p:cNvPr id="1875" name="Google Shape;1875;p158"/>
          <p:cNvSpPr/>
          <p:nvPr/>
        </p:nvSpPr>
        <p:spPr>
          <a:xfrm>
            <a:off x="2337263" y="5303767"/>
            <a:ext cx="13257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Azure Data Factory  </a:t>
            </a:r>
            <a:endParaRPr i="0" sz="1400" u="none" cap="none" strike="noStrike">
              <a:solidFill>
                <a:srgbClr val="0078D4"/>
              </a:solidFill>
              <a:latin typeface="DM Sans Medium"/>
              <a:ea typeface="DM Sans Medium"/>
              <a:cs typeface="DM Sans Medium"/>
              <a:sym typeface="DM Sans Medium"/>
            </a:endParaRPr>
          </a:p>
        </p:txBody>
      </p:sp>
      <p:pic>
        <p:nvPicPr>
          <p:cNvPr id="1874" name="Google Shape;1874;p158"/>
          <p:cNvPicPr preferRelativeResize="0"/>
          <p:nvPr/>
        </p:nvPicPr>
        <p:blipFill>
          <a:blip r:embed="rId8">
            <a:alphaModFix/>
          </a:blip>
          <a:stretch>
            <a:fillRect/>
          </a:stretch>
        </p:blipFill>
        <p:spPr>
          <a:xfrm>
            <a:off x="2799850" y="4952066"/>
            <a:ext cx="357275" cy="350894"/>
          </a:xfrm>
          <a:prstGeom prst="rect">
            <a:avLst/>
          </a:prstGeom>
          <a:noFill/>
          <a:ln>
            <a:noFill/>
          </a:ln>
        </p:spPr>
      </p:pic>
      <p:cxnSp>
        <p:nvCxnSpPr>
          <p:cNvPr id="1876" name="Google Shape;1876;p158"/>
          <p:cNvCxnSpPr>
            <a:stCxn id="1874" idx="3"/>
          </p:cNvCxnSpPr>
          <p:nvPr/>
        </p:nvCxnSpPr>
        <p:spPr>
          <a:xfrm>
            <a:off x="3157125" y="5127513"/>
            <a:ext cx="1763700" cy="600"/>
          </a:xfrm>
          <a:prstGeom prst="bentConnector3">
            <a:avLst>
              <a:gd fmla="val 50000" name="adj1"/>
            </a:avLst>
          </a:prstGeom>
          <a:noFill/>
          <a:ln cap="flat" cmpd="sng" w="19050">
            <a:solidFill>
              <a:schemeClr val="accent4"/>
            </a:solidFill>
            <a:prstDash val="dash"/>
            <a:round/>
            <a:headEnd len="sm" w="sm" type="none"/>
            <a:tailEnd len="med" w="med" type="triangle"/>
          </a:ln>
        </p:spPr>
      </p:cxnSp>
      <p:cxnSp>
        <p:nvCxnSpPr>
          <p:cNvPr id="1877" name="Google Shape;1877;p158"/>
          <p:cNvCxnSpPr/>
          <p:nvPr/>
        </p:nvCxnSpPr>
        <p:spPr>
          <a:xfrm rot="-5400000">
            <a:off x="1557250" y="5161113"/>
            <a:ext cx="775800" cy="681000"/>
          </a:xfrm>
          <a:prstGeom prst="bentConnector3">
            <a:avLst>
              <a:gd fmla="val -182" name="adj1"/>
            </a:avLst>
          </a:prstGeom>
          <a:noFill/>
          <a:ln cap="flat" cmpd="sng" w="19050">
            <a:solidFill>
              <a:schemeClr val="accent4"/>
            </a:solidFill>
            <a:prstDash val="dash"/>
            <a:round/>
            <a:headEnd len="sm" w="sm" type="none"/>
            <a:tailEnd len="med" w="med" type="none"/>
          </a:ln>
        </p:spPr>
      </p:cxnSp>
      <p:sp>
        <p:nvSpPr>
          <p:cNvPr id="1878" name="Google Shape;1878;p158"/>
          <p:cNvSpPr txBox="1"/>
          <p:nvPr/>
        </p:nvSpPr>
        <p:spPr>
          <a:xfrm>
            <a:off x="6103274" y="5079690"/>
            <a:ext cx="14151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solidFill>
                  <a:srgbClr val="9999A2"/>
                </a:solidFill>
                <a:latin typeface="DM Sans"/>
                <a:ea typeface="DM Sans"/>
                <a:cs typeface="DM Sans"/>
                <a:sym typeface="DM Sans"/>
              </a:rPr>
              <a:t>e.g. AutoLoader</a:t>
            </a:r>
            <a:endParaRPr i="1" sz="1200">
              <a:solidFill>
                <a:srgbClr val="9999A2"/>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59"/>
          <p:cNvSpPr/>
          <p:nvPr/>
        </p:nvSpPr>
        <p:spPr>
          <a:xfrm>
            <a:off x="2380225" y="1856675"/>
            <a:ext cx="1276500" cy="16083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t/>
            </a:r>
            <a:endParaRPr b="1" sz="1500">
              <a:solidFill>
                <a:schemeClr val="dk1"/>
              </a:solidFill>
              <a:latin typeface="DM Sans"/>
              <a:ea typeface="DM Sans"/>
              <a:cs typeface="DM Sans"/>
              <a:sym typeface="DM Sans"/>
            </a:endParaRPr>
          </a:p>
        </p:txBody>
      </p:sp>
      <p:sp>
        <p:nvSpPr>
          <p:cNvPr id="1884" name="Google Shape;1884;p159"/>
          <p:cNvSpPr/>
          <p:nvPr/>
        </p:nvSpPr>
        <p:spPr>
          <a:xfrm>
            <a:off x="1986100" y="1033284"/>
            <a:ext cx="99090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Governance</a:t>
            </a:r>
            <a:endParaRPr i="0" sz="1400" u="none" cap="none" strike="noStrike">
              <a:solidFill>
                <a:schemeClr val="accent1"/>
              </a:solidFill>
              <a:latin typeface="DM Sans Medium"/>
              <a:ea typeface="DM Sans Medium"/>
              <a:cs typeface="DM Sans Medium"/>
              <a:sym typeface="DM Sans Medium"/>
            </a:endParaRPr>
          </a:p>
        </p:txBody>
      </p:sp>
      <p:sp>
        <p:nvSpPr>
          <p:cNvPr id="1885" name="Google Shape;1885;p159"/>
          <p:cNvSpPr/>
          <p:nvPr/>
        </p:nvSpPr>
        <p:spPr>
          <a:xfrm>
            <a:off x="4104884"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Store</a:t>
            </a:r>
            <a:endParaRPr i="0" sz="1400" u="none" cap="none" strike="noStrike">
              <a:solidFill>
                <a:schemeClr val="accent1"/>
              </a:solidFill>
              <a:latin typeface="DM Sans Medium"/>
              <a:ea typeface="DM Sans Medium"/>
              <a:cs typeface="DM Sans Medium"/>
              <a:sym typeface="DM Sans Medium"/>
            </a:endParaRPr>
          </a:p>
        </p:txBody>
      </p:sp>
      <p:sp>
        <p:nvSpPr>
          <p:cNvPr id="1886" name="Google Shape;1886;p159"/>
          <p:cNvSpPr txBox="1"/>
          <p:nvPr>
            <p:ph type="title"/>
          </p:nvPr>
        </p:nvSpPr>
        <p:spPr>
          <a:xfrm>
            <a:off x="749245" y="3831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2 Streaming</a:t>
            </a:r>
            <a:endParaRPr sz="3600"/>
          </a:p>
        </p:txBody>
      </p:sp>
      <p:sp>
        <p:nvSpPr>
          <p:cNvPr id="1887" name="Google Shape;1887;p15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8" name="Google Shape;1888;p159"/>
          <p:cNvSpPr/>
          <p:nvPr/>
        </p:nvSpPr>
        <p:spPr>
          <a:xfrm>
            <a:off x="1986100"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Ingest</a:t>
            </a:r>
            <a:endParaRPr i="0" sz="1400" u="none" cap="none" strike="noStrike">
              <a:solidFill>
                <a:schemeClr val="accent1"/>
              </a:solidFill>
              <a:latin typeface="DM Sans Medium"/>
              <a:ea typeface="DM Sans Medium"/>
              <a:cs typeface="DM Sans Medium"/>
              <a:sym typeface="DM Sans Medium"/>
            </a:endParaRPr>
          </a:p>
        </p:txBody>
      </p:sp>
      <p:sp>
        <p:nvSpPr>
          <p:cNvPr id="1889" name="Google Shape;1889;p159"/>
          <p:cNvSpPr/>
          <p:nvPr/>
        </p:nvSpPr>
        <p:spPr>
          <a:xfrm>
            <a:off x="8748550" y="1439120"/>
            <a:ext cx="3146400" cy="3375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Serve</a:t>
            </a:r>
            <a:endParaRPr i="0" sz="1400" u="none" cap="none" strike="noStrike">
              <a:solidFill>
                <a:schemeClr val="accent1"/>
              </a:solidFill>
              <a:latin typeface="DM Sans Medium"/>
              <a:ea typeface="DM Sans Medium"/>
              <a:cs typeface="DM Sans Medium"/>
              <a:sym typeface="DM Sans Medium"/>
            </a:endParaRPr>
          </a:p>
        </p:txBody>
      </p:sp>
      <p:sp>
        <p:nvSpPr>
          <p:cNvPr id="1890" name="Google Shape;1890;p159"/>
          <p:cNvSpPr/>
          <p:nvPr/>
        </p:nvSpPr>
        <p:spPr>
          <a:xfrm>
            <a:off x="6246793" y="1439120"/>
            <a:ext cx="24273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Process</a:t>
            </a:r>
            <a:endParaRPr i="0" sz="1400" u="none" cap="none" strike="noStrike">
              <a:solidFill>
                <a:schemeClr val="accent1"/>
              </a:solidFill>
              <a:latin typeface="DM Sans Medium"/>
              <a:ea typeface="DM Sans Medium"/>
              <a:cs typeface="DM Sans Medium"/>
              <a:sym typeface="DM Sans Medium"/>
            </a:endParaRPr>
          </a:p>
        </p:txBody>
      </p:sp>
      <p:cxnSp>
        <p:nvCxnSpPr>
          <p:cNvPr id="1891" name="Google Shape;1891;p159"/>
          <p:cNvCxnSpPr>
            <a:stCxn id="1892" idx="0"/>
            <a:endCxn id="1893" idx="1"/>
          </p:cNvCxnSpPr>
          <p:nvPr/>
        </p:nvCxnSpPr>
        <p:spPr>
          <a:xfrm rot="-5400000">
            <a:off x="8227200" y="3405475"/>
            <a:ext cx="518400" cy="532800"/>
          </a:xfrm>
          <a:prstGeom prst="bentConnector2">
            <a:avLst/>
          </a:prstGeom>
          <a:noFill/>
          <a:ln cap="flat" cmpd="sng" w="19050">
            <a:solidFill>
              <a:schemeClr val="accent4"/>
            </a:solidFill>
            <a:prstDash val="dash"/>
            <a:round/>
            <a:headEnd len="sm" w="sm" type="none"/>
            <a:tailEnd len="med" w="med" type="triangle"/>
          </a:ln>
        </p:spPr>
      </p:cxnSp>
      <p:grpSp>
        <p:nvGrpSpPr>
          <p:cNvPr id="1894" name="Google Shape;1894;p159"/>
          <p:cNvGrpSpPr/>
          <p:nvPr/>
        </p:nvGrpSpPr>
        <p:grpSpPr>
          <a:xfrm>
            <a:off x="327552" y="1907036"/>
            <a:ext cx="1152600" cy="732712"/>
            <a:chOff x="327552" y="1830836"/>
            <a:chExt cx="1152600" cy="732712"/>
          </a:xfrm>
        </p:grpSpPr>
        <p:sp>
          <p:nvSpPr>
            <p:cNvPr id="1895" name="Google Shape;1895;p159"/>
            <p:cNvSpPr txBox="1"/>
            <p:nvPr/>
          </p:nvSpPr>
          <p:spPr>
            <a:xfrm>
              <a:off x="327552" y="2157348"/>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Sensors and IoT</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1896" name="Google Shape;1896;p159"/>
            <p:cNvGrpSpPr/>
            <p:nvPr/>
          </p:nvGrpSpPr>
          <p:grpSpPr>
            <a:xfrm>
              <a:off x="747265" y="1830836"/>
              <a:ext cx="313174" cy="350025"/>
              <a:chOff x="4633352" y="465695"/>
              <a:chExt cx="743704" cy="831019"/>
            </a:xfrm>
          </p:grpSpPr>
          <p:sp>
            <p:nvSpPr>
              <p:cNvPr id="1897" name="Google Shape;1897;p159"/>
              <p:cNvSpPr/>
              <p:nvPr/>
            </p:nvSpPr>
            <p:spPr>
              <a:xfrm>
                <a:off x="4723400" y="646446"/>
                <a:ext cx="469500" cy="4695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98" name="Google Shape;1898;p159"/>
              <p:cNvSpPr/>
              <p:nvPr/>
            </p:nvSpPr>
            <p:spPr>
              <a:xfrm>
                <a:off x="4996580"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99" name="Google Shape;1899;p159"/>
              <p:cNvSpPr/>
              <p:nvPr/>
            </p:nvSpPr>
            <p:spPr>
              <a:xfrm>
                <a:off x="4772896"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900" name="Google Shape;1900;p159"/>
              <p:cNvSpPr/>
              <p:nvPr/>
            </p:nvSpPr>
            <p:spPr>
              <a:xfrm>
                <a:off x="4633352" y="579688"/>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901" name="Google Shape;1901;p159"/>
              <p:cNvSpPr/>
              <p:nvPr/>
            </p:nvSpPr>
            <p:spPr>
              <a:xfrm>
                <a:off x="4643631" y="1036997"/>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902" name="Google Shape;1902;p159"/>
              <p:cNvSpPr/>
              <p:nvPr/>
            </p:nvSpPr>
            <p:spPr>
              <a:xfrm>
                <a:off x="4996580" y="1147614"/>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903" name="Google Shape;1903;p159"/>
              <p:cNvSpPr/>
              <p:nvPr/>
            </p:nvSpPr>
            <p:spPr>
              <a:xfrm>
                <a:off x="5227956" y="92487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904" name="Google Shape;1904;p159"/>
              <p:cNvSpPr/>
              <p:nvPr/>
            </p:nvSpPr>
            <p:spPr>
              <a:xfrm>
                <a:off x="5227956" y="694322"/>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cxnSp>
        <p:nvCxnSpPr>
          <p:cNvPr id="1905" name="Google Shape;1905;p159"/>
          <p:cNvCxnSpPr>
            <a:stCxn id="1906" idx="3"/>
            <a:endCxn id="1907" idx="0"/>
          </p:cNvCxnSpPr>
          <p:nvPr/>
        </p:nvCxnSpPr>
        <p:spPr>
          <a:xfrm>
            <a:off x="3656717" y="2818520"/>
            <a:ext cx="1477500" cy="2099400"/>
          </a:xfrm>
          <a:prstGeom prst="bentConnector2">
            <a:avLst/>
          </a:prstGeom>
          <a:noFill/>
          <a:ln cap="flat" cmpd="sng" w="19050">
            <a:solidFill>
              <a:schemeClr val="accent4"/>
            </a:solidFill>
            <a:prstDash val="dash"/>
            <a:round/>
            <a:headEnd len="sm" w="sm" type="none"/>
            <a:tailEnd len="med" w="med" type="triangle"/>
          </a:ln>
        </p:spPr>
      </p:cxnSp>
      <p:cxnSp>
        <p:nvCxnSpPr>
          <p:cNvPr id="1908" name="Google Shape;1908;p159"/>
          <p:cNvCxnSpPr>
            <a:stCxn id="1909" idx="3"/>
            <a:endCxn id="1910" idx="1"/>
          </p:cNvCxnSpPr>
          <p:nvPr/>
        </p:nvCxnSpPr>
        <p:spPr>
          <a:xfrm>
            <a:off x="1612442" y="2079767"/>
            <a:ext cx="1227900" cy="83400"/>
          </a:xfrm>
          <a:prstGeom prst="bentConnector3">
            <a:avLst>
              <a:gd fmla="val 50005" name="adj1"/>
            </a:avLst>
          </a:prstGeom>
          <a:noFill/>
          <a:ln cap="flat" cmpd="sng" w="19050">
            <a:solidFill>
              <a:schemeClr val="accent4"/>
            </a:solidFill>
            <a:prstDash val="dash"/>
            <a:round/>
            <a:headEnd len="sm" w="sm" type="none"/>
            <a:tailEnd len="med" w="med" type="triangle"/>
          </a:ln>
        </p:spPr>
      </p:cxnSp>
      <p:cxnSp>
        <p:nvCxnSpPr>
          <p:cNvPr id="1911" name="Google Shape;1911;p159"/>
          <p:cNvCxnSpPr>
            <a:stCxn id="1912" idx="3"/>
            <a:endCxn id="1892" idx="1"/>
          </p:cNvCxnSpPr>
          <p:nvPr/>
        </p:nvCxnSpPr>
        <p:spPr>
          <a:xfrm>
            <a:off x="3656717" y="2437520"/>
            <a:ext cx="3093000" cy="1959900"/>
          </a:xfrm>
          <a:prstGeom prst="bentConnector3">
            <a:avLst>
              <a:gd fmla="val 50002" name="adj1"/>
            </a:avLst>
          </a:prstGeom>
          <a:noFill/>
          <a:ln cap="flat" cmpd="sng" w="19050">
            <a:solidFill>
              <a:schemeClr val="accent4"/>
            </a:solidFill>
            <a:prstDash val="dash"/>
            <a:round/>
            <a:headEnd len="med" w="med" type="none"/>
            <a:tailEnd len="med" w="med" type="triangle"/>
          </a:ln>
        </p:spPr>
      </p:cxnSp>
      <p:pic>
        <p:nvPicPr>
          <p:cNvPr id="1907" name="Google Shape;1907;p159"/>
          <p:cNvPicPr preferRelativeResize="0"/>
          <p:nvPr/>
        </p:nvPicPr>
        <p:blipFill>
          <a:blip r:embed="rId3">
            <a:alphaModFix/>
          </a:blip>
          <a:stretch>
            <a:fillRect/>
          </a:stretch>
        </p:blipFill>
        <p:spPr>
          <a:xfrm>
            <a:off x="4920965" y="4917964"/>
            <a:ext cx="426720" cy="419100"/>
          </a:xfrm>
          <a:prstGeom prst="rect">
            <a:avLst/>
          </a:prstGeom>
          <a:noFill/>
          <a:ln>
            <a:noFill/>
          </a:ln>
        </p:spPr>
      </p:pic>
      <p:sp>
        <p:nvSpPr>
          <p:cNvPr id="1913" name="Google Shape;1913;p159"/>
          <p:cNvSpPr/>
          <p:nvPr/>
        </p:nvSpPr>
        <p:spPr>
          <a:xfrm>
            <a:off x="7403085" y="4601175"/>
            <a:ext cx="1547100" cy="28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0078D4"/>
                </a:solidFill>
                <a:latin typeface="DM Sans Medium"/>
                <a:ea typeface="DM Sans Medium"/>
                <a:cs typeface="DM Sans Medium"/>
                <a:sym typeface="DM Sans Medium"/>
              </a:rPr>
              <a:t>Azure</a:t>
            </a:r>
            <a:r>
              <a:rPr lang="en" sz="1200">
                <a:solidFill>
                  <a:srgbClr val="0078D4"/>
                </a:solidFill>
                <a:latin typeface="DM Sans Medium"/>
                <a:ea typeface="DM Sans Medium"/>
                <a:cs typeface="DM Sans Medium"/>
                <a:sym typeface="DM Sans Medium"/>
              </a:rPr>
              <a:t> </a:t>
            </a:r>
            <a:r>
              <a:rPr i="0" lang="en" sz="1200" u="none" cap="none" strike="noStrike">
                <a:solidFill>
                  <a:srgbClr val="0078D4"/>
                </a:solidFill>
                <a:latin typeface="DM Sans Medium"/>
                <a:ea typeface="DM Sans Medium"/>
                <a:cs typeface="DM Sans Medium"/>
                <a:sym typeface="DM Sans Medium"/>
              </a:rPr>
              <a:t>Databricks</a:t>
            </a:r>
            <a:endParaRPr i="0" sz="1400" u="none" cap="none" strike="noStrike">
              <a:solidFill>
                <a:srgbClr val="0078D4"/>
              </a:solidFill>
              <a:latin typeface="DM Sans Medium"/>
              <a:ea typeface="DM Sans Medium"/>
              <a:cs typeface="DM Sans Medium"/>
              <a:sym typeface="DM Sans Medium"/>
            </a:endParaRPr>
          </a:p>
        </p:txBody>
      </p:sp>
      <p:sp>
        <p:nvSpPr>
          <p:cNvPr id="1914" name="Google Shape;1914;p159"/>
          <p:cNvSpPr/>
          <p:nvPr/>
        </p:nvSpPr>
        <p:spPr>
          <a:xfrm>
            <a:off x="8708000" y="45265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59"/>
          <p:cNvSpPr/>
          <p:nvPr/>
        </p:nvSpPr>
        <p:spPr>
          <a:xfrm>
            <a:off x="7602801" y="3608049"/>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59"/>
          <p:cNvSpPr/>
          <p:nvPr/>
        </p:nvSpPr>
        <p:spPr>
          <a:xfrm>
            <a:off x="2277696" y="2998643"/>
            <a:ext cx="1465200" cy="2571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Azure </a:t>
            </a:r>
            <a:br>
              <a:rPr i="0" lang="en" sz="1100" u="none" cap="none" strike="noStrike">
                <a:solidFill>
                  <a:srgbClr val="0078D4"/>
                </a:solidFill>
                <a:latin typeface="DM Sans Medium"/>
                <a:ea typeface="DM Sans Medium"/>
                <a:cs typeface="DM Sans Medium"/>
                <a:sym typeface="DM Sans Medium"/>
              </a:rPr>
            </a:br>
            <a:r>
              <a:rPr lang="en" sz="1100">
                <a:solidFill>
                  <a:srgbClr val="0078D4"/>
                </a:solidFill>
                <a:latin typeface="DM Sans Medium"/>
                <a:ea typeface="DM Sans Medium"/>
                <a:cs typeface="DM Sans Medium"/>
                <a:sym typeface="DM Sans Medium"/>
              </a:rPr>
              <a:t>Event Hub</a:t>
            </a:r>
            <a:endParaRPr i="0" sz="1400" u="none" cap="none" strike="noStrike">
              <a:solidFill>
                <a:srgbClr val="0078D4"/>
              </a:solidFill>
              <a:latin typeface="DM Sans Medium"/>
              <a:ea typeface="DM Sans Medium"/>
              <a:cs typeface="DM Sans Medium"/>
              <a:sym typeface="DM Sans Medium"/>
            </a:endParaRPr>
          </a:p>
        </p:txBody>
      </p:sp>
      <p:pic>
        <p:nvPicPr>
          <p:cNvPr id="1917" name="Google Shape;1917;p159"/>
          <p:cNvPicPr preferRelativeResize="0"/>
          <p:nvPr/>
        </p:nvPicPr>
        <p:blipFill>
          <a:blip r:embed="rId4">
            <a:alphaModFix/>
          </a:blip>
          <a:stretch>
            <a:fillRect/>
          </a:stretch>
        </p:blipFill>
        <p:spPr>
          <a:xfrm>
            <a:off x="2831658" y="2670592"/>
            <a:ext cx="357275" cy="350890"/>
          </a:xfrm>
          <a:prstGeom prst="rect">
            <a:avLst/>
          </a:prstGeom>
          <a:noFill/>
          <a:ln>
            <a:noFill/>
          </a:ln>
        </p:spPr>
      </p:pic>
      <p:sp>
        <p:nvSpPr>
          <p:cNvPr id="1918" name="Google Shape;1918;p159"/>
          <p:cNvSpPr/>
          <p:nvPr/>
        </p:nvSpPr>
        <p:spPr>
          <a:xfrm>
            <a:off x="4220302" y="5536329"/>
            <a:ext cx="1807500" cy="1197000"/>
          </a:xfrm>
          <a:prstGeom prst="snip2SameRect">
            <a:avLst>
              <a:gd fmla="val 50000" name="adj1"/>
              <a:gd fmla="val 3683" name="adj2"/>
            </a:avLst>
          </a:prstGeom>
          <a:noFill/>
          <a:ln cap="flat" cmpd="sng" w="9525">
            <a:solidFill>
              <a:srgbClr val="D1D1D1"/>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i="0" sz="2400" u="none" cap="none" strike="noStrike">
              <a:solidFill>
                <a:srgbClr val="FFFFFF"/>
              </a:solidFill>
              <a:latin typeface="DM Sans"/>
              <a:ea typeface="DM Sans"/>
              <a:cs typeface="DM Sans"/>
              <a:sym typeface="DM Sans"/>
            </a:endParaRPr>
          </a:p>
        </p:txBody>
      </p:sp>
      <p:cxnSp>
        <p:nvCxnSpPr>
          <p:cNvPr id="1919" name="Google Shape;1919;p159"/>
          <p:cNvCxnSpPr>
            <a:stCxn id="1920" idx="4"/>
            <a:endCxn id="1921" idx="2"/>
          </p:cNvCxnSpPr>
          <p:nvPr/>
        </p:nvCxnSpPr>
        <p:spPr>
          <a:xfrm>
            <a:off x="5326032" y="6333977"/>
            <a:ext cx="233700" cy="0"/>
          </a:xfrm>
          <a:prstGeom prst="straightConnector1">
            <a:avLst/>
          </a:prstGeom>
          <a:noFill/>
          <a:ln cap="flat" cmpd="sng" w="9525">
            <a:solidFill>
              <a:srgbClr val="9999A2"/>
            </a:solidFill>
            <a:prstDash val="solid"/>
            <a:round/>
            <a:headEnd len="sm" w="sm" type="none"/>
            <a:tailEnd len="med" w="med" type="triangle"/>
          </a:ln>
        </p:spPr>
      </p:cxnSp>
      <p:grpSp>
        <p:nvGrpSpPr>
          <p:cNvPr id="1922" name="Google Shape;1922;p159"/>
          <p:cNvGrpSpPr/>
          <p:nvPr/>
        </p:nvGrpSpPr>
        <p:grpSpPr>
          <a:xfrm>
            <a:off x="4302267" y="6181472"/>
            <a:ext cx="394774" cy="305009"/>
            <a:chOff x="3438575" y="1803850"/>
            <a:chExt cx="435300" cy="394272"/>
          </a:xfrm>
        </p:grpSpPr>
        <p:sp>
          <p:nvSpPr>
            <p:cNvPr id="1923" name="Google Shape;1923;p159"/>
            <p:cNvSpPr/>
            <p:nvPr/>
          </p:nvSpPr>
          <p:spPr>
            <a:xfrm>
              <a:off x="3438575" y="2040622"/>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924" name="Google Shape;1924;p159"/>
            <p:cNvSpPr/>
            <p:nvPr/>
          </p:nvSpPr>
          <p:spPr>
            <a:xfrm>
              <a:off x="3438575" y="1922236"/>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925" name="Google Shape;1925;p159"/>
            <p:cNvSpPr/>
            <p:nvPr/>
          </p:nvSpPr>
          <p:spPr>
            <a:xfrm>
              <a:off x="3438575" y="1803850"/>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1926" name="Google Shape;1926;p159"/>
          <p:cNvGrpSpPr/>
          <p:nvPr/>
        </p:nvGrpSpPr>
        <p:grpSpPr>
          <a:xfrm>
            <a:off x="4931258" y="6181472"/>
            <a:ext cx="394774" cy="305009"/>
            <a:chOff x="3438575" y="1803850"/>
            <a:chExt cx="435300" cy="394272"/>
          </a:xfrm>
        </p:grpSpPr>
        <p:sp>
          <p:nvSpPr>
            <p:cNvPr id="1927" name="Google Shape;1927;p159"/>
            <p:cNvSpPr/>
            <p:nvPr/>
          </p:nvSpPr>
          <p:spPr>
            <a:xfrm>
              <a:off x="3438575" y="2040622"/>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920" name="Google Shape;1920;p159"/>
            <p:cNvSpPr/>
            <p:nvPr/>
          </p:nvSpPr>
          <p:spPr>
            <a:xfrm>
              <a:off x="3438575" y="1922236"/>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928" name="Google Shape;1928;p159"/>
            <p:cNvSpPr/>
            <p:nvPr/>
          </p:nvSpPr>
          <p:spPr>
            <a:xfrm>
              <a:off x="3438575" y="1803850"/>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1929" name="Google Shape;1929;p159"/>
          <p:cNvGrpSpPr/>
          <p:nvPr/>
        </p:nvGrpSpPr>
        <p:grpSpPr>
          <a:xfrm>
            <a:off x="5559718" y="6181472"/>
            <a:ext cx="394730" cy="305009"/>
            <a:chOff x="3438575" y="1803850"/>
            <a:chExt cx="435300" cy="394272"/>
          </a:xfrm>
        </p:grpSpPr>
        <p:sp>
          <p:nvSpPr>
            <p:cNvPr id="1930" name="Google Shape;1930;p159"/>
            <p:cNvSpPr/>
            <p:nvPr/>
          </p:nvSpPr>
          <p:spPr>
            <a:xfrm>
              <a:off x="3438575" y="2040622"/>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921" name="Google Shape;1921;p159"/>
            <p:cNvSpPr/>
            <p:nvPr/>
          </p:nvSpPr>
          <p:spPr>
            <a:xfrm>
              <a:off x="3438575" y="1922236"/>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1931" name="Google Shape;1931;p159"/>
            <p:cNvSpPr/>
            <p:nvPr/>
          </p:nvSpPr>
          <p:spPr>
            <a:xfrm>
              <a:off x="3438575" y="1803850"/>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cxnSp>
        <p:nvCxnSpPr>
          <p:cNvPr id="1932" name="Google Shape;1932;p159"/>
          <p:cNvCxnSpPr>
            <a:stCxn id="1924" idx="4"/>
            <a:endCxn id="1920" idx="2"/>
          </p:cNvCxnSpPr>
          <p:nvPr/>
        </p:nvCxnSpPr>
        <p:spPr>
          <a:xfrm>
            <a:off x="4697041" y="6333977"/>
            <a:ext cx="234300" cy="0"/>
          </a:xfrm>
          <a:prstGeom prst="straightConnector1">
            <a:avLst/>
          </a:prstGeom>
          <a:noFill/>
          <a:ln cap="flat" cmpd="sng" w="9525">
            <a:solidFill>
              <a:srgbClr val="9999A2"/>
            </a:solidFill>
            <a:prstDash val="solid"/>
            <a:round/>
            <a:headEnd len="sm" w="sm" type="none"/>
            <a:tailEnd len="med" w="med" type="triangle"/>
          </a:ln>
        </p:spPr>
      </p:cxnSp>
      <p:sp>
        <p:nvSpPr>
          <p:cNvPr id="1933" name="Google Shape;1933;p159"/>
          <p:cNvSpPr txBox="1"/>
          <p:nvPr/>
        </p:nvSpPr>
        <p:spPr>
          <a:xfrm>
            <a:off x="4182595"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bronze</a:t>
            </a:r>
            <a:endParaRPr sz="1000">
              <a:solidFill>
                <a:schemeClr val="accent1"/>
              </a:solidFill>
              <a:latin typeface="DM Sans"/>
              <a:ea typeface="DM Sans"/>
              <a:cs typeface="DM Sans"/>
              <a:sym typeface="DM Sans"/>
            </a:endParaRPr>
          </a:p>
        </p:txBody>
      </p:sp>
      <p:sp>
        <p:nvSpPr>
          <p:cNvPr id="1934" name="Google Shape;1934;p159"/>
          <p:cNvSpPr txBox="1"/>
          <p:nvPr/>
        </p:nvSpPr>
        <p:spPr>
          <a:xfrm>
            <a:off x="4814866"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silver</a:t>
            </a:r>
            <a:endParaRPr sz="1000">
              <a:solidFill>
                <a:schemeClr val="accent1"/>
              </a:solidFill>
              <a:latin typeface="DM Sans"/>
              <a:ea typeface="DM Sans"/>
              <a:cs typeface="DM Sans"/>
              <a:sym typeface="DM Sans"/>
            </a:endParaRPr>
          </a:p>
        </p:txBody>
      </p:sp>
      <p:sp>
        <p:nvSpPr>
          <p:cNvPr id="1935" name="Google Shape;1935;p159"/>
          <p:cNvSpPr txBox="1"/>
          <p:nvPr/>
        </p:nvSpPr>
        <p:spPr>
          <a:xfrm>
            <a:off x="5441469"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gold</a:t>
            </a:r>
            <a:endParaRPr sz="1000">
              <a:solidFill>
                <a:schemeClr val="accent1"/>
              </a:solidFill>
              <a:latin typeface="DM Sans"/>
              <a:ea typeface="DM Sans"/>
              <a:cs typeface="DM Sans"/>
              <a:sym typeface="DM Sans"/>
            </a:endParaRPr>
          </a:p>
        </p:txBody>
      </p:sp>
      <p:pic>
        <p:nvPicPr>
          <p:cNvPr id="1936" name="Google Shape;1936;p159"/>
          <p:cNvPicPr preferRelativeResize="0"/>
          <p:nvPr/>
        </p:nvPicPr>
        <p:blipFill rotWithShape="1">
          <a:blip r:embed="rId5">
            <a:alphaModFix/>
          </a:blip>
          <a:srcRect b="0" l="0" r="0" t="0"/>
          <a:stretch/>
        </p:blipFill>
        <p:spPr>
          <a:xfrm>
            <a:off x="4837252" y="5623730"/>
            <a:ext cx="561449" cy="436161"/>
          </a:xfrm>
          <a:prstGeom prst="rect">
            <a:avLst/>
          </a:prstGeom>
          <a:noFill/>
          <a:ln>
            <a:noFill/>
          </a:ln>
        </p:spPr>
      </p:pic>
      <p:sp>
        <p:nvSpPr>
          <p:cNvPr id="1937" name="Google Shape;1937;p159"/>
          <p:cNvSpPr txBox="1"/>
          <p:nvPr/>
        </p:nvSpPr>
        <p:spPr>
          <a:xfrm>
            <a:off x="6591699" y="1048008"/>
            <a:ext cx="981300" cy="320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1100">
                <a:solidFill>
                  <a:srgbClr val="0078D4"/>
                </a:solidFill>
                <a:latin typeface="DM Sans Medium"/>
                <a:ea typeface="DM Sans Medium"/>
                <a:cs typeface="DM Sans Medium"/>
                <a:sym typeface="DM Sans Medium"/>
              </a:rPr>
              <a:t>Unity Catalog</a:t>
            </a:r>
            <a:endParaRPr sz="1100">
              <a:solidFill>
                <a:srgbClr val="0078D4"/>
              </a:solidFill>
              <a:latin typeface="DM Sans Medium"/>
              <a:ea typeface="DM Sans Medium"/>
              <a:cs typeface="DM Sans Medium"/>
              <a:sym typeface="DM Sans Medium"/>
            </a:endParaRPr>
          </a:p>
        </p:txBody>
      </p:sp>
      <p:pic>
        <p:nvPicPr>
          <p:cNvPr id="1938" name="Google Shape;1938;p159"/>
          <p:cNvPicPr preferRelativeResize="0"/>
          <p:nvPr/>
        </p:nvPicPr>
        <p:blipFill>
          <a:blip r:embed="rId6">
            <a:alphaModFix/>
          </a:blip>
          <a:stretch>
            <a:fillRect/>
          </a:stretch>
        </p:blipFill>
        <p:spPr>
          <a:xfrm>
            <a:off x="6375664" y="1086504"/>
            <a:ext cx="244550" cy="221475"/>
          </a:xfrm>
          <a:prstGeom prst="rect">
            <a:avLst/>
          </a:prstGeom>
          <a:noFill/>
          <a:ln>
            <a:noFill/>
          </a:ln>
        </p:spPr>
      </p:pic>
      <p:grpSp>
        <p:nvGrpSpPr>
          <p:cNvPr id="1939" name="Google Shape;1939;p159"/>
          <p:cNvGrpSpPr/>
          <p:nvPr/>
        </p:nvGrpSpPr>
        <p:grpSpPr>
          <a:xfrm>
            <a:off x="2688736" y="3336414"/>
            <a:ext cx="132300" cy="280800"/>
            <a:chOff x="3172979" y="3260214"/>
            <a:chExt cx="132300" cy="280800"/>
          </a:xfrm>
        </p:grpSpPr>
        <p:sp>
          <p:nvSpPr>
            <p:cNvPr id="1940" name="Google Shape;1940;p159"/>
            <p:cNvSpPr/>
            <p:nvPr/>
          </p:nvSpPr>
          <p:spPr>
            <a:xfrm>
              <a:off x="3172979" y="326021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59"/>
            <p:cNvSpPr/>
            <p:nvPr/>
          </p:nvSpPr>
          <p:spPr>
            <a:xfrm>
              <a:off x="3172979" y="341261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2" name="Google Shape;1942;p159"/>
          <p:cNvGrpSpPr/>
          <p:nvPr/>
        </p:nvGrpSpPr>
        <p:grpSpPr>
          <a:xfrm>
            <a:off x="327552" y="2667603"/>
            <a:ext cx="1152600" cy="675232"/>
            <a:chOff x="327552" y="2530367"/>
            <a:chExt cx="1152600" cy="675232"/>
          </a:xfrm>
        </p:grpSpPr>
        <p:grpSp>
          <p:nvGrpSpPr>
            <p:cNvPr id="1943" name="Google Shape;1943;p159"/>
            <p:cNvGrpSpPr/>
            <p:nvPr/>
          </p:nvGrpSpPr>
          <p:grpSpPr>
            <a:xfrm>
              <a:off x="783718" y="2530367"/>
              <a:ext cx="233700" cy="261387"/>
              <a:chOff x="756675" y="1452750"/>
              <a:chExt cx="233700" cy="261387"/>
            </a:xfrm>
          </p:grpSpPr>
          <p:sp>
            <p:nvSpPr>
              <p:cNvPr id="1944" name="Google Shape;1944;p159"/>
              <p:cNvSpPr/>
              <p:nvPr/>
            </p:nvSpPr>
            <p:spPr>
              <a:xfrm>
                <a:off x="756675" y="16051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945" name="Google Shape;1945;p159"/>
              <p:cNvSpPr/>
              <p:nvPr/>
            </p:nvSpPr>
            <p:spPr>
              <a:xfrm>
                <a:off x="756675" y="15289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946" name="Google Shape;1946;p159"/>
              <p:cNvSpPr/>
              <p:nvPr/>
            </p:nvSpPr>
            <p:spPr>
              <a:xfrm>
                <a:off x="756675" y="14527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sp>
          <p:nvSpPr>
            <p:cNvPr id="1947" name="Google Shape;1947;p159"/>
            <p:cNvSpPr txBox="1"/>
            <p:nvPr/>
          </p:nvSpPr>
          <p:spPr>
            <a:xfrm>
              <a:off x="327552" y="2799399"/>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RDBMS</a:t>
              </a:r>
              <a:br>
                <a:rPr lang="en" sz="1000">
                  <a:latin typeface="DM Sans Medium"/>
                  <a:ea typeface="DM Sans Medium"/>
                  <a:cs typeface="DM Sans Medium"/>
                  <a:sym typeface="DM Sans Medium"/>
                </a:rPr>
              </a:br>
              <a:r>
                <a:rPr lang="en" sz="1000">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sp>
        <p:nvSpPr>
          <p:cNvPr id="1948" name="Google Shape;1948;p159"/>
          <p:cNvSpPr/>
          <p:nvPr/>
        </p:nvSpPr>
        <p:spPr>
          <a:xfrm>
            <a:off x="8098400" y="38407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59"/>
          <p:cNvSpPr/>
          <p:nvPr/>
        </p:nvSpPr>
        <p:spPr>
          <a:xfrm>
            <a:off x="6749850" y="3931075"/>
            <a:ext cx="2940300" cy="9324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t/>
            </a:r>
            <a:endParaRPr b="1" sz="1000">
              <a:solidFill>
                <a:schemeClr val="dk1"/>
              </a:solidFill>
              <a:latin typeface="DM Sans"/>
              <a:ea typeface="DM Sans"/>
              <a:cs typeface="DM Sans"/>
              <a:sym typeface="DM Sans"/>
            </a:endParaRPr>
          </a:p>
        </p:txBody>
      </p:sp>
      <p:sp>
        <p:nvSpPr>
          <p:cNvPr id="1949" name="Google Shape;1949;p159"/>
          <p:cNvSpPr txBox="1"/>
          <p:nvPr/>
        </p:nvSpPr>
        <p:spPr>
          <a:xfrm>
            <a:off x="8868791" y="4145902"/>
            <a:ext cx="8808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78D4"/>
                </a:solidFill>
                <a:latin typeface="DM Sans Medium"/>
                <a:ea typeface="DM Sans Medium"/>
                <a:cs typeface="DM Sans Medium"/>
                <a:sym typeface="DM Sans Medium"/>
              </a:rPr>
              <a:t>Databricks </a:t>
            </a:r>
            <a:br>
              <a:rPr lang="en" sz="1000">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SQL</a:t>
            </a:r>
            <a:endParaRPr>
              <a:solidFill>
                <a:srgbClr val="0078D4"/>
              </a:solidFill>
              <a:latin typeface="DM Sans Medium"/>
              <a:ea typeface="DM Sans Medium"/>
              <a:cs typeface="DM Sans Medium"/>
              <a:sym typeface="DM Sans Medium"/>
            </a:endParaRPr>
          </a:p>
        </p:txBody>
      </p:sp>
      <p:sp>
        <p:nvSpPr>
          <p:cNvPr id="1950" name="Google Shape;1950;p159"/>
          <p:cNvSpPr/>
          <p:nvPr/>
        </p:nvSpPr>
        <p:spPr>
          <a:xfrm>
            <a:off x="7157466" y="473889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1" name="Google Shape;1951;p159"/>
          <p:cNvPicPr preferRelativeResize="0"/>
          <p:nvPr/>
        </p:nvPicPr>
        <p:blipFill rotWithShape="1">
          <a:blip r:embed="rId7">
            <a:alphaModFix/>
          </a:blip>
          <a:srcRect b="0" l="0" r="82969" t="0"/>
          <a:stretch/>
        </p:blipFill>
        <p:spPr>
          <a:xfrm>
            <a:off x="7875554" y="4022123"/>
            <a:ext cx="666602" cy="622702"/>
          </a:xfrm>
          <a:prstGeom prst="rect">
            <a:avLst/>
          </a:prstGeom>
          <a:noFill/>
          <a:ln>
            <a:noFill/>
          </a:ln>
        </p:spPr>
      </p:pic>
      <p:sp>
        <p:nvSpPr>
          <p:cNvPr id="1952" name="Google Shape;1952;p159"/>
          <p:cNvSpPr/>
          <p:nvPr/>
        </p:nvSpPr>
        <p:spPr>
          <a:xfrm>
            <a:off x="7157466" y="39169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59"/>
          <p:cNvSpPr/>
          <p:nvPr/>
        </p:nvSpPr>
        <p:spPr>
          <a:xfrm>
            <a:off x="4158242" y="5303767"/>
            <a:ext cx="19128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None/>
            </a:pPr>
            <a:r>
              <a:rPr lang="en" sz="1100">
                <a:solidFill>
                  <a:srgbClr val="0078D4"/>
                </a:solidFill>
                <a:latin typeface="DM Sans Medium"/>
                <a:ea typeface="DM Sans Medium"/>
                <a:cs typeface="DM Sans Medium"/>
                <a:sym typeface="DM Sans Medium"/>
              </a:rPr>
              <a:t>Azure Data Lake Storage</a:t>
            </a:r>
            <a:endParaRPr sz="1100">
              <a:solidFill>
                <a:srgbClr val="0078D4"/>
              </a:solidFill>
              <a:latin typeface="DM Sans Medium"/>
              <a:ea typeface="DM Sans Medium"/>
              <a:cs typeface="DM Sans Medium"/>
              <a:sym typeface="DM Sans Medium"/>
            </a:endParaRPr>
          </a:p>
        </p:txBody>
      </p:sp>
      <p:sp>
        <p:nvSpPr>
          <p:cNvPr id="1954" name="Google Shape;1954;p159"/>
          <p:cNvSpPr txBox="1"/>
          <p:nvPr/>
        </p:nvSpPr>
        <p:spPr>
          <a:xfrm>
            <a:off x="3620230" y="2772614"/>
            <a:ext cx="11343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solidFill>
                  <a:srgbClr val="9999A2"/>
                </a:solidFill>
                <a:latin typeface="DM Sans"/>
                <a:ea typeface="DM Sans"/>
                <a:cs typeface="DM Sans"/>
                <a:sym typeface="DM Sans"/>
              </a:rPr>
              <a:t>Event Hub Capture</a:t>
            </a:r>
            <a:endParaRPr i="1" sz="1200">
              <a:solidFill>
                <a:srgbClr val="9999A2"/>
              </a:solidFill>
              <a:latin typeface="DM Sans"/>
              <a:ea typeface="DM Sans"/>
              <a:cs typeface="DM Sans"/>
              <a:sym typeface="DM Sans"/>
            </a:endParaRPr>
          </a:p>
        </p:txBody>
      </p:sp>
      <p:pic>
        <p:nvPicPr>
          <p:cNvPr id="1955" name="Google Shape;1955;p159"/>
          <p:cNvPicPr preferRelativeResize="0"/>
          <p:nvPr/>
        </p:nvPicPr>
        <p:blipFill rotWithShape="1">
          <a:blip r:embed="rId8">
            <a:alphaModFix/>
          </a:blip>
          <a:srcRect b="-19198" l="0" r="0" t="-8027"/>
          <a:stretch/>
        </p:blipFill>
        <p:spPr>
          <a:xfrm>
            <a:off x="6987320" y="4374356"/>
            <a:ext cx="489001" cy="323100"/>
          </a:xfrm>
          <a:prstGeom prst="rect">
            <a:avLst/>
          </a:prstGeom>
          <a:noFill/>
          <a:ln>
            <a:noFill/>
          </a:ln>
        </p:spPr>
      </p:pic>
      <p:pic>
        <p:nvPicPr>
          <p:cNvPr id="1910" name="Google Shape;1910;p159"/>
          <p:cNvPicPr preferRelativeResize="0"/>
          <p:nvPr/>
        </p:nvPicPr>
        <p:blipFill>
          <a:blip r:embed="rId9">
            <a:alphaModFix/>
          </a:blip>
          <a:stretch>
            <a:fillRect/>
          </a:stretch>
        </p:blipFill>
        <p:spPr>
          <a:xfrm>
            <a:off x="2840458" y="1996423"/>
            <a:ext cx="339675" cy="333600"/>
          </a:xfrm>
          <a:prstGeom prst="rect">
            <a:avLst/>
          </a:prstGeom>
          <a:noFill/>
          <a:ln>
            <a:noFill/>
          </a:ln>
        </p:spPr>
      </p:pic>
      <p:sp>
        <p:nvSpPr>
          <p:cNvPr id="1956" name="Google Shape;1956;p159"/>
          <p:cNvSpPr/>
          <p:nvPr/>
        </p:nvSpPr>
        <p:spPr>
          <a:xfrm>
            <a:off x="2277696" y="2340367"/>
            <a:ext cx="1465200" cy="2571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Azure </a:t>
            </a:r>
            <a:r>
              <a:rPr lang="en" sz="1100">
                <a:solidFill>
                  <a:srgbClr val="0078D4"/>
                </a:solidFill>
                <a:latin typeface="DM Sans Medium"/>
                <a:ea typeface="DM Sans Medium"/>
                <a:cs typeface="DM Sans Medium"/>
                <a:sym typeface="DM Sans Medium"/>
              </a:rPr>
              <a:t>IoT Hub</a:t>
            </a:r>
            <a:endParaRPr i="0" sz="1400" u="none" cap="none" strike="noStrike">
              <a:solidFill>
                <a:srgbClr val="0078D4"/>
              </a:solidFill>
              <a:latin typeface="DM Sans Medium"/>
              <a:ea typeface="DM Sans Medium"/>
              <a:cs typeface="DM Sans Medium"/>
              <a:sym typeface="DM Sans Medium"/>
            </a:endParaRPr>
          </a:p>
        </p:txBody>
      </p:sp>
      <p:sp>
        <p:nvSpPr>
          <p:cNvPr id="1957" name="Google Shape;1957;p159"/>
          <p:cNvSpPr txBox="1"/>
          <p:nvPr/>
        </p:nvSpPr>
        <p:spPr>
          <a:xfrm>
            <a:off x="3620230" y="2391625"/>
            <a:ext cx="15489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solidFill>
                  <a:srgbClr val="9999A2"/>
                </a:solidFill>
                <a:latin typeface="DM Sans"/>
                <a:ea typeface="DM Sans"/>
                <a:cs typeface="DM Sans"/>
                <a:sym typeface="DM Sans"/>
              </a:rPr>
              <a:t>Spark Structured Streaming</a:t>
            </a:r>
            <a:endParaRPr i="1" sz="1200">
              <a:solidFill>
                <a:srgbClr val="9999A2"/>
              </a:solidFill>
              <a:latin typeface="DM Sans"/>
              <a:ea typeface="DM Sans"/>
              <a:cs typeface="DM Sans"/>
              <a:sym typeface="DM Sans"/>
            </a:endParaRPr>
          </a:p>
        </p:txBody>
      </p:sp>
      <p:sp>
        <p:nvSpPr>
          <p:cNvPr id="1906" name="Google Shape;1906;p159"/>
          <p:cNvSpPr/>
          <p:nvPr/>
        </p:nvSpPr>
        <p:spPr>
          <a:xfrm>
            <a:off x="3524417" y="2754320"/>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59"/>
          <p:cNvSpPr/>
          <p:nvPr/>
        </p:nvSpPr>
        <p:spPr>
          <a:xfrm>
            <a:off x="3524417" y="2373320"/>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59"/>
          <p:cNvSpPr/>
          <p:nvPr/>
        </p:nvSpPr>
        <p:spPr>
          <a:xfrm>
            <a:off x="1480142" y="201556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59"/>
          <p:cNvSpPr/>
          <p:nvPr/>
        </p:nvSpPr>
        <p:spPr>
          <a:xfrm>
            <a:off x="1480142" y="2761401"/>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9" name="Google Shape;1959;p159"/>
          <p:cNvCxnSpPr>
            <a:stCxn id="1950" idx="2"/>
            <a:endCxn id="1907" idx="3"/>
          </p:cNvCxnSpPr>
          <p:nvPr/>
        </p:nvCxnSpPr>
        <p:spPr>
          <a:xfrm rot="5400000">
            <a:off x="6155616" y="4059394"/>
            <a:ext cx="260100" cy="1875900"/>
          </a:xfrm>
          <a:prstGeom prst="bentConnector2">
            <a:avLst/>
          </a:prstGeom>
          <a:noFill/>
          <a:ln cap="flat" cmpd="sng" w="19050">
            <a:solidFill>
              <a:schemeClr val="accent4"/>
            </a:solidFill>
            <a:prstDash val="dash"/>
            <a:round/>
            <a:headEnd len="med" w="med" type="triangle"/>
            <a:tailEnd len="med" w="med" type="triangle"/>
          </a:ln>
        </p:spPr>
      </p:cxnSp>
      <p:grpSp>
        <p:nvGrpSpPr>
          <p:cNvPr id="1960" name="Google Shape;1960;p159"/>
          <p:cNvGrpSpPr/>
          <p:nvPr/>
        </p:nvGrpSpPr>
        <p:grpSpPr>
          <a:xfrm>
            <a:off x="342251" y="4197845"/>
            <a:ext cx="1123200" cy="548155"/>
            <a:chOff x="342251" y="4651559"/>
            <a:chExt cx="1123200" cy="548155"/>
          </a:xfrm>
        </p:grpSpPr>
        <p:sp>
          <p:nvSpPr>
            <p:cNvPr id="1961" name="Google Shape;1961;p159"/>
            <p:cNvSpPr txBox="1"/>
            <p:nvPr/>
          </p:nvSpPr>
          <p:spPr>
            <a:xfrm>
              <a:off x="342251" y="4938114"/>
              <a:ext cx="11232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Files / Logs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1962" name="Google Shape;1962;p159"/>
            <p:cNvGrpSpPr/>
            <p:nvPr/>
          </p:nvGrpSpPr>
          <p:grpSpPr>
            <a:xfrm>
              <a:off x="777584" y="4651559"/>
              <a:ext cx="252537" cy="280799"/>
              <a:chOff x="7264761" y="118465"/>
              <a:chExt cx="365202" cy="499109"/>
            </a:xfrm>
          </p:grpSpPr>
          <p:sp>
            <p:nvSpPr>
              <p:cNvPr id="1963" name="Google Shape;1963;p159"/>
              <p:cNvSpPr/>
              <p:nvPr/>
            </p:nvSpPr>
            <p:spPr>
              <a:xfrm>
                <a:off x="7264761" y="118465"/>
                <a:ext cx="365202" cy="499109"/>
              </a:xfrm>
              <a:custGeom>
                <a:rect b="b" l="l" r="r" t="t"/>
                <a:pathLst>
                  <a:path extrusionOk="0" h="246" w="18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cap="flat" cmpd="sng" w="19050">
                <a:solidFill>
                  <a:srgbClr val="7A7A8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05050"/>
                  </a:solidFill>
                  <a:latin typeface="Quattrocento Sans"/>
                  <a:ea typeface="Quattrocento Sans"/>
                  <a:cs typeface="Quattrocento Sans"/>
                  <a:sym typeface="Quattrocento Sans"/>
                </a:endParaRPr>
              </a:p>
            </p:txBody>
          </p:sp>
          <p:sp>
            <p:nvSpPr>
              <p:cNvPr id="1964" name="Google Shape;1964;p159"/>
              <p:cNvSpPr/>
              <p:nvPr/>
            </p:nvSpPr>
            <p:spPr>
              <a:xfrm>
                <a:off x="7456155" y="118465"/>
                <a:ext cx="173700" cy="175500"/>
              </a:xfrm>
              <a:prstGeom prst="rtTriangl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grpSp>
        <p:nvGrpSpPr>
          <p:cNvPr id="1965" name="Google Shape;1965;p159"/>
          <p:cNvGrpSpPr/>
          <p:nvPr/>
        </p:nvGrpSpPr>
        <p:grpSpPr>
          <a:xfrm>
            <a:off x="342326" y="4980520"/>
            <a:ext cx="1123200" cy="713955"/>
            <a:chOff x="342326" y="5384209"/>
            <a:chExt cx="1123200" cy="713955"/>
          </a:xfrm>
        </p:grpSpPr>
        <p:sp>
          <p:nvSpPr>
            <p:cNvPr id="1966" name="Google Shape;1966;p159"/>
            <p:cNvSpPr txBox="1"/>
            <p:nvPr/>
          </p:nvSpPr>
          <p:spPr>
            <a:xfrm>
              <a:off x="342326" y="5684465"/>
              <a:ext cx="1123200" cy="4137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Business </a:t>
              </a:r>
              <a:r>
                <a:rPr lang="en" sz="1000">
                  <a:latin typeface="DM Sans Medium"/>
                  <a:ea typeface="DM Sans Medium"/>
                  <a:cs typeface="DM Sans Medium"/>
                  <a:sym typeface="DM Sans Medium"/>
                </a:rPr>
                <a:t>A</a:t>
              </a:r>
              <a:r>
                <a:rPr i="0" lang="en" sz="1000" u="none" cap="none" strike="noStrike">
                  <a:solidFill>
                    <a:srgbClr val="000000"/>
                  </a:solidFill>
                  <a:latin typeface="DM Sans Medium"/>
                  <a:ea typeface="DM Sans Medium"/>
                  <a:cs typeface="DM Sans Medium"/>
                  <a:sym typeface="DM Sans Medium"/>
                </a:rPr>
                <a:t>pps</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nvGrpSpPr>
            <p:cNvPr id="1967" name="Google Shape;1967;p159"/>
            <p:cNvGrpSpPr/>
            <p:nvPr/>
          </p:nvGrpSpPr>
          <p:grpSpPr>
            <a:xfrm>
              <a:off x="747261" y="5384209"/>
              <a:ext cx="313183" cy="297022"/>
              <a:chOff x="8301667" y="2334125"/>
              <a:chExt cx="586815" cy="556429"/>
            </a:xfrm>
          </p:grpSpPr>
          <p:sp>
            <p:nvSpPr>
              <p:cNvPr id="1968" name="Google Shape;1968;p159"/>
              <p:cNvSpPr/>
              <p:nvPr/>
            </p:nvSpPr>
            <p:spPr>
              <a:xfrm>
                <a:off x="8301667" y="2334125"/>
                <a:ext cx="586815" cy="556429"/>
              </a:xfrm>
              <a:custGeom>
                <a:rect b="b" l="l" r="r" t="t"/>
                <a:pathLst>
                  <a:path extrusionOk="0" h="556429" w="586815">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969" name="Google Shape;1969;p159"/>
              <p:cNvSpPr/>
              <p:nvPr/>
            </p:nvSpPr>
            <p:spPr>
              <a:xfrm>
                <a:off x="8334531" y="2359341"/>
                <a:ext cx="522000" cy="376200"/>
              </a:xfrm>
              <a:prstGeom prst="rect">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970" name="Google Shape;1970;p159"/>
              <p:cNvSpPr/>
              <p:nvPr/>
            </p:nvSpPr>
            <p:spPr>
              <a:xfrm>
                <a:off x="8372155" y="2452694"/>
                <a:ext cx="198600" cy="198600"/>
              </a:xfrm>
              <a:prstGeom prst="pie">
                <a:avLst>
                  <a:gd fmla="val 21510717" name="adj1"/>
                  <a:gd fmla="val 16200000"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1971" name="Google Shape;1971;p159"/>
              <p:cNvSpPr/>
              <p:nvPr/>
            </p:nvSpPr>
            <p:spPr>
              <a:xfrm rot="-1462064">
                <a:off x="8395650" y="2457052"/>
                <a:ext cx="167963" cy="167963"/>
              </a:xfrm>
              <a:prstGeom prst="pie">
                <a:avLst>
                  <a:gd fmla="val 17759983"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1972" name="Google Shape;1972;p159"/>
              <p:cNvSpPr/>
              <p:nvPr/>
            </p:nvSpPr>
            <p:spPr>
              <a:xfrm>
                <a:off x="8396802" y="2463844"/>
                <a:ext cx="168000" cy="168000"/>
              </a:xfrm>
              <a:prstGeom prst="pie">
                <a:avLst>
                  <a:gd fmla="val 19893257"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1973" name="Google Shape;1973;p159"/>
              <p:cNvSpPr/>
              <p:nvPr/>
            </p:nvSpPr>
            <p:spPr>
              <a:xfrm>
                <a:off x="8608662" y="2469349"/>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974" name="Google Shape;1974;p159"/>
              <p:cNvSpPr/>
              <p:nvPr/>
            </p:nvSpPr>
            <p:spPr>
              <a:xfrm>
                <a:off x="8608662" y="2529856"/>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975" name="Google Shape;1975;p159"/>
              <p:cNvSpPr/>
              <p:nvPr/>
            </p:nvSpPr>
            <p:spPr>
              <a:xfrm>
                <a:off x="8607108" y="2590363"/>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grpSp>
        <p:nvGrpSpPr>
          <p:cNvPr id="1976" name="Google Shape;1976;p159"/>
          <p:cNvGrpSpPr/>
          <p:nvPr/>
        </p:nvGrpSpPr>
        <p:grpSpPr>
          <a:xfrm>
            <a:off x="327551" y="3425091"/>
            <a:ext cx="1152600" cy="576434"/>
            <a:chOff x="327551" y="3879564"/>
            <a:chExt cx="1152600" cy="576434"/>
          </a:xfrm>
        </p:grpSpPr>
        <p:sp>
          <p:nvSpPr>
            <p:cNvPr id="1977" name="Google Shape;1977;p159"/>
            <p:cNvSpPr txBox="1"/>
            <p:nvPr/>
          </p:nvSpPr>
          <p:spPr>
            <a:xfrm>
              <a:off x="327551" y="4194398"/>
              <a:ext cx="11526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Media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1978" name="Google Shape;1978;p159"/>
            <p:cNvGrpSpPr/>
            <p:nvPr/>
          </p:nvGrpSpPr>
          <p:grpSpPr>
            <a:xfrm>
              <a:off x="747259" y="3879564"/>
              <a:ext cx="313187" cy="313217"/>
              <a:chOff x="8035871" y="3099661"/>
              <a:chExt cx="302100" cy="302100"/>
            </a:xfrm>
          </p:grpSpPr>
          <p:sp>
            <p:nvSpPr>
              <p:cNvPr id="1979" name="Google Shape;1979;p159"/>
              <p:cNvSpPr/>
              <p:nvPr/>
            </p:nvSpPr>
            <p:spPr>
              <a:xfrm>
                <a:off x="8035871" y="3099661"/>
                <a:ext cx="302100" cy="302100"/>
              </a:xfrm>
              <a:prstGeom prst="ellips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sp>
            <p:nvSpPr>
              <p:cNvPr id="1980" name="Google Shape;1980;p159"/>
              <p:cNvSpPr/>
              <p:nvPr/>
            </p:nvSpPr>
            <p:spPr>
              <a:xfrm rot="5400000">
                <a:off x="8138745" y="3190795"/>
                <a:ext cx="139200" cy="120000"/>
              </a:xfrm>
              <a:prstGeom prst="triangle">
                <a:avLst>
                  <a:gd fmla="val 50000" name="adj"/>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sp>
        <p:nvSpPr>
          <p:cNvPr id="1981" name="Google Shape;1981;p159"/>
          <p:cNvSpPr/>
          <p:nvPr/>
        </p:nvSpPr>
        <p:spPr>
          <a:xfrm>
            <a:off x="685900" y="5701825"/>
            <a:ext cx="413640" cy="318168"/>
          </a:xfrm>
          <a:prstGeom prst="cloud">
            <a:avLst/>
          </a:prstGeom>
          <a:no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59"/>
          <p:cNvSpPr txBox="1"/>
          <p:nvPr/>
        </p:nvSpPr>
        <p:spPr>
          <a:xfrm>
            <a:off x="342325" y="6042775"/>
            <a:ext cx="1123200" cy="2214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Other clouds</a:t>
            </a:r>
            <a:endParaRPr i="0" sz="1400" u="none" cap="none" strike="noStrike">
              <a:solidFill>
                <a:srgbClr val="000000"/>
              </a:solidFill>
              <a:latin typeface="DM Sans Medium"/>
              <a:ea typeface="DM Sans Medium"/>
              <a:cs typeface="DM Sans Medium"/>
              <a:sym typeface="DM Sans Medium"/>
            </a:endParaRPr>
          </a:p>
        </p:txBody>
      </p:sp>
      <p:sp>
        <p:nvSpPr>
          <p:cNvPr id="1893" name="Google Shape;1893;p159"/>
          <p:cNvSpPr/>
          <p:nvPr/>
        </p:nvSpPr>
        <p:spPr>
          <a:xfrm>
            <a:off x="8752650" y="3010750"/>
            <a:ext cx="1941300" cy="8040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rPr b="1" lang="en" sz="1000">
                <a:solidFill>
                  <a:schemeClr val="dk1"/>
                </a:solidFill>
                <a:latin typeface="DM Sans"/>
                <a:ea typeface="DM Sans"/>
                <a:cs typeface="DM Sans"/>
                <a:sym typeface="DM Sans"/>
              </a:rPr>
              <a:t>Operational Databases</a:t>
            </a:r>
            <a:endParaRPr b="1" sz="1000">
              <a:solidFill>
                <a:schemeClr val="dk1"/>
              </a:solidFill>
              <a:latin typeface="DM Sans"/>
              <a:ea typeface="DM Sans"/>
              <a:cs typeface="DM Sans"/>
              <a:sym typeface="DM Sans"/>
            </a:endParaRPr>
          </a:p>
        </p:txBody>
      </p:sp>
      <p:sp>
        <p:nvSpPr>
          <p:cNvPr id="1983" name="Google Shape;1983;p159"/>
          <p:cNvSpPr txBox="1"/>
          <p:nvPr/>
        </p:nvSpPr>
        <p:spPr>
          <a:xfrm>
            <a:off x="9654550" y="3605606"/>
            <a:ext cx="8541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Cosmos DB</a:t>
            </a:r>
            <a:endParaRPr i="0" sz="1400" u="none" cap="none" strike="noStrike">
              <a:solidFill>
                <a:srgbClr val="0078D4"/>
              </a:solidFill>
              <a:latin typeface="DM Sans Medium"/>
              <a:ea typeface="DM Sans Medium"/>
              <a:cs typeface="DM Sans Medium"/>
              <a:sym typeface="DM Sans Medium"/>
            </a:endParaRPr>
          </a:p>
        </p:txBody>
      </p:sp>
      <p:sp>
        <p:nvSpPr>
          <p:cNvPr id="1984" name="Google Shape;1984;p159"/>
          <p:cNvSpPr txBox="1"/>
          <p:nvPr/>
        </p:nvSpPr>
        <p:spPr>
          <a:xfrm>
            <a:off x="9032111" y="3605606"/>
            <a:ext cx="626100" cy="218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000"/>
              <a:buFont typeface="Arial"/>
              <a:buNone/>
            </a:pPr>
            <a:r>
              <a:rPr lang="en" sz="1000">
                <a:solidFill>
                  <a:srgbClr val="0078D4"/>
                </a:solidFill>
                <a:latin typeface="DM Sans Medium"/>
                <a:ea typeface="DM Sans Medium"/>
                <a:cs typeface="DM Sans Medium"/>
                <a:sym typeface="DM Sans Medium"/>
              </a:rPr>
              <a:t>SQL DB</a:t>
            </a:r>
            <a:endParaRPr>
              <a:solidFill>
                <a:srgbClr val="0078D4"/>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0078D4"/>
              </a:solidFill>
              <a:latin typeface="DM Sans Medium"/>
              <a:ea typeface="DM Sans Medium"/>
              <a:cs typeface="DM Sans Medium"/>
              <a:sym typeface="DM Sans Medium"/>
            </a:endParaRPr>
          </a:p>
        </p:txBody>
      </p:sp>
      <p:pic>
        <p:nvPicPr>
          <p:cNvPr id="1985" name="Google Shape;1985;p159"/>
          <p:cNvPicPr preferRelativeResize="0"/>
          <p:nvPr/>
        </p:nvPicPr>
        <p:blipFill>
          <a:blip r:embed="rId10">
            <a:alphaModFix/>
          </a:blip>
          <a:stretch>
            <a:fillRect/>
          </a:stretch>
        </p:blipFill>
        <p:spPr>
          <a:xfrm>
            <a:off x="9870972" y="3282295"/>
            <a:ext cx="357275" cy="345154"/>
          </a:xfrm>
          <a:prstGeom prst="rect">
            <a:avLst/>
          </a:prstGeom>
          <a:noFill/>
          <a:ln>
            <a:noFill/>
          </a:ln>
        </p:spPr>
      </p:pic>
      <p:pic>
        <p:nvPicPr>
          <p:cNvPr id="1986" name="Google Shape;1986;p159"/>
          <p:cNvPicPr preferRelativeResize="0"/>
          <p:nvPr/>
        </p:nvPicPr>
        <p:blipFill>
          <a:blip r:embed="rId11">
            <a:alphaModFix/>
          </a:blip>
          <a:stretch>
            <a:fillRect/>
          </a:stretch>
        </p:blipFill>
        <p:spPr>
          <a:xfrm>
            <a:off x="9198084" y="3293246"/>
            <a:ext cx="313175" cy="3198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160"/>
          <p:cNvSpPr/>
          <p:nvPr/>
        </p:nvSpPr>
        <p:spPr>
          <a:xfrm>
            <a:off x="2380225" y="1856675"/>
            <a:ext cx="1276500" cy="16083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t/>
            </a:r>
            <a:endParaRPr b="1" sz="1500">
              <a:solidFill>
                <a:schemeClr val="dk1"/>
              </a:solidFill>
              <a:latin typeface="DM Sans"/>
              <a:ea typeface="DM Sans"/>
              <a:cs typeface="DM Sans"/>
              <a:sym typeface="DM Sans"/>
            </a:endParaRPr>
          </a:p>
        </p:txBody>
      </p:sp>
      <p:sp>
        <p:nvSpPr>
          <p:cNvPr id="1992" name="Google Shape;1992;p160"/>
          <p:cNvSpPr/>
          <p:nvPr/>
        </p:nvSpPr>
        <p:spPr>
          <a:xfrm>
            <a:off x="1986100" y="1033284"/>
            <a:ext cx="99090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Governance</a:t>
            </a:r>
            <a:endParaRPr i="0" sz="1400" u="none" cap="none" strike="noStrike">
              <a:solidFill>
                <a:schemeClr val="accent1"/>
              </a:solidFill>
              <a:latin typeface="DM Sans Medium"/>
              <a:ea typeface="DM Sans Medium"/>
              <a:cs typeface="DM Sans Medium"/>
              <a:sym typeface="DM Sans Medium"/>
            </a:endParaRPr>
          </a:p>
        </p:txBody>
      </p:sp>
      <p:sp>
        <p:nvSpPr>
          <p:cNvPr id="1993" name="Google Shape;1993;p160"/>
          <p:cNvSpPr/>
          <p:nvPr/>
        </p:nvSpPr>
        <p:spPr>
          <a:xfrm>
            <a:off x="4104884"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Store</a:t>
            </a:r>
            <a:endParaRPr i="0" sz="1400" u="none" cap="none" strike="noStrike">
              <a:solidFill>
                <a:schemeClr val="accent1"/>
              </a:solidFill>
              <a:latin typeface="DM Sans Medium"/>
              <a:ea typeface="DM Sans Medium"/>
              <a:cs typeface="DM Sans Medium"/>
              <a:sym typeface="DM Sans Medium"/>
            </a:endParaRPr>
          </a:p>
        </p:txBody>
      </p:sp>
      <p:sp>
        <p:nvSpPr>
          <p:cNvPr id="1994" name="Google Shape;1994;p160"/>
          <p:cNvSpPr txBox="1"/>
          <p:nvPr>
            <p:ph type="title"/>
          </p:nvPr>
        </p:nvSpPr>
        <p:spPr>
          <a:xfrm>
            <a:off x="749245" y="3831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3 CDC</a:t>
            </a:r>
            <a:endParaRPr sz="3600"/>
          </a:p>
        </p:txBody>
      </p:sp>
      <p:sp>
        <p:nvSpPr>
          <p:cNvPr id="1995" name="Google Shape;1995;p16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96" name="Google Shape;1996;p160"/>
          <p:cNvSpPr/>
          <p:nvPr/>
        </p:nvSpPr>
        <p:spPr>
          <a:xfrm>
            <a:off x="1986100"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Ingest</a:t>
            </a:r>
            <a:endParaRPr i="0" sz="1400" u="none" cap="none" strike="noStrike">
              <a:solidFill>
                <a:schemeClr val="accent1"/>
              </a:solidFill>
              <a:latin typeface="DM Sans Medium"/>
              <a:ea typeface="DM Sans Medium"/>
              <a:cs typeface="DM Sans Medium"/>
              <a:sym typeface="DM Sans Medium"/>
            </a:endParaRPr>
          </a:p>
        </p:txBody>
      </p:sp>
      <p:sp>
        <p:nvSpPr>
          <p:cNvPr id="1997" name="Google Shape;1997;p160"/>
          <p:cNvSpPr/>
          <p:nvPr/>
        </p:nvSpPr>
        <p:spPr>
          <a:xfrm>
            <a:off x="8748550" y="1439120"/>
            <a:ext cx="3146400" cy="3375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Serve</a:t>
            </a:r>
            <a:endParaRPr i="0" sz="1400" u="none" cap="none" strike="noStrike">
              <a:solidFill>
                <a:schemeClr val="accent1"/>
              </a:solidFill>
              <a:latin typeface="DM Sans Medium"/>
              <a:ea typeface="DM Sans Medium"/>
              <a:cs typeface="DM Sans Medium"/>
              <a:sym typeface="DM Sans Medium"/>
            </a:endParaRPr>
          </a:p>
        </p:txBody>
      </p:sp>
      <p:sp>
        <p:nvSpPr>
          <p:cNvPr id="1998" name="Google Shape;1998;p160"/>
          <p:cNvSpPr/>
          <p:nvPr/>
        </p:nvSpPr>
        <p:spPr>
          <a:xfrm>
            <a:off x="6246793" y="1439120"/>
            <a:ext cx="24273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Process</a:t>
            </a:r>
            <a:endParaRPr i="0" sz="1400" u="none" cap="none" strike="noStrike">
              <a:solidFill>
                <a:schemeClr val="accent1"/>
              </a:solidFill>
              <a:latin typeface="DM Sans Medium"/>
              <a:ea typeface="DM Sans Medium"/>
              <a:cs typeface="DM Sans Medium"/>
              <a:sym typeface="DM Sans Medium"/>
            </a:endParaRPr>
          </a:p>
        </p:txBody>
      </p:sp>
      <p:cxnSp>
        <p:nvCxnSpPr>
          <p:cNvPr id="1999" name="Google Shape;1999;p160"/>
          <p:cNvCxnSpPr>
            <a:stCxn id="2000" idx="0"/>
            <a:endCxn id="2001" idx="1"/>
          </p:cNvCxnSpPr>
          <p:nvPr/>
        </p:nvCxnSpPr>
        <p:spPr>
          <a:xfrm rot="-5400000">
            <a:off x="8227200" y="3405475"/>
            <a:ext cx="518400" cy="532800"/>
          </a:xfrm>
          <a:prstGeom prst="bentConnector2">
            <a:avLst/>
          </a:prstGeom>
          <a:noFill/>
          <a:ln cap="flat" cmpd="sng" w="19050">
            <a:solidFill>
              <a:schemeClr val="accent4"/>
            </a:solidFill>
            <a:prstDash val="dash"/>
            <a:round/>
            <a:headEnd len="sm" w="sm" type="none"/>
            <a:tailEnd len="med" w="med" type="triangle"/>
          </a:ln>
        </p:spPr>
      </p:cxnSp>
      <p:grpSp>
        <p:nvGrpSpPr>
          <p:cNvPr id="2002" name="Google Shape;2002;p160"/>
          <p:cNvGrpSpPr/>
          <p:nvPr/>
        </p:nvGrpSpPr>
        <p:grpSpPr>
          <a:xfrm>
            <a:off x="327552" y="1907036"/>
            <a:ext cx="1152600" cy="732712"/>
            <a:chOff x="327552" y="1830836"/>
            <a:chExt cx="1152600" cy="732712"/>
          </a:xfrm>
        </p:grpSpPr>
        <p:sp>
          <p:nvSpPr>
            <p:cNvPr id="2003" name="Google Shape;2003;p160"/>
            <p:cNvSpPr txBox="1"/>
            <p:nvPr/>
          </p:nvSpPr>
          <p:spPr>
            <a:xfrm>
              <a:off x="327552" y="2157348"/>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Sensors and IoT</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2004" name="Google Shape;2004;p160"/>
            <p:cNvGrpSpPr/>
            <p:nvPr/>
          </p:nvGrpSpPr>
          <p:grpSpPr>
            <a:xfrm>
              <a:off x="747265" y="1830836"/>
              <a:ext cx="313174" cy="350025"/>
              <a:chOff x="4633352" y="465695"/>
              <a:chExt cx="743704" cy="831019"/>
            </a:xfrm>
          </p:grpSpPr>
          <p:sp>
            <p:nvSpPr>
              <p:cNvPr id="2005" name="Google Shape;2005;p160"/>
              <p:cNvSpPr/>
              <p:nvPr/>
            </p:nvSpPr>
            <p:spPr>
              <a:xfrm>
                <a:off x="4723400" y="646446"/>
                <a:ext cx="469500" cy="4695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06" name="Google Shape;2006;p160"/>
              <p:cNvSpPr/>
              <p:nvPr/>
            </p:nvSpPr>
            <p:spPr>
              <a:xfrm>
                <a:off x="4996580"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07" name="Google Shape;2007;p160"/>
              <p:cNvSpPr/>
              <p:nvPr/>
            </p:nvSpPr>
            <p:spPr>
              <a:xfrm>
                <a:off x="4772896"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08" name="Google Shape;2008;p160"/>
              <p:cNvSpPr/>
              <p:nvPr/>
            </p:nvSpPr>
            <p:spPr>
              <a:xfrm>
                <a:off x="4633352" y="579688"/>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09" name="Google Shape;2009;p160"/>
              <p:cNvSpPr/>
              <p:nvPr/>
            </p:nvSpPr>
            <p:spPr>
              <a:xfrm>
                <a:off x="4643631" y="1036997"/>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10" name="Google Shape;2010;p160"/>
              <p:cNvSpPr/>
              <p:nvPr/>
            </p:nvSpPr>
            <p:spPr>
              <a:xfrm>
                <a:off x="4996580" y="1147614"/>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11" name="Google Shape;2011;p160"/>
              <p:cNvSpPr/>
              <p:nvPr/>
            </p:nvSpPr>
            <p:spPr>
              <a:xfrm>
                <a:off x="5227956" y="92487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012" name="Google Shape;2012;p160"/>
              <p:cNvSpPr/>
              <p:nvPr/>
            </p:nvSpPr>
            <p:spPr>
              <a:xfrm>
                <a:off x="5227956" y="694322"/>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cxnSp>
        <p:nvCxnSpPr>
          <p:cNvPr id="2013" name="Google Shape;2013;p160"/>
          <p:cNvCxnSpPr>
            <a:stCxn id="2014" idx="3"/>
            <a:endCxn id="2015" idx="0"/>
          </p:cNvCxnSpPr>
          <p:nvPr/>
        </p:nvCxnSpPr>
        <p:spPr>
          <a:xfrm>
            <a:off x="3656717" y="2818520"/>
            <a:ext cx="1477500" cy="2099400"/>
          </a:xfrm>
          <a:prstGeom prst="bentConnector2">
            <a:avLst/>
          </a:prstGeom>
          <a:noFill/>
          <a:ln cap="flat" cmpd="sng" w="19050">
            <a:solidFill>
              <a:schemeClr val="accent4"/>
            </a:solidFill>
            <a:prstDash val="dash"/>
            <a:round/>
            <a:headEnd len="sm" w="sm" type="none"/>
            <a:tailEnd len="med" w="med" type="triangle"/>
          </a:ln>
        </p:spPr>
      </p:cxnSp>
      <p:cxnSp>
        <p:nvCxnSpPr>
          <p:cNvPr id="2016" name="Google Shape;2016;p160"/>
          <p:cNvCxnSpPr>
            <a:stCxn id="2017" idx="3"/>
            <a:endCxn id="2000" idx="1"/>
          </p:cNvCxnSpPr>
          <p:nvPr/>
        </p:nvCxnSpPr>
        <p:spPr>
          <a:xfrm>
            <a:off x="3656717" y="2437520"/>
            <a:ext cx="3093000" cy="1959900"/>
          </a:xfrm>
          <a:prstGeom prst="bentConnector3">
            <a:avLst>
              <a:gd fmla="val 50002" name="adj1"/>
            </a:avLst>
          </a:prstGeom>
          <a:noFill/>
          <a:ln cap="flat" cmpd="sng" w="19050">
            <a:solidFill>
              <a:schemeClr val="accent4"/>
            </a:solidFill>
            <a:prstDash val="dash"/>
            <a:round/>
            <a:headEnd len="med" w="med" type="none"/>
            <a:tailEnd len="med" w="med" type="triangle"/>
          </a:ln>
        </p:spPr>
      </p:cxnSp>
      <p:sp>
        <p:nvSpPr>
          <p:cNvPr id="2018" name="Google Shape;2018;p160"/>
          <p:cNvSpPr/>
          <p:nvPr/>
        </p:nvSpPr>
        <p:spPr>
          <a:xfrm>
            <a:off x="2337263" y="5303767"/>
            <a:ext cx="13257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Azure Data Factory </a:t>
            </a:r>
            <a:endParaRPr i="0" sz="1400" u="none" cap="none" strike="noStrike">
              <a:solidFill>
                <a:srgbClr val="0078D4"/>
              </a:solidFill>
              <a:latin typeface="DM Sans Medium"/>
              <a:ea typeface="DM Sans Medium"/>
              <a:cs typeface="DM Sans Medium"/>
              <a:sym typeface="DM Sans Medium"/>
            </a:endParaRPr>
          </a:p>
        </p:txBody>
      </p:sp>
      <p:pic>
        <p:nvPicPr>
          <p:cNvPr id="2019" name="Google Shape;2019;p160"/>
          <p:cNvPicPr preferRelativeResize="0"/>
          <p:nvPr/>
        </p:nvPicPr>
        <p:blipFill>
          <a:blip r:embed="rId3">
            <a:alphaModFix/>
          </a:blip>
          <a:stretch>
            <a:fillRect/>
          </a:stretch>
        </p:blipFill>
        <p:spPr>
          <a:xfrm>
            <a:off x="2799850" y="4952066"/>
            <a:ext cx="357275" cy="350894"/>
          </a:xfrm>
          <a:prstGeom prst="rect">
            <a:avLst/>
          </a:prstGeom>
          <a:noFill/>
          <a:ln>
            <a:noFill/>
          </a:ln>
        </p:spPr>
      </p:pic>
      <p:pic>
        <p:nvPicPr>
          <p:cNvPr id="2015" name="Google Shape;2015;p160"/>
          <p:cNvPicPr preferRelativeResize="0"/>
          <p:nvPr/>
        </p:nvPicPr>
        <p:blipFill>
          <a:blip r:embed="rId4">
            <a:alphaModFix/>
          </a:blip>
          <a:stretch>
            <a:fillRect/>
          </a:stretch>
        </p:blipFill>
        <p:spPr>
          <a:xfrm>
            <a:off x="4920965" y="4917964"/>
            <a:ext cx="426720" cy="419100"/>
          </a:xfrm>
          <a:prstGeom prst="rect">
            <a:avLst/>
          </a:prstGeom>
          <a:noFill/>
          <a:ln>
            <a:noFill/>
          </a:ln>
        </p:spPr>
      </p:pic>
      <p:sp>
        <p:nvSpPr>
          <p:cNvPr id="2020" name="Google Shape;2020;p160"/>
          <p:cNvSpPr/>
          <p:nvPr/>
        </p:nvSpPr>
        <p:spPr>
          <a:xfrm>
            <a:off x="7403085" y="4601175"/>
            <a:ext cx="1547100" cy="28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0078D4"/>
                </a:solidFill>
                <a:latin typeface="DM Sans Medium"/>
                <a:ea typeface="DM Sans Medium"/>
                <a:cs typeface="DM Sans Medium"/>
                <a:sym typeface="DM Sans Medium"/>
              </a:rPr>
              <a:t>Azure</a:t>
            </a:r>
            <a:r>
              <a:rPr lang="en" sz="1200">
                <a:solidFill>
                  <a:srgbClr val="0078D4"/>
                </a:solidFill>
                <a:latin typeface="DM Sans Medium"/>
                <a:ea typeface="DM Sans Medium"/>
                <a:cs typeface="DM Sans Medium"/>
                <a:sym typeface="DM Sans Medium"/>
              </a:rPr>
              <a:t> </a:t>
            </a:r>
            <a:r>
              <a:rPr i="0" lang="en" sz="1200" u="none" cap="none" strike="noStrike">
                <a:solidFill>
                  <a:srgbClr val="0078D4"/>
                </a:solidFill>
                <a:latin typeface="DM Sans Medium"/>
                <a:ea typeface="DM Sans Medium"/>
                <a:cs typeface="DM Sans Medium"/>
                <a:sym typeface="DM Sans Medium"/>
              </a:rPr>
              <a:t>Databricks</a:t>
            </a:r>
            <a:endParaRPr i="0" sz="1400" u="none" cap="none" strike="noStrike">
              <a:solidFill>
                <a:srgbClr val="0078D4"/>
              </a:solidFill>
              <a:latin typeface="DM Sans Medium"/>
              <a:ea typeface="DM Sans Medium"/>
              <a:cs typeface="DM Sans Medium"/>
              <a:sym typeface="DM Sans Medium"/>
            </a:endParaRPr>
          </a:p>
        </p:txBody>
      </p:sp>
      <p:sp>
        <p:nvSpPr>
          <p:cNvPr id="2021" name="Google Shape;2021;p160"/>
          <p:cNvSpPr/>
          <p:nvPr/>
        </p:nvSpPr>
        <p:spPr>
          <a:xfrm>
            <a:off x="8708000" y="45265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0"/>
          <p:cNvSpPr/>
          <p:nvPr/>
        </p:nvSpPr>
        <p:spPr>
          <a:xfrm>
            <a:off x="7602801" y="3608049"/>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0"/>
          <p:cNvSpPr/>
          <p:nvPr/>
        </p:nvSpPr>
        <p:spPr>
          <a:xfrm>
            <a:off x="2277696" y="2998643"/>
            <a:ext cx="1465200" cy="2571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Azure </a:t>
            </a:r>
            <a:br>
              <a:rPr i="0" lang="en" sz="1100" u="none" cap="none" strike="noStrike">
                <a:solidFill>
                  <a:srgbClr val="0078D4"/>
                </a:solidFill>
                <a:latin typeface="DM Sans Medium"/>
                <a:ea typeface="DM Sans Medium"/>
                <a:cs typeface="DM Sans Medium"/>
                <a:sym typeface="DM Sans Medium"/>
              </a:rPr>
            </a:br>
            <a:r>
              <a:rPr lang="en" sz="1100">
                <a:solidFill>
                  <a:srgbClr val="0078D4"/>
                </a:solidFill>
                <a:latin typeface="DM Sans Medium"/>
                <a:ea typeface="DM Sans Medium"/>
                <a:cs typeface="DM Sans Medium"/>
                <a:sym typeface="DM Sans Medium"/>
              </a:rPr>
              <a:t>Event Hub</a:t>
            </a:r>
            <a:endParaRPr i="0" sz="1400" u="none" cap="none" strike="noStrike">
              <a:solidFill>
                <a:srgbClr val="0078D4"/>
              </a:solidFill>
              <a:latin typeface="DM Sans Medium"/>
              <a:ea typeface="DM Sans Medium"/>
              <a:cs typeface="DM Sans Medium"/>
              <a:sym typeface="DM Sans Medium"/>
            </a:endParaRPr>
          </a:p>
        </p:txBody>
      </p:sp>
      <p:pic>
        <p:nvPicPr>
          <p:cNvPr id="2024" name="Google Shape;2024;p160"/>
          <p:cNvPicPr preferRelativeResize="0"/>
          <p:nvPr/>
        </p:nvPicPr>
        <p:blipFill>
          <a:blip r:embed="rId5">
            <a:alphaModFix/>
          </a:blip>
          <a:stretch>
            <a:fillRect/>
          </a:stretch>
        </p:blipFill>
        <p:spPr>
          <a:xfrm>
            <a:off x="2831658" y="2670592"/>
            <a:ext cx="357275" cy="350890"/>
          </a:xfrm>
          <a:prstGeom prst="rect">
            <a:avLst/>
          </a:prstGeom>
          <a:noFill/>
          <a:ln>
            <a:noFill/>
          </a:ln>
        </p:spPr>
      </p:pic>
      <p:sp>
        <p:nvSpPr>
          <p:cNvPr id="2025" name="Google Shape;2025;p160"/>
          <p:cNvSpPr/>
          <p:nvPr/>
        </p:nvSpPr>
        <p:spPr>
          <a:xfrm>
            <a:off x="4220302" y="5536329"/>
            <a:ext cx="1807500" cy="1197000"/>
          </a:xfrm>
          <a:prstGeom prst="snip2SameRect">
            <a:avLst>
              <a:gd fmla="val 50000" name="adj1"/>
              <a:gd fmla="val 3683" name="adj2"/>
            </a:avLst>
          </a:prstGeom>
          <a:noFill/>
          <a:ln cap="flat" cmpd="sng" w="9525">
            <a:solidFill>
              <a:srgbClr val="D1D1D1"/>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i="0" sz="2400" u="none" cap="none" strike="noStrike">
              <a:solidFill>
                <a:srgbClr val="FFFFFF"/>
              </a:solidFill>
              <a:latin typeface="DM Sans"/>
              <a:ea typeface="DM Sans"/>
              <a:cs typeface="DM Sans"/>
              <a:sym typeface="DM Sans"/>
            </a:endParaRPr>
          </a:p>
        </p:txBody>
      </p:sp>
      <p:cxnSp>
        <p:nvCxnSpPr>
          <p:cNvPr id="2026" name="Google Shape;2026;p160"/>
          <p:cNvCxnSpPr>
            <a:stCxn id="2027" idx="4"/>
            <a:endCxn id="2028" idx="2"/>
          </p:cNvCxnSpPr>
          <p:nvPr/>
        </p:nvCxnSpPr>
        <p:spPr>
          <a:xfrm>
            <a:off x="5326032" y="6333977"/>
            <a:ext cx="233700" cy="0"/>
          </a:xfrm>
          <a:prstGeom prst="straightConnector1">
            <a:avLst/>
          </a:prstGeom>
          <a:noFill/>
          <a:ln cap="flat" cmpd="sng" w="9525">
            <a:solidFill>
              <a:srgbClr val="9999A2"/>
            </a:solidFill>
            <a:prstDash val="solid"/>
            <a:round/>
            <a:headEnd len="sm" w="sm" type="none"/>
            <a:tailEnd len="med" w="med" type="triangle"/>
          </a:ln>
        </p:spPr>
      </p:cxnSp>
      <p:grpSp>
        <p:nvGrpSpPr>
          <p:cNvPr id="2029" name="Google Shape;2029;p160"/>
          <p:cNvGrpSpPr/>
          <p:nvPr/>
        </p:nvGrpSpPr>
        <p:grpSpPr>
          <a:xfrm>
            <a:off x="4302267" y="6181472"/>
            <a:ext cx="394774" cy="305009"/>
            <a:chOff x="3438575" y="1803850"/>
            <a:chExt cx="435300" cy="394272"/>
          </a:xfrm>
        </p:grpSpPr>
        <p:sp>
          <p:nvSpPr>
            <p:cNvPr id="2030" name="Google Shape;2030;p160"/>
            <p:cNvSpPr/>
            <p:nvPr/>
          </p:nvSpPr>
          <p:spPr>
            <a:xfrm>
              <a:off x="3438575" y="2040622"/>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031" name="Google Shape;2031;p160"/>
            <p:cNvSpPr/>
            <p:nvPr/>
          </p:nvSpPr>
          <p:spPr>
            <a:xfrm>
              <a:off x="3438575" y="1922236"/>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032" name="Google Shape;2032;p160"/>
            <p:cNvSpPr/>
            <p:nvPr/>
          </p:nvSpPr>
          <p:spPr>
            <a:xfrm>
              <a:off x="3438575" y="1803850"/>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2033" name="Google Shape;2033;p160"/>
          <p:cNvGrpSpPr/>
          <p:nvPr/>
        </p:nvGrpSpPr>
        <p:grpSpPr>
          <a:xfrm>
            <a:off x="4931258" y="6181472"/>
            <a:ext cx="394774" cy="305009"/>
            <a:chOff x="3438575" y="1803850"/>
            <a:chExt cx="435300" cy="394272"/>
          </a:xfrm>
        </p:grpSpPr>
        <p:sp>
          <p:nvSpPr>
            <p:cNvPr id="2034" name="Google Shape;2034;p160"/>
            <p:cNvSpPr/>
            <p:nvPr/>
          </p:nvSpPr>
          <p:spPr>
            <a:xfrm>
              <a:off x="3438575" y="2040622"/>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027" name="Google Shape;2027;p160"/>
            <p:cNvSpPr/>
            <p:nvPr/>
          </p:nvSpPr>
          <p:spPr>
            <a:xfrm>
              <a:off x="3438575" y="1922236"/>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035" name="Google Shape;2035;p160"/>
            <p:cNvSpPr/>
            <p:nvPr/>
          </p:nvSpPr>
          <p:spPr>
            <a:xfrm>
              <a:off x="3438575" y="1803850"/>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2036" name="Google Shape;2036;p160"/>
          <p:cNvGrpSpPr/>
          <p:nvPr/>
        </p:nvGrpSpPr>
        <p:grpSpPr>
          <a:xfrm>
            <a:off x="5559718" y="6181472"/>
            <a:ext cx="394730" cy="305009"/>
            <a:chOff x="3438575" y="1803850"/>
            <a:chExt cx="435300" cy="394272"/>
          </a:xfrm>
        </p:grpSpPr>
        <p:sp>
          <p:nvSpPr>
            <p:cNvPr id="2037" name="Google Shape;2037;p160"/>
            <p:cNvSpPr/>
            <p:nvPr/>
          </p:nvSpPr>
          <p:spPr>
            <a:xfrm>
              <a:off x="3438575" y="2040622"/>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028" name="Google Shape;2028;p160"/>
            <p:cNvSpPr/>
            <p:nvPr/>
          </p:nvSpPr>
          <p:spPr>
            <a:xfrm>
              <a:off x="3438575" y="1922236"/>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038" name="Google Shape;2038;p160"/>
            <p:cNvSpPr/>
            <p:nvPr/>
          </p:nvSpPr>
          <p:spPr>
            <a:xfrm>
              <a:off x="3438575" y="1803850"/>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cxnSp>
        <p:nvCxnSpPr>
          <p:cNvPr id="2039" name="Google Shape;2039;p160"/>
          <p:cNvCxnSpPr>
            <a:stCxn id="2031" idx="4"/>
            <a:endCxn id="2027" idx="2"/>
          </p:cNvCxnSpPr>
          <p:nvPr/>
        </p:nvCxnSpPr>
        <p:spPr>
          <a:xfrm>
            <a:off x="4697041" y="6333977"/>
            <a:ext cx="234300" cy="0"/>
          </a:xfrm>
          <a:prstGeom prst="straightConnector1">
            <a:avLst/>
          </a:prstGeom>
          <a:noFill/>
          <a:ln cap="flat" cmpd="sng" w="9525">
            <a:solidFill>
              <a:srgbClr val="9999A2"/>
            </a:solidFill>
            <a:prstDash val="solid"/>
            <a:round/>
            <a:headEnd len="sm" w="sm" type="none"/>
            <a:tailEnd len="med" w="med" type="triangle"/>
          </a:ln>
        </p:spPr>
      </p:cxnSp>
      <p:sp>
        <p:nvSpPr>
          <p:cNvPr id="2040" name="Google Shape;2040;p160"/>
          <p:cNvSpPr txBox="1"/>
          <p:nvPr/>
        </p:nvSpPr>
        <p:spPr>
          <a:xfrm>
            <a:off x="4182595"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bronze</a:t>
            </a:r>
            <a:endParaRPr sz="1000">
              <a:solidFill>
                <a:schemeClr val="accent1"/>
              </a:solidFill>
              <a:latin typeface="DM Sans"/>
              <a:ea typeface="DM Sans"/>
              <a:cs typeface="DM Sans"/>
              <a:sym typeface="DM Sans"/>
            </a:endParaRPr>
          </a:p>
        </p:txBody>
      </p:sp>
      <p:sp>
        <p:nvSpPr>
          <p:cNvPr id="2041" name="Google Shape;2041;p160"/>
          <p:cNvSpPr txBox="1"/>
          <p:nvPr/>
        </p:nvSpPr>
        <p:spPr>
          <a:xfrm>
            <a:off x="4814866"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silver</a:t>
            </a:r>
            <a:endParaRPr sz="1000">
              <a:solidFill>
                <a:schemeClr val="accent1"/>
              </a:solidFill>
              <a:latin typeface="DM Sans"/>
              <a:ea typeface="DM Sans"/>
              <a:cs typeface="DM Sans"/>
              <a:sym typeface="DM Sans"/>
            </a:endParaRPr>
          </a:p>
        </p:txBody>
      </p:sp>
      <p:sp>
        <p:nvSpPr>
          <p:cNvPr id="2042" name="Google Shape;2042;p160"/>
          <p:cNvSpPr txBox="1"/>
          <p:nvPr/>
        </p:nvSpPr>
        <p:spPr>
          <a:xfrm>
            <a:off x="5441469"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gold</a:t>
            </a:r>
            <a:endParaRPr sz="1000">
              <a:solidFill>
                <a:schemeClr val="accent1"/>
              </a:solidFill>
              <a:latin typeface="DM Sans"/>
              <a:ea typeface="DM Sans"/>
              <a:cs typeface="DM Sans"/>
              <a:sym typeface="DM Sans"/>
            </a:endParaRPr>
          </a:p>
        </p:txBody>
      </p:sp>
      <p:pic>
        <p:nvPicPr>
          <p:cNvPr id="2043" name="Google Shape;2043;p160"/>
          <p:cNvPicPr preferRelativeResize="0"/>
          <p:nvPr/>
        </p:nvPicPr>
        <p:blipFill rotWithShape="1">
          <a:blip r:embed="rId6">
            <a:alphaModFix/>
          </a:blip>
          <a:srcRect b="0" l="0" r="0" t="0"/>
          <a:stretch/>
        </p:blipFill>
        <p:spPr>
          <a:xfrm>
            <a:off x="4837252" y="5623730"/>
            <a:ext cx="561449" cy="436161"/>
          </a:xfrm>
          <a:prstGeom prst="rect">
            <a:avLst/>
          </a:prstGeom>
          <a:noFill/>
          <a:ln>
            <a:noFill/>
          </a:ln>
        </p:spPr>
      </p:pic>
      <p:sp>
        <p:nvSpPr>
          <p:cNvPr id="2044" name="Google Shape;2044;p160"/>
          <p:cNvSpPr txBox="1"/>
          <p:nvPr/>
        </p:nvSpPr>
        <p:spPr>
          <a:xfrm>
            <a:off x="6591699" y="1048008"/>
            <a:ext cx="981300" cy="320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1100">
                <a:solidFill>
                  <a:srgbClr val="0078D4"/>
                </a:solidFill>
                <a:latin typeface="DM Sans Medium"/>
                <a:ea typeface="DM Sans Medium"/>
                <a:cs typeface="DM Sans Medium"/>
                <a:sym typeface="DM Sans Medium"/>
              </a:rPr>
              <a:t>Unity Catalog</a:t>
            </a:r>
            <a:endParaRPr sz="1100">
              <a:solidFill>
                <a:srgbClr val="0078D4"/>
              </a:solidFill>
              <a:latin typeface="DM Sans Medium"/>
              <a:ea typeface="DM Sans Medium"/>
              <a:cs typeface="DM Sans Medium"/>
              <a:sym typeface="DM Sans Medium"/>
            </a:endParaRPr>
          </a:p>
        </p:txBody>
      </p:sp>
      <p:pic>
        <p:nvPicPr>
          <p:cNvPr id="2045" name="Google Shape;2045;p160"/>
          <p:cNvPicPr preferRelativeResize="0"/>
          <p:nvPr/>
        </p:nvPicPr>
        <p:blipFill>
          <a:blip r:embed="rId7">
            <a:alphaModFix/>
          </a:blip>
          <a:stretch>
            <a:fillRect/>
          </a:stretch>
        </p:blipFill>
        <p:spPr>
          <a:xfrm>
            <a:off x="6375664" y="1086504"/>
            <a:ext cx="244550" cy="221475"/>
          </a:xfrm>
          <a:prstGeom prst="rect">
            <a:avLst/>
          </a:prstGeom>
          <a:noFill/>
          <a:ln>
            <a:noFill/>
          </a:ln>
        </p:spPr>
      </p:pic>
      <p:grpSp>
        <p:nvGrpSpPr>
          <p:cNvPr id="2046" name="Google Shape;2046;p160"/>
          <p:cNvGrpSpPr/>
          <p:nvPr/>
        </p:nvGrpSpPr>
        <p:grpSpPr>
          <a:xfrm>
            <a:off x="2688736" y="3336414"/>
            <a:ext cx="132300" cy="280800"/>
            <a:chOff x="3172979" y="3260214"/>
            <a:chExt cx="132300" cy="280800"/>
          </a:xfrm>
        </p:grpSpPr>
        <p:sp>
          <p:nvSpPr>
            <p:cNvPr id="2047" name="Google Shape;2047;p160"/>
            <p:cNvSpPr/>
            <p:nvPr/>
          </p:nvSpPr>
          <p:spPr>
            <a:xfrm>
              <a:off x="3172979" y="326021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0"/>
            <p:cNvSpPr/>
            <p:nvPr/>
          </p:nvSpPr>
          <p:spPr>
            <a:xfrm>
              <a:off x="3172979" y="341261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160"/>
          <p:cNvGrpSpPr/>
          <p:nvPr/>
        </p:nvGrpSpPr>
        <p:grpSpPr>
          <a:xfrm>
            <a:off x="327552" y="2667603"/>
            <a:ext cx="1152600" cy="675232"/>
            <a:chOff x="327552" y="2530367"/>
            <a:chExt cx="1152600" cy="675232"/>
          </a:xfrm>
        </p:grpSpPr>
        <p:grpSp>
          <p:nvGrpSpPr>
            <p:cNvPr id="2050" name="Google Shape;2050;p160"/>
            <p:cNvGrpSpPr/>
            <p:nvPr/>
          </p:nvGrpSpPr>
          <p:grpSpPr>
            <a:xfrm>
              <a:off x="783718" y="2530367"/>
              <a:ext cx="233700" cy="261387"/>
              <a:chOff x="756675" y="1452750"/>
              <a:chExt cx="233700" cy="261387"/>
            </a:xfrm>
          </p:grpSpPr>
          <p:sp>
            <p:nvSpPr>
              <p:cNvPr id="2051" name="Google Shape;2051;p160"/>
              <p:cNvSpPr/>
              <p:nvPr/>
            </p:nvSpPr>
            <p:spPr>
              <a:xfrm>
                <a:off x="756675" y="16051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052" name="Google Shape;2052;p160"/>
              <p:cNvSpPr/>
              <p:nvPr/>
            </p:nvSpPr>
            <p:spPr>
              <a:xfrm>
                <a:off x="756675" y="15289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053" name="Google Shape;2053;p160"/>
              <p:cNvSpPr/>
              <p:nvPr/>
            </p:nvSpPr>
            <p:spPr>
              <a:xfrm>
                <a:off x="756675" y="14527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sp>
          <p:nvSpPr>
            <p:cNvPr id="2054" name="Google Shape;2054;p160"/>
            <p:cNvSpPr txBox="1"/>
            <p:nvPr/>
          </p:nvSpPr>
          <p:spPr>
            <a:xfrm>
              <a:off x="327552" y="2799399"/>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RDBMS</a:t>
              </a:r>
              <a:br>
                <a:rPr lang="en" sz="1000">
                  <a:latin typeface="DM Sans Medium"/>
                  <a:ea typeface="DM Sans Medium"/>
                  <a:cs typeface="DM Sans Medium"/>
                  <a:sym typeface="DM Sans Medium"/>
                </a:rPr>
              </a:br>
              <a:r>
                <a:rPr lang="en" sz="1000">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cxnSp>
        <p:nvCxnSpPr>
          <p:cNvPr id="2055" name="Google Shape;2055;p160"/>
          <p:cNvCxnSpPr>
            <a:stCxn id="2056" idx="3"/>
            <a:endCxn id="2024" idx="1"/>
          </p:cNvCxnSpPr>
          <p:nvPr/>
        </p:nvCxnSpPr>
        <p:spPr>
          <a:xfrm>
            <a:off x="1612442" y="2825601"/>
            <a:ext cx="1219200" cy="20400"/>
          </a:xfrm>
          <a:prstGeom prst="bentConnector3">
            <a:avLst>
              <a:gd fmla="val 50001" name="adj1"/>
            </a:avLst>
          </a:prstGeom>
          <a:noFill/>
          <a:ln cap="flat" cmpd="sng" w="19050">
            <a:solidFill>
              <a:schemeClr val="accent4"/>
            </a:solidFill>
            <a:prstDash val="dash"/>
            <a:round/>
            <a:headEnd len="sm" w="sm" type="none"/>
            <a:tailEnd len="med" w="med" type="triangle"/>
          </a:ln>
        </p:spPr>
      </p:cxnSp>
      <p:sp>
        <p:nvSpPr>
          <p:cNvPr id="2057" name="Google Shape;2057;p160"/>
          <p:cNvSpPr txBox="1"/>
          <p:nvPr/>
        </p:nvSpPr>
        <p:spPr>
          <a:xfrm>
            <a:off x="1465386" y="2756767"/>
            <a:ext cx="5655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9999A2"/>
                </a:solidFill>
                <a:latin typeface="DM Sans"/>
                <a:ea typeface="DM Sans"/>
                <a:cs typeface="DM Sans"/>
                <a:sym typeface="DM Sans"/>
              </a:rPr>
              <a:t>CDC</a:t>
            </a:r>
            <a:endParaRPr i="1">
              <a:solidFill>
                <a:srgbClr val="9999A2"/>
              </a:solidFill>
              <a:latin typeface="DM Sans"/>
              <a:ea typeface="DM Sans"/>
              <a:cs typeface="DM Sans"/>
              <a:sym typeface="DM Sans"/>
            </a:endParaRPr>
          </a:p>
        </p:txBody>
      </p:sp>
      <p:sp>
        <p:nvSpPr>
          <p:cNvPr id="2058" name="Google Shape;2058;p160"/>
          <p:cNvSpPr/>
          <p:nvPr/>
        </p:nvSpPr>
        <p:spPr>
          <a:xfrm>
            <a:off x="8098400" y="38407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0"/>
          <p:cNvSpPr/>
          <p:nvPr/>
        </p:nvSpPr>
        <p:spPr>
          <a:xfrm>
            <a:off x="6749850" y="3931075"/>
            <a:ext cx="2940300" cy="9324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t/>
            </a:r>
            <a:endParaRPr b="1" sz="1000">
              <a:solidFill>
                <a:schemeClr val="dk1"/>
              </a:solidFill>
              <a:latin typeface="DM Sans"/>
              <a:ea typeface="DM Sans"/>
              <a:cs typeface="DM Sans"/>
              <a:sym typeface="DM Sans"/>
            </a:endParaRPr>
          </a:p>
        </p:txBody>
      </p:sp>
      <p:sp>
        <p:nvSpPr>
          <p:cNvPr id="2059" name="Google Shape;2059;p160"/>
          <p:cNvSpPr txBox="1"/>
          <p:nvPr/>
        </p:nvSpPr>
        <p:spPr>
          <a:xfrm>
            <a:off x="8868866" y="4145902"/>
            <a:ext cx="8808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78D4"/>
                </a:solidFill>
                <a:latin typeface="DM Sans Medium"/>
                <a:ea typeface="DM Sans Medium"/>
                <a:cs typeface="DM Sans Medium"/>
                <a:sym typeface="DM Sans Medium"/>
              </a:rPr>
              <a:t>Databricks </a:t>
            </a:r>
            <a:br>
              <a:rPr lang="en" sz="1000">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SQL</a:t>
            </a:r>
            <a:endParaRPr>
              <a:solidFill>
                <a:srgbClr val="0078D4"/>
              </a:solidFill>
              <a:latin typeface="DM Sans Medium"/>
              <a:ea typeface="DM Sans Medium"/>
              <a:cs typeface="DM Sans Medium"/>
              <a:sym typeface="DM Sans Medium"/>
            </a:endParaRPr>
          </a:p>
        </p:txBody>
      </p:sp>
      <p:sp>
        <p:nvSpPr>
          <p:cNvPr id="2060" name="Google Shape;2060;p160"/>
          <p:cNvSpPr/>
          <p:nvPr/>
        </p:nvSpPr>
        <p:spPr>
          <a:xfrm>
            <a:off x="7157466" y="473889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1" name="Google Shape;2061;p160"/>
          <p:cNvPicPr preferRelativeResize="0"/>
          <p:nvPr/>
        </p:nvPicPr>
        <p:blipFill rotWithShape="1">
          <a:blip r:embed="rId8">
            <a:alphaModFix/>
          </a:blip>
          <a:srcRect b="0" l="0" r="82969" t="0"/>
          <a:stretch/>
        </p:blipFill>
        <p:spPr>
          <a:xfrm>
            <a:off x="7875554" y="4022123"/>
            <a:ext cx="666602" cy="622702"/>
          </a:xfrm>
          <a:prstGeom prst="rect">
            <a:avLst/>
          </a:prstGeom>
          <a:noFill/>
          <a:ln>
            <a:noFill/>
          </a:ln>
        </p:spPr>
      </p:pic>
      <p:sp>
        <p:nvSpPr>
          <p:cNvPr id="2062" name="Google Shape;2062;p160"/>
          <p:cNvSpPr/>
          <p:nvPr/>
        </p:nvSpPr>
        <p:spPr>
          <a:xfrm>
            <a:off x="7157466" y="39169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0"/>
          <p:cNvSpPr/>
          <p:nvPr/>
        </p:nvSpPr>
        <p:spPr>
          <a:xfrm>
            <a:off x="4158242" y="5303767"/>
            <a:ext cx="19128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None/>
            </a:pPr>
            <a:r>
              <a:rPr lang="en" sz="1100">
                <a:solidFill>
                  <a:srgbClr val="0078D4"/>
                </a:solidFill>
                <a:latin typeface="DM Sans Medium"/>
                <a:ea typeface="DM Sans Medium"/>
                <a:cs typeface="DM Sans Medium"/>
                <a:sym typeface="DM Sans Medium"/>
              </a:rPr>
              <a:t>Azure Data Lake Storage</a:t>
            </a:r>
            <a:endParaRPr sz="1100">
              <a:solidFill>
                <a:srgbClr val="0078D4"/>
              </a:solidFill>
              <a:latin typeface="DM Sans Medium"/>
              <a:ea typeface="DM Sans Medium"/>
              <a:cs typeface="DM Sans Medium"/>
              <a:sym typeface="DM Sans Medium"/>
            </a:endParaRPr>
          </a:p>
        </p:txBody>
      </p:sp>
      <p:sp>
        <p:nvSpPr>
          <p:cNvPr id="2064" name="Google Shape;2064;p160"/>
          <p:cNvSpPr txBox="1"/>
          <p:nvPr/>
        </p:nvSpPr>
        <p:spPr>
          <a:xfrm>
            <a:off x="3620230" y="2772614"/>
            <a:ext cx="11343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solidFill>
                  <a:srgbClr val="9999A2"/>
                </a:solidFill>
                <a:latin typeface="DM Sans"/>
                <a:ea typeface="DM Sans"/>
                <a:cs typeface="DM Sans"/>
                <a:sym typeface="DM Sans"/>
              </a:rPr>
              <a:t>Event Hub Capture</a:t>
            </a:r>
            <a:endParaRPr i="1" sz="1200">
              <a:solidFill>
                <a:srgbClr val="9999A2"/>
              </a:solidFill>
              <a:latin typeface="DM Sans"/>
              <a:ea typeface="DM Sans"/>
              <a:cs typeface="DM Sans"/>
              <a:sym typeface="DM Sans"/>
            </a:endParaRPr>
          </a:p>
        </p:txBody>
      </p:sp>
      <p:pic>
        <p:nvPicPr>
          <p:cNvPr id="2065" name="Google Shape;2065;p160"/>
          <p:cNvPicPr preferRelativeResize="0"/>
          <p:nvPr/>
        </p:nvPicPr>
        <p:blipFill rotWithShape="1">
          <a:blip r:embed="rId9">
            <a:alphaModFix/>
          </a:blip>
          <a:srcRect b="-19198" l="0" r="0" t="-8027"/>
          <a:stretch/>
        </p:blipFill>
        <p:spPr>
          <a:xfrm>
            <a:off x="6987320" y="4374356"/>
            <a:ext cx="489001" cy="323100"/>
          </a:xfrm>
          <a:prstGeom prst="rect">
            <a:avLst/>
          </a:prstGeom>
          <a:noFill/>
          <a:ln>
            <a:noFill/>
          </a:ln>
        </p:spPr>
      </p:pic>
      <p:pic>
        <p:nvPicPr>
          <p:cNvPr id="2066" name="Google Shape;2066;p160"/>
          <p:cNvPicPr preferRelativeResize="0"/>
          <p:nvPr/>
        </p:nvPicPr>
        <p:blipFill>
          <a:blip r:embed="rId10">
            <a:alphaModFix/>
          </a:blip>
          <a:stretch>
            <a:fillRect/>
          </a:stretch>
        </p:blipFill>
        <p:spPr>
          <a:xfrm>
            <a:off x="2840458" y="1996423"/>
            <a:ext cx="339675" cy="333600"/>
          </a:xfrm>
          <a:prstGeom prst="rect">
            <a:avLst/>
          </a:prstGeom>
          <a:noFill/>
          <a:ln>
            <a:noFill/>
          </a:ln>
        </p:spPr>
      </p:pic>
      <p:sp>
        <p:nvSpPr>
          <p:cNvPr id="2067" name="Google Shape;2067;p160"/>
          <p:cNvSpPr/>
          <p:nvPr/>
        </p:nvSpPr>
        <p:spPr>
          <a:xfrm>
            <a:off x="2277696" y="2340367"/>
            <a:ext cx="1465200" cy="2571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Azure </a:t>
            </a:r>
            <a:r>
              <a:rPr lang="en" sz="1100">
                <a:solidFill>
                  <a:srgbClr val="0078D4"/>
                </a:solidFill>
                <a:latin typeface="DM Sans Medium"/>
                <a:ea typeface="DM Sans Medium"/>
                <a:cs typeface="DM Sans Medium"/>
                <a:sym typeface="DM Sans Medium"/>
              </a:rPr>
              <a:t>IoT Hub</a:t>
            </a:r>
            <a:endParaRPr i="0" sz="1400" u="none" cap="none" strike="noStrike">
              <a:solidFill>
                <a:srgbClr val="0078D4"/>
              </a:solidFill>
              <a:latin typeface="DM Sans Medium"/>
              <a:ea typeface="DM Sans Medium"/>
              <a:cs typeface="DM Sans Medium"/>
              <a:sym typeface="DM Sans Medium"/>
            </a:endParaRPr>
          </a:p>
        </p:txBody>
      </p:sp>
      <p:sp>
        <p:nvSpPr>
          <p:cNvPr id="2068" name="Google Shape;2068;p160"/>
          <p:cNvSpPr txBox="1"/>
          <p:nvPr/>
        </p:nvSpPr>
        <p:spPr>
          <a:xfrm>
            <a:off x="3620230" y="2391625"/>
            <a:ext cx="15489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solidFill>
                  <a:srgbClr val="9999A2"/>
                </a:solidFill>
                <a:latin typeface="DM Sans"/>
                <a:ea typeface="DM Sans"/>
                <a:cs typeface="DM Sans"/>
                <a:sym typeface="DM Sans"/>
              </a:rPr>
              <a:t>Spark Structured Streaming</a:t>
            </a:r>
            <a:endParaRPr i="1" sz="1200">
              <a:solidFill>
                <a:srgbClr val="9999A2"/>
              </a:solidFill>
              <a:latin typeface="DM Sans"/>
              <a:ea typeface="DM Sans"/>
              <a:cs typeface="DM Sans"/>
              <a:sym typeface="DM Sans"/>
            </a:endParaRPr>
          </a:p>
        </p:txBody>
      </p:sp>
      <p:sp>
        <p:nvSpPr>
          <p:cNvPr id="2014" name="Google Shape;2014;p160"/>
          <p:cNvSpPr/>
          <p:nvPr/>
        </p:nvSpPr>
        <p:spPr>
          <a:xfrm>
            <a:off x="3524417" y="2754320"/>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0"/>
          <p:cNvSpPr/>
          <p:nvPr/>
        </p:nvSpPr>
        <p:spPr>
          <a:xfrm>
            <a:off x="3524417" y="2373320"/>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0"/>
          <p:cNvSpPr/>
          <p:nvPr/>
        </p:nvSpPr>
        <p:spPr>
          <a:xfrm>
            <a:off x="1480142" y="201556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0"/>
          <p:cNvSpPr/>
          <p:nvPr/>
        </p:nvSpPr>
        <p:spPr>
          <a:xfrm>
            <a:off x="1480142" y="2761401"/>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0" name="Google Shape;2070;p160"/>
          <p:cNvCxnSpPr>
            <a:stCxn id="2060" idx="2"/>
            <a:endCxn id="2015" idx="3"/>
          </p:cNvCxnSpPr>
          <p:nvPr/>
        </p:nvCxnSpPr>
        <p:spPr>
          <a:xfrm rot="5400000">
            <a:off x="6155616" y="4059394"/>
            <a:ext cx="260100" cy="1875900"/>
          </a:xfrm>
          <a:prstGeom prst="bentConnector2">
            <a:avLst/>
          </a:prstGeom>
          <a:noFill/>
          <a:ln cap="flat" cmpd="sng" w="19050">
            <a:solidFill>
              <a:schemeClr val="accent4"/>
            </a:solidFill>
            <a:prstDash val="dash"/>
            <a:round/>
            <a:headEnd len="med" w="med" type="triangle"/>
            <a:tailEnd len="med" w="med" type="triangle"/>
          </a:ln>
        </p:spPr>
      </p:cxnSp>
      <p:grpSp>
        <p:nvGrpSpPr>
          <p:cNvPr id="2071" name="Google Shape;2071;p160"/>
          <p:cNvGrpSpPr/>
          <p:nvPr/>
        </p:nvGrpSpPr>
        <p:grpSpPr>
          <a:xfrm>
            <a:off x="342251" y="4197845"/>
            <a:ext cx="1123200" cy="548155"/>
            <a:chOff x="342251" y="4651559"/>
            <a:chExt cx="1123200" cy="548155"/>
          </a:xfrm>
        </p:grpSpPr>
        <p:sp>
          <p:nvSpPr>
            <p:cNvPr id="2072" name="Google Shape;2072;p160"/>
            <p:cNvSpPr txBox="1"/>
            <p:nvPr/>
          </p:nvSpPr>
          <p:spPr>
            <a:xfrm>
              <a:off x="342251" y="4938114"/>
              <a:ext cx="11232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Files / Logs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2073" name="Google Shape;2073;p160"/>
            <p:cNvGrpSpPr/>
            <p:nvPr/>
          </p:nvGrpSpPr>
          <p:grpSpPr>
            <a:xfrm>
              <a:off x="777584" y="4651559"/>
              <a:ext cx="252537" cy="280799"/>
              <a:chOff x="7264761" y="118465"/>
              <a:chExt cx="365202" cy="499109"/>
            </a:xfrm>
          </p:grpSpPr>
          <p:sp>
            <p:nvSpPr>
              <p:cNvPr id="2074" name="Google Shape;2074;p160"/>
              <p:cNvSpPr/>
              <p:nvPr/>
            </p:nvSpPr>
            <p:spPr>
              <a:xfrm>
                <a:off x="7264761" y="118465"/>
                <a:ext cx="365202" cy="499109"/>
              </a:xfrm>
              <a:custGeom>
                <a:rect b="b" l="l" r="r" t="t"/>
                <a:pathLst>
                  <a:path extrusionOk="0" h="246" w="18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cap="flat" cmpd="sng" w="19050">
                <a:solidFill>
                  <a:srgbClr val="7A7A8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05050"/>
                  </a:solidFill>
                  <a:latin typeface="Quattrocento Sans"/>
                  <a:ea typeface="Quattrocento Sans"/>
                  <a:cs typeface="Quattrocento Sans"/>
                  <a:sym typeface="Quattrocento Sans"/>
                </a:endParaRPr>
              </a:p>
            </p:txBody>
          </p:sp>
          <p:sp>
            <p:nvSpPr>
              <p:cNvPr id="2075" name="Google Shape;2075;p160"/>
              <p:cNvSpPr/>
              <p:nvPr/>
            </p:nvSpPr>
            <p:spPr>
              <a:xfrm>
                <a:off x="7456155" y="118465"/>
                <a:ext cx="173700" cy="175500"/>
              </a:xfrm>
              <a:prstGeom prst="rtTriangl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grpSp>
        <p:nvGrpSpPr>
          <p:cNvPr id="2076" name="Google Shape;2076;p160"/>
          <p:cNvGrpSpPr/>
          <p:nvPr/>
        </p:nvGrpSpPr>
        <p:grpSpPr>
          <a:xfrm>
            <a:off x="342326" y="4980520"/>
            <a:ext cx="1123200" cy="713955"/>
            <a:chOff x="342326" y="5384209"/>
            <a:chExt cx="1123200" cy="713955"/>
          </a:xfrm>
        </p:grpSpPr>
        <p:sp>
          <p:nvSpPr>
            <p:cNvPr id="2077" name="Google Shape;2077;p160"/>
            <p:cNvSpPr txBox="1"/>
            <p:nvPr/>
          </p:nvSpPr>
          <p:spPr>
            <a:xfrm>
              <a:off x="342326" y="5684465"/>
              <a:ext cx="1123200" cy="4137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Business </a:t>
              </a:r>
              <a:r>
                <a:rPr lang="en" sz="1000">
                  <a:latin typeface="DM Sans Medium"/>
                  <a:ea typeface="DM Sans Medium"/>
                  <a:cs typeface="DM Sans Medium"/>
                  <a:sym typeface="DM Sans Medium"/>
                </a:rPr>
                <a:t>A</a:t>
              </a:r>
              <a:r>
                <a:rPr i="0" lang="en" sz="1000" u="none" cap="none" strike="noStrike">
                  <a:solidFill>
                    <a:srgbClr val="000000"/>
                  </a:solidFill>
                  <a:latin typeface="DM Sans Medium"/>
                  <a:ea typeface="DM Sans Medium"/>
                  <a:cs typeface="DM Sans Medium"/>
                  <a:sym typeface="DM Sans Medium"/>
                </a:rPr>
                <a:t>pps</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nvGrpSpPr>
            <p:cNvPr id="2078" name="Google Shape;2078;p160"/>
            <p:cNvGrpSpPr/>
            <p:nvPr/>
          </p:nvGrpSpPr>
          <p:grpSpPr>
            <a:xfrm>
              <a:off x="747261" y="5384209"/>
              <a:ext cx="313183" cy="297022"/>
              <a:chOff x="8301667" y="2334125"/>
              <a:chExt cx="586815" cy="556429"/>
            </a:xfrm>
          </p:grpSpPr>
          <p:sp>
            <p:nvSpPr>
              <p:cNvPr id="2079" name="Google Shape;2079;p160"/>
              <p:cNvSpPr/>
              <p:nvPr/>
            </p:nvSpPr>
            <p:spPr>
              <a:xfrm>
                <a:off x="8301667" y="2334125"/>
                <a:ext cx="586815" cy="556429"/>
              </a:xfrm>
              <a:custGeom>
                <a:rect b="b" l="l" r="r" t="t"/>
                <a:pathLst>
                  <a:path extrusionOk="0" h="556429" w="586815">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80" name="Google Shape;2080;p160"/>
              <p:cNvSpPr/>
              <p:nvPr/>
            </p:nvSpPr>
            <p:spPr>
              <a:xfrm>
                <a:off x="8334531" y="2359341"/>
                <a:ext cx="522000" cy="376200"/>
              </a:xfrm>
              <a:prstGeom prst="rect">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81" name="Google Shape;2081;p160"/>
              <p:cNvSpPr/>
              <p:nvPr/>
            </p:nvSpPr>
            <p:spPr>
              <a:xfrm>
                <a:off x="8372155" y="2452694"/>
                <a:ext cx="198600" cy="198600"/>
              </a:xfrm>
              <a:prstGeom prst="pie">
                <a:avLst>
                  <a:gd fmla="val 21510717" name="adj1"/>
                  <a:gd fmla="val 16200000"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2082" name="Google Shape;2082;p160"/>
              <p:cNvSpPr/>
              <p:nvPr/>
            </p:nvSpPr>
            <p:spPr>
              <a:xfrm rot="-1462064">
                <a:off x="8395650" y="2457052"/>
                <a:ext cx="167963" cy="167963"/>
              </a:xfrm>
              <a:prstGeom prst="pie">
                <a:avLst>
                  <a:gd fmla="val 17759983"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2083" name="Google Shape;2083;p160"/>
              <p:cNvSpPr/>
              <p:nvPr/>
            </p:nvSpPr>
            <p:spPr>
              <a:xfrm>
                <a:off x="8396802" y="2463844"/>
                <a:ext cx="168000" cy="168000"/>
              </a:xfrm>
              <a:prstGeom prst="pie">
                <a:avLst>
                  <a:gd fmla="val 19893257"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2084" name="Google Shape;2084;p160"/>
              <p:cNvSpPr/>
              <p:nvPr/>
            </p:nvSpPr>
            <p:spPr>
              <a:xfrm>
                <a:off x="8608662" y="2469349"/>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85" name="Google Shape;2085;p160"/>
              <p:cNvSpPr/>
              <p:nvPr/>
            </p:nvSpPr>
            <p:spPr>
              <a:xfrm>
                <a:off x="8608662" y="2529856"/>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86" name="Google Shape;2086;p160"/>
              <p:cNvSpPr/>
              <p:nvPr/>
            </p:nvSpPr>
            <p:spPr>
              <a:xfrm>
                <a:off x="8607108" y="2590363"/>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grpSp>
        <p:nvGrpSpPr>
          <p:cNvPr id="2087" name="Google Shape;2087;p160"/>
          <p:cNvGrpSpPr/>
          <p:nvPr/>
        </p:nvGrpSpPr>
        <p:grpSpPr>
          <a:xfrm>
            <a:off x="327551" y="3425091"/>
            <a:ext cx="1152600" cy="576434"/>
            <a:chOff x="327551" y="3879564"/>
            <a:chExt cx="1152600" cy="576434"/>
          </a:xfrm>
        </p:grpSpPr>
        <p:sp>
          <p:nvSpPr>
            <p:cNvPr id="2088" name="Google Shape;2088;p160"/>
            <p:cNvSpPr txBox="1"/>
            <p:nvPr/>
          </p:nvSpPr>
          <p:spPr>
            <a:xfrm>
              <a:off x="327551" y="4194398"/>
              <a:ext cx="11526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Media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2089" name="Google Shape;2089;p160"/>
            <p:cNvGrpSpPr/>
            <p:nvPr/>
          </p:nvGrpSpPr>
          <p:grpSpPr>
            <a:xfrm>
              <a:off x="747259" y="3879564"/>
              <a:ext cx="313187" cy="313217"/>
              <a:chOff x="8035871" y="3099661"/>
              <a:chExt cx="302100" cy="302100"/>
            </a:xfrm>
          </p:grpSpPr>
          <p:sp>
            <p:nvSpPr>
              <p:cNvPr id="2090" name="Google Shape;2090;p160"/>
              <p:cNvSpPr/>
              <p:nvPr/>
            </p:nvSpPr>
            <p:spPr>
              <a:xfrm>
                <a:off x="8035871" y="3099661"/>
                <a:ext cx="302100" cy="302100"/>
              </a:xfrm>
              <a:prstGeom prst="ellips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sp>
            <p:nvSpPr>
              <p:cNvPr id="2091" name="Google Shape;2091;p160"/>
              <p:cNvSpPr/>
              <p:nvPr/>
            </p:nvSpPr>
            <p:spPr>
              <a:xfrm rot="5400000">
                <a:off x="8138745" y="3190795"/>
                <a:ext cx="139200" cy="120000"/>
              </a:xfrm>
              <a:prstGeom prst="triangle">
                <a:avLst>
                  <a:gd fmla="val 50000" name="adj"/>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sp>
        <p:nvSpPr>
          <p:cNvPr id="2092" name="Google Shape;2092;p160"/>
          <p:cNvSpPr/>
          <p:nvPr/>
        </p:nvSpPr>
        <p:spPr>
          <a:xfrm>
            <a:off x="685900" y="5701825"/>
            <a:ext cx="413640" cy="318168"/>
          </a:xfrm>
          <a:prstGeom prst="cloud">
            <a:avLst/>
          </a:prstGeom>
          <a:no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60"/>
          <p:cNvSpPr txBox="1"/>
          <p:nvPr/>
        </p:nvSpPr>
        <p:spPr>
          <a:xfrm>
            <a:off x="342325" y="6042775"/>
            <a:ext cx="1123200" cy="2214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Other clouds</a:t>
            </a:r>
            <a:endParaRPr i="0" sz="1400" u="none" cap="none" strike="noStrike">
              <a:solidFill>
                <a:srgbClr val="000000"/>
              </a:solidFill>
              <a:latin typeface="DM Sans Medium"/>
              <a:ea typeface="DM Sans Medium"/>
              <a:cs typeface="DM Sans Medium"/>
              <a:sym typeface="DM Sans Medium"/>
            </a:endParaRPr>
          </a:p>
        </p:txBody>
      </p:sp>
      <p:sp>
        <p:nvSpPr>
          <p:cNvPr id="2001" name="Google Shape;2001;p160"/>
          <p:cNvSpPr/>
          <p:nvPr/>
        </p:nvSpPr>
        <p:spPr>
          <a:xfrm>
            <a:off x="8752650" y="3010750"/>
            <a:ext cx="1941300" cy="8040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rPr b="1" lang="en" sz="1000">
                <a:solidFill>
                  <a:schemeClr val="dk1"/>
                </a:solidFill>
                <a:latin typeface="DM Sans"/>
                <a:ea typeface="DM Sans"/>
                <a:cs typeface="DM Sans"/>
                <a:sym typeface="DM Sans"/>
              </a:rPr>
              <a:t>Operational Databases</a:t>
            </a:r>
            <a:endParaRPr b="1" sz="1000">
              <a:solidFill>
                <a:schemeClr val="dk1"/>
              </a:solidFill>
              <a:latin typeface="DM Sans"/>
              <a:ea typeface="DM Sans"/>
              <a:cs typeface="DM Sans"/>
              <a:sym typeface="DM Sans"/>
            </a:endParaRPr>
          </a:p>
        </p:txBody>
      </p:sp>
      <p:sp>
        <p:nvSpPr>
          <p:cNvPr id="2094" name="Google Shape;2094;p160"/>
          <p:cNvSpPr txBox="1"/>
          <p:nvPr/>
        </p:nvSpPr>
        <p:spPr>
          <a:xfrm>
            <a:off x="9654550" y="3605606"/>
            <a:ext cx="8541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Cosmos DB</a:t>
            </a:r>
            <a:endParaRPr i="0" sz="1400" u="none" cap="none" strike="noStrike">
              <a:solidFill>
                <a:srgbClr val="0078D4"/>
              </a:solidFill>
              <a:latin typeface="DM Sans Medium"/>
              <a:ea typeface="DM Sans Medium"/>
              <a:cs typeface="DM Sans Medium"/>
              <a:sym typeface="DM Sans Medium"/>
            </a:endParaRPr>
          </a:p>
        </p:txBody>
      </p:sp>
      <p:sp>
        <p:nvSpPr>
          <p:cNvPr id="2095" name="Google Shape;2095;p160"/>
          <p:cNvSpPr txBox="1"/>
          <p:nvPr/>
        </p:nvSpPr>
        <p:spPr>
          <a:xfrm>
            <a:off x="9032111" y="3605606"/>
            <a:ext cx="626100" cy="218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000"/>
              <a:buFont typeface="Arial"/>
              <a:buNone/>
            </a:pPr>
            <a:r>
              <a:rPr lang="en" sz="1000">
                <a:solidFill>
                  <a:srgbClr val="0078D4"/>
                </a:solidFill>
                <a:latin typeface="DM Sans Medium"/>
                <a:ea typeface="DM Sans Medium"/>
                <a:cs typeface="DM Sans Medium"/>
                <a:sym typeface="DM Sans Medium"/>
              </a:rPr>
              <a:t>SQL DB</a:t>
            </a:r>
            <a:endParaRPr>
              <a:solidFill>
                <a:srgbClr val="0078D4"/>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0078D4"/>
              </a:solidFill>
              <a:latin typeface="DM Sans Medium"/>
              <a:ea typeface="DM Sans Medium"/>
              <a:cs typeface="DM Sans Medium"/>
              <a:sym typeface="DM Sans Medium"/>
            </a:endParaRPr>
          </a:p>
        </p:txBody>
      </p:sp>
      <p:pic>
        <p:nvPicPr>
          <p:cNvPr id="2096" name="Google Shape;2096;p160"/>
          <p:cNvPicPr preferRelativeResize="0"/>
          <p:nvPr/>
        </p:nvPicPr>
        <p:blipFill>
          <a:blip r:embed="rId11">
            <a:alphaModFix/>
          </a:blip>
          <a:stretch>
            <a:fillRect/>
          </a:stretch>
        </p:blipFill>
        <p:spPr>
          <a:xfrm>
            <a:off x="9870972" y="3282295"/>
            <a:ext cx="357275" cy="345154"/>
          </a:xfrm>
          <a:prstGeom prst="rect">
            <a:avLst/>
          </a:prstGeom>
          <a:noFill/>
          <a:ln>
            <a:noFill/>
          </a:ln>
        </p:spPr>
      </p:pic>
      <p:pic>
        <p:nvPicPr>
          <p:cNvPr id="2097" name="Google Shape;2097;p160"/>
          <p:cNvPicPr preferRelativeResize="0"/>
          <p:nvPr/>
        </p:nvPicPr>
        <p:blipFill>
          <a:blip r:embed="rId12">
            <a:alphaModFix/>
          </a:blip>
          <a:stretch>
            <a:fillRect/>
          </a:stretch>
        </p:blipFill>
        <p:spPr>
          <a:xfrm>
            <a:off x="9198084" y="3293246"/>
            <a:ext cx="313175" cy="31983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161"/>
          <p:cNvSpPr/>
          <p:nvPr/>
        </p:nvSpPr>
        <p:spPr>
          <a:xfrm>
            <a:off x="1986100" y="1033284"/>
            <a:ext cx="99090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Governance</a:t>
            </a:r>
            <a:endParaRPr i="0" sz="1400" u="none" cap="none" strike="noStrike">
              <a:solidFill>
                <a:schemeClr val="accent1"/>
              </a:solidFill>
              <a:latin typeface="DM Sans Medium"/>
              <a:ea typeface="DM Sans Medium"/>
              <a:cs typeface="DM Sans Medium"/>
              <a:sym typeface="DM Sans Medium"/>
            </a:endParaRPr>
          </a:p>
        </p:txBody>
      </p:sp>
      <p:sp>
        <p:nvSpPr>
          <p:cNvPr id="2103" name="Google Shape;2103;p161"/>
          <p:cNvSpPr/>
          <p:nvPr/>
        </p:nvSpPr>
        <p:spPr>
          <a:xfrm>
            <a:off x="4104884"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Store</a:t>
            </a:r>
            <a:endParaRPr i="0" sz="1400" u="none" cap="none" strike="noStrike">
              <a:solidFill>
                <a:schemeClr val="accent1"/>
              </a:solidFill>
              <a:latin typeface="DM Sans Medium"/>
              <a:ea typeface="DM Sans Medium"/>
              <a:cs typeface="DM Sans Medium"/>
              <a:sym typeface="DM Sans Medium"/>
            </a:endParaRPr>
          </a:p>
        </p:txBody>
      </p:sp>
      <p:sp>
        <p:nvSpPr>
          <p:cNvPr id="2104" name="Google Shape;2104;p161"/>
          <p:cNvSpPr txBox="1"/>
          <p:nvPr>
            <p:ph type="title"/>
          </p:nvPr>
        </p:nvSpPr>
        <p:spPr>
          <a:xfrm>
            <a:off x="749245" y="3831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4 Data Science and ML</a:t>
            </a:r>
            <a:endParaRPr sz="3600"/>
          </a:p>
        </p:txBody>
      </p:sp>
      <p:sp>
        <p:nvSpPr>
          <p:cNvPr id="2105" name="Google Shape;2105;p16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6" name="Google Shape;2106;p161"/>
          <p:cNvSpPr/>
          <p:nvPr/>
        </p:nvSpPr>
        <p:spPr>
          <a:xfrm>
            <a:off x="1986100"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Ingest</a:t>
            </a:r>
            <a:endParaRPr i="0" sz="1400" u="none" cap="none" strike="noStrike">
              <a:solidFill>
                <a:schemeClr val="accent1"/>
              </a:solidFill>
              <a:latin typeface="DM Sans Medium"/>
              <a:ea typeface="DM Sans Medium"/>
              <a:cs typeface="DM Sans Medium"/>
              <a:sym typeface="DM Sans Medium"/>
            </a:endParaRPr>
          </a:p>
        </p:txBody>
      </p:sp>
      <p:sp>
        <p:nvSpPr>
          <p:cNvPr id="2107" name="Google Shape;2107;p161"/>
          <p:cNvSpPr/>
          <p:nvPr/>
        </p:nvSpPr>
        <p:spPr>
          <a:xfrm>
            <a:off x="8748550" y="1439120"/>
            <a:ext cx="3146400" cy="3375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Serve</a:t>
            </a:r>
            <a:endParaRPr i="0" sz="1400" u="none" cap="none" strike="noStrike">
              <a:solidFill>
                <a:schemeClr val="accent1"/>
              </a:solidFill>
              <a:latin typeface="DM Sans Medium"/>
              <a:ea typeface="DM Sans Medium"/>
              <a:cs typeface="DM Sans Medium"/>
              <a:sym typeface="DM Sans Medium"/>
            </a:endParaRPr>
          </a:p>
        </p:txBody>
      </p:sp>
      <p:sp>
        <p:nvSpPr>
          <p:cNvPr id="2108" name="Google Shape;2108;p161"/>
          <p:cNvSpPr/>
          <p:nvPr/>
        </p:nvSpPr>
        <p:spPr>
          <a:xfrm>
            <a:off x="6246793" y="1439120"/>
            <a:ext cx="24273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Process</a:t>
            </a:r>
            <a:endParaRPr i="0" sz="1400" u="none" cap="none" strike="noStrike">
              <a:solidFill>
                <a:schemeClr val="accent1"/>
              </a:solidFill>
              <a:latin typeface="DM Sans Medium"/>
              <a:ea typeface="DM Sans Medium"/>
              <a:cs typeface="DM Sans Medium"/>
              <a:sym typeface="DM Sans Medium"/>
            </a:endParaRPr>
          </a:p>
        </p:txBody>
      </p:sp>
      <p:grpSp>
        <p:nvGrpSpPr>
          <p:cNvPr id="2109" name="Google Shape;2109;p161"/>
          <p:cNvGrpSpPr/>
          <p:nvPr/>
        </p:nvGrpSpPr>
        <p:grpSpPr>
          <a:xfrm>
            <a:off x="327552" y="1907036"/>
            <a:ext cx="1152600" cy="732712"/>
            <a:chOff x="327552" y="1830836"/>
            <a:chExt cx="1152600" cy="732712"/>
          </a:xfrm>
        </p:grpSpPr>
        <p:sp>
          <p:nvSpPr>
            <p:cNvPr id="2110" name="Google Shape;2110;p161"/>
            <p:cNvSpPr txBox="1"/>
            <p:nvPr/>
          </p:nvSpPr>
          <p:spPr>
            <a:xfrm>
              <a:off x="327552" y="2157348"/>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Sensors and IoT</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2111" name="Google Shape;2111;p161"/>
            <p:cNvGrpSpPr/>
            <p:nvPr/>
          </p:nvGrpSpPr>
          <p:grpSpPr>
            <a:xfrm>
              <a:off x="747265" y="1830836"/>
              <a:ext cx="313174" cy="350025"/>
              <a:chOff x="4633352" y="465695"/>
              <a:chExt cx="743704" cy="831019"/>
            </a:xfrm>
          </p:grpSpPr>
          <p:sp>
            <p:nvSpPr>
              <p:cNvPr id="2112" name="Google Shape;2112;p161"/>
              <p:cNvSpPr/>
              <p:nvPr/>
            </p:nvSpPr>
            <p:spPr>
              <a:xfrm>
                <a:off x="4723400" y="646446"/>
                <a:ext cx="469500" cy="4695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13" name="Google Shape;2113;p161"/>
              <p:cNvSpPr/>
              <p:nvPr/>
            </p:nvSpPr>
            <p:spPr>
              <a:xfrm>
                <a:off x="4996580"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14" name="Google Shape;2114;p161"/>
              <p:cNvSpPr/>
              <p:nvPr/>
            </p:nvSpPr>
            <p:spPr>
              <a:xfrm>
                <a:off x="4772896"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15" name="Google Shape;2115;p161"/>
              <p:cNvSpPr/>
              <p:nvPr/>
            </p:nvSpPr>
            <p:spPr>
              <a:xfrm>
                <a:off x="4633352" y="579688"/>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16" name="Google Shape;2116;p161"/>
              <p:cNvSpPr/>
              <p:nvPr/>
            </p:nvSpPr>
            <p:spPr>
              <a:xfrm>
                <a:off x="4643631" y="1036997"/>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17" name="Google Shape;2117;p161"/>
              <p:cNvSpPr/>
              <p:nvPr/>
            </p:nvSpPr>
            <p:spPr>
              <a:xfrm>
                <a:off x="4996580" y="1147614"/>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18" name="Google Shape;2118;p161"/>
              <p:cNvSpPr/>
              <p:nvPr/>
            </p:nvSpPr>
            <p:spPr>
              <a:xfrm>
                <a:off x="5227956" y="92487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19" name="Google Shape;2119;p161"/>
              <p:cNvSpPr/>
              <p:nvPr/>
            </p:nvSpPr>
            <p:spPr>
              <a:xfrm>
                <a:off x="5227956" y="694322"/>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cxnSp>
        <p:nvCxnSpPr>
          <p:cNvPr id="2120" name="Google Shape;2120;p161"/>
          <p:cNvCxnSpPr>
            <a:stCxn id="2121" idx="0"/>
            <a:endCxn id="2122" idx="1"/>
          </p:cNvCxnSpPr>
          <p:nvPr/>
        </p:nvCxnSpPr>
        <p:spPr>
          <a:xfrm rot="-5400000">
            <a:off x="7226166" y="2390357"/>
            <a:ext cx="1524000" cy="1529100"/>
          </a:xfrm>
          <a:prstGeom prst="bentConnector2">
            <a:avLst/>
          </a:prstGeom>
          <a:noFill/>
          <a:ln cap="flat" cmpd="sng" w="19050">
            <a:solidFill>
              <a:schemeClr val="accent4"/>
            </a:solidFill>
            <a:prstDash val="dash"/>
            <a:round/>
            <a:headEnd len="sm" w="sm" type="none"/>
            <a:tailEnd len="med" w="med" type="triangle"/>
          </a:ln>
        </p:spPr>
      </p:cxnSp>
      <p:cxnSp>
        <p:nvCxnSpPr>
          <p:cNvPr id="2123" name="Google Shape;2123;p161"/>
          <p:cNvCxnSpPr>
            <a:stCxn id="2122" idx="3"/>
            <a:endCxn id="2124" idx="1"/>
          </p:cNvCxnSpPr>
          <p:nvPr/>
        </p:nvCxnSpPr>
        <p:spPr>
          <a:xfrm>
            <a:off x="10693950" y="2392775"/>
            <a:ext cx="379800" cy="447900"/>
          </a:xfrm>
          <a:prstGeom prst="bentConnector3">
            <a:avLst>
              <a:gd fmla="val 49982" name="adj1"/>
            </a:avLst>
          </a:prstGeom>
          <a:noFill/>
          <a:ln cap="flat" cmpd="sng" w="19050">
            <a:solidFill>
              <a:schemeClr val="accent4"/>
            </a:solidFill>
            <a:prstDash val="dash"/>
            <a:round/>
            <a:headEnd len="sm" w="sm" type="none"/>
            <a:tailEnd len="med" w="med" type="triangle"/>
          </a:ln>
        </p:spPr>
      </p:cxnSp>
      <p:pic>
        <p:nvPicPr>
          <p:cNvPr id="2125" name="Google Shape;2125;p161"/>
          <p:cNvPicPr preferRelativeResize="0"/>
          <p:nvPr/>
        </p:nvPicPr>
        <p:blipFill>
          <a:blip r:embed="rId3">
            <a:alphaModFix/>
          </a:blip>
          <a:stretch>
            <a:fillRect/>
          </a:stretch>
        </p:blipFill>
        <p:spPr>
          <a:xfrm>
            <a:off x="4920965" y="4917964"/>
            <a:ext cx="426720" cy="419100"/>
          </a:xfrm>
          <a:prstGeom prst="rect">
            <a:avLst/>
          </a:prstGeom>
          <a:noFill/>
          <a:ln>
            <a:noFill/>
          </a:ln>
        </p:spPr>
      </p:pic>
      <p:sp>
        <p:nvSpPr>
          <p:cNvPr id="2126" name="Google Shape;2126;p161"/>
          <p:cNvSpPr/>
          <p:nvPr/>
        </p:nvSpPr>
        <p:spPr>
          <a:xfrm>
            <a:off x="7403085" y="4601175"/>
            <a:ext cx="1547100" cy="28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0078D4"/>
                </a:solidFill>
                <a:latin typeface="DM Sans Medium"/>
                <a:ea typeface="DM Sans Medium"/>
                <a:cs typeface="DM Sans Medium"/>
                <a:sym typeface="DM Sans Medium"/>
              </a:rPr>
              <a:t>Azure</a:t>
            </a:r>
            <a:r>
              <a:rPr lang="en" sz="1200">
                <a:solidFill>
                  <a:srgbClr val="0078D4"/>
                </a:solidFill>
                <a:latin typeface="DM Sans Medium"/>
                <a:ea typeface="DM Sans Medium"/>
                <a:cs typeface="DM Sans Medium"/>
                <a:sym typeface="DM Sans Medium"/>
              </a:rPr>
              <a:t> </a:t>
            </a:r>
            <a:r>
              <a:rPr i="0" lang="en" sz="1200" u="none" cap="none" strike="noStrike">
                <a:solidFill>
                  <a:srgbClr val="0078D4"/>
                </a:solidFill>
                <a:latin typeface="DM Sans Medium"/>
                <a:ea typeface="DM Sans Medium"/>
                <a:cs typeface="DM Sans Medium"/>
                <a:sym typeface="DM Sans Medium"/>
              </a:rPr>
              <a:t>Databricks</a:t>
            </a:r>
            <a:endParaRPr i="0" sz="1400" u="none" cap="none" strike="noStrike">
              <a:solidFill>
                <a:srgbClr val="0078D4"/>
              </a:solidFill>
              <a:latin typeface="DM Sans Medium"/>
              <a:ea typeface="DM Sans Medium"/>
              <a:cs typeface="DM Sans Medium"/>
              <a:sym typeface="DM Sans Medium"/>
            </a:endParaRPr>
          </a:p>
        </p:txBody>
      </p:sp>
      <p:sp>
        <p:nvSpPr>
          <p:cNvPr id="2127" name="Google Shape;2127;p161"/>
          <p:cNvSpPr/>
          <p:nvPr/>
        </p:nvSpPr>
        <p:spPr>
          <a:xfrm>
            <a:off x="8708000" y="45265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61"/>
          <p:cNvSpPr/>
          <p:nvPr/>
        </p:nvSpPr>
        <p:spPr>
          <a:xfrm>
            <a:off x="7602801" y="3608049"/>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61"/>
          <p:cNvSpPr/>
          <p:nvPr/>
        </p:nvSpPr>
        <p:spPr>
          <a:xfrm>
            <a:off x="11186790" y="3124273"/>
            <a:ext cx="561600" cy="2538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Apps</a:t>
            </a:r>
            <a:endParaRPr i="0" sz="1400" u="none" cap="none" strike="noStrike">
              <a:solidFill>
                <a:srgbClr val="0078D4"/>
              </a:solidFill>
              <a:latin typeface="DM Sans Medium"/>
              <a:ea typeface="DM Sans Medium"/>
              <a:cs typeface="DM Sans Medium"/>
              <a:sym typeface="DM Sans Medium"/>
            </a:endParaRPr>
          </a:p>
        </p:txBody>
      </p:sp>
      <p:sp>
        <p:nvSpPr>
          <p:cNvPr id="2130" name="Google Shape;2130;p161"/>
          <p:cNvSpPr/>
          <p:nvPr/>
        </p:nvSpPr>
        <p:spPr>
          <a:xfrm>
            <a:off x="11262665" y="2983571"/>
            <a:ext cx="73052" cy="141558"/>
          </a:xfrm>
          <a:custGeom>
            <a:rect b="b" l="l" r="r" t="t"/>
            <a:pathLst>
              <a:path extrusionOk="0" h="101840" w="54314">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2131" name="Google Shape;2131;p161"/>
          <p:cNvSpPr/>
          <p:nvPr/>
        </p:nvSpPr>
        <p:spPr>
          <a:xfrm>
            <a:off x="11201898" y="2808437"/>
            <a:ext cx="413666" cy="320865"/>
          </a:xfrm>
          <a:custGeom>
            <a:rect b="b" l="l" r="r" t="t"/>
            <a:pathLst>
              <a:path extrusionOk="0" h="230838" w="30755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2132" name="Google Shape;2132;p161"/>
          <p:cNvSpPr/>
          <p:nvPr/>
        </p:nvSpPr>
        <p:spPr>
          <a:xfrm>
            <a:off x="11477411" y="2946749"/>
            <a:ext cx="255686" cy="179306"/>
          </a:xfrm>
          <a:custGeom>
            <a:rect b="b" l="l" r="r" t="t"/>
            <a:pathLst>
              <a:path extrusionOk="0" h="128997" w="190101">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A1A1A"/>
              </a:solidFill>
              <a:latin typeface="Quattrocento Sans"/>
              <a:ea typeface="Quattrocento Sans"/>
              <a:cs typeface="Quattrocento Sans"/>
              <a:sym typeface="Quattrocento Sans"/>
            </a:endParaRPr>
          </a:p>
        </p:txBody>
      </p:sp>
      <p:sp>
        <p:nvSpPr>
          <p:cNvPr id="2124" name="Google Shape;2124;p161"/>
          <p:cNvSpPr/>
          <p:nvPr/>
        </p:nvSpPr>
        <p:spPr>
          <a:xfrm>
            <a:off x="11073616" y="2776548"/>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61"/>
          <p:cNvSpPr/>
          <p:nvPr/>
        </p:nvSpPr>
        <p:spPr>
          <a:xfrm>
            <a:off x="11073616" y="2928948"/>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61"/>
          <p:cNvSpPr/>
          <p:nvPr/>
        </p:nvSpPr>
        <p:spPr>
          <a:xfrm>
            <a:off x="4220302" y="5536329"/>
            <a:ext cx="1807500" cy="1197000"/>
          </a:xfrm>
          <a:prstGeom prst="snip2SameRect">
            <a:avLst>
              <a:gd fmla="val 50000" name="adj1"/>
              <a:gd fmla="val 3683" name="adj2"/>
            </a:avLst>
          </a:prstGeom>
          <a:noFill/>
          <a:ln cap="flat" cmpd="sng" w="9525">
            <a:solidFill>
              <a:srgbClr val="D1D1D1"/>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i="0" sz="2400" u="none" cap="none" strike="noStrike">
              <a:solidFill>
                <a:srgbClr val="FFFFFF"/>
              </a:solidFill>
              <a:latin typeface="DM Sans"/>
              <a:ea typeface="DM Sans"/>
              <a:cs typeface="DM Sans"/>
              <a:sym typeface="DM Sans"/>
            </a:endParaRPr>
          </a:p>
        </p:txBody>
      </p:sp>
      <p:cxnSp>
        <p:nvCxnSpPr>
          <p:cNvPr id="2135" name="Google Shape;2135;p161"/>
          <p:cNvCxnSpPr>
            <a:stCxn id="2136" idx="4"/>
            <a:endCxn id="2137" idx="2"/>
          </p:cNvCxnSpPr>
          <p:nvPr/>
        </p:nvCxnSpPr>
        <p:spPr>
          <a:xfrm>
            <a:off x="5326032" y="6333977"/>
            <a:ext cx="233700" cy="0"/>
          </a:xfrm>
          <a:prstGeom prst="straightConnector1">
            <a:avLst/>
          </a:prstGeom>
          <a:noFill/>
          <a:ln cap="flat" cmpd="sng" w="9525">
            <a:solidFill>
              <a:srgbClr val="9999A2"/>
            </a:solidFill>
            <a:prstDash val="solid"/>
            <a:round/>
            <a:headEnd len="sm" w="sm" type="none"/>
            <a:tailEnd len="med" w="med" type="triangle"/>
          </a:ln>
        </p:spPr>
      </p:cxnSp>
      <p:grpSp>
        <p:nvGrpSpPr>
          <p:cNvPr id="2138" name="Google Shape;2138;p161"/>
          <p:cNvGrpSpPr/>
          <p:nvPr/>
        </p:nvGrpSpPr>
        <p:grpSpPr>
          <a:xfrm>
            <a:off x="4302267" y="6181472"/>
            <a:ext cx="394774" cy="305009"/>
            <a:chOff x="3438575" y="1803850"/>
            <a:chExt cx="435300" cy="394272"/>
          </a:xfrm>
        </p:grpSpPr>
        <p:sp>
          <p:nvSpPr>
            <p:cNvPr id="2139" name="Google Shape;2139;p161"/>
            <p:cNvSpPr/>
            <p:nvPr/>
          </p:nvSpPr>
          <p:spPr>
            <a:xfrm>
              <a:off x="3438575" y="2040622"/>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140" name="Google Shape;2140;p161"/>
            <p:cNvSpPr/>
            <p:nvPr/>
          </p:nvSpPr>
          <p:spPr>
            <a:xfrm>
              <a:off x="3438575" y="1922236"/>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141" name="Google Shape;2141;p161"/>
            <p:cNvSpPr/>
            <p:nvPr/>
          </p:nvSpPr>
          <p:spPr>
            <a:xfrm>
              <a:off x="3438575" y="1803850"/>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2142" name="Google Shape;2142;p161"/>
          <p:cNvGrpSpPr/>
          <p:nvPr/>
        </p:nvGrpSpPr>
        <p:grpSpPr>
          <a:xfrm>
            <a:off x="4931258" y="6181472"/>
            <a:ext cx="394774" cy="305009"/>
            <a:chOff x="3438575" y="1803850"/>
            <a:chExt cx="435300" cy="394272"/>
          </a:xfrm>
        </p:grpSpPr>
        <p:sp>
          <p:nvSpPr>
            <p:cNvPr id="2143" name="Google Shape;2143;p161"/>
            <p:cNvSpPr/>
            <p:nvPr/>
          </p:nvSpPr>
          <p:spPr>
            <a:xfrm>
              <a:off x="3438575" y="2040622"/>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136" name="Google Shape;2136;p161"/>
            <p:cNvSpPr/>
            <p:nvPr/>
          </p:nvSpPr>
          <p:spPr>
            <a:xfrm>
              <a:off x="3438575" y="1922236"/>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144" name="Google Shape;2144;p161"/>
            <p:cNvSpPr/>
            <p:nvPr/>
          </p:nvSpPr>
          <p:spPr>
            <a:xfrm>
              <a:off x="3438575" y="1803850"/>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2145" name="Google Shape;2145;p161"/>
          <p:cNvGrpSpPr/>
          <p:nvPr/>
        </p:nvGrpSpPr>
        <p:grpSpPr>
          <a:xfrm>
            <a:off x="5559718" y="6181472"/>
            <a:ext cx="394730" cy="305009"/>
            <a:chOff x="3438575" y="1803850"/>
            <a:chExt cx="435300" cy="394272"/>
          </a:xfrm>
        </p:grpSpPr>
        <p:sp>
          <p:nvSpPr>
            <p:cNvPr id="2146" name="Google Shape;2146;p161"/>
            <p:cNvSpPr/>
            <p:nvPr/>
          </p:nvSpPr>
          <p:spPr>
            <a:xfrm>
              <a:off x="3438575" y="2040622"/>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137" name="Google Shape;2137;p161"/>
            <p:cNvSpPr/>
            <p:nvPr/>
          </p:nvSpPr>
          <p:spPr>
            <a:xfrm>
              <a:off x="3438575" y="1922236"/>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147" name="Google Shape;2147;p161"/>
            <p:cNvSpPr/>
            <p:nvPr/>
          </p:nvSpPr>
          <p:spPr>
            <a:xfrm>
              <a:off x="3438575" y="1803850"/>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cxnSp>
        <p:nvCxnSpPr>
          <p:cNvPr id="2148" name="Google Shape;2148;p161"/>
          <p:cNvCxnSpPr>
            <a:stCxn id="2140" idx="4"/>
            <a:endCxn id="2136" idx="2"/>
          </p:cNvCxnSpPr>
          <p:nvPr/>
        </p:nvCxnSpPr>
        <p:spPr>
          <a:xfrm>
            <a:off x="4697041" y="6333977"/>
            <a:ext cx="234300" cy="0"/>
          </a:xfrm>
          <a:prstGeom prst="straightConnector1">
            <a:avLst/>
          </a:prstGeom>
          <a:noFill/>
          <a:ln cap="flat" cmpd="sng" w="9525">
            <a:solidFill>
              <a:srgbClr val="9999A2"/>
            </a:solidFill>
            <a:prstDash val="solid"/>
            <a:round/>
            <a:headEnd len="sm" w="sm" type="none"/>
            <a:tailEnd len="med" w="med" type="triangle"/>
          </a:ln>
        </p:spPr>
      </p:cxnSp>
      <p:sp>
        <p:nvSpPr>
          <p:cNvPr id="2149" name="Google Shape;2149;p161"/>
          <p:cNvSpPr txBox="1"/>
          <p:nvPr/>
        </p:nvSpPr>
        <p:spPr>
          <a:xfrm>
            <a:off x="4182595"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bronze</a:t>
            </a:r>
            <a:endParaRPr sz="1000">
              <a:solidFill>
                <a:schemeClr val="accent1"/>
              </a:solidFill>
              <a:latin typeface="DM Sans"/>
              <a:ea typeface="DM Sans"/>
              <a:cs typeface="DM Sans"/>
              <a:sym typeface="DM Sans"/>
            </a:endParaRPr>
          </a:p>
        </p:txBody>
      </p:sp>
      <p:sp>
        <p:nvSpPr>
          <p:cNvPr id="2150" name="Google Shape;2150;p161"/>
          <p:cNvSpPr txBox="1"/>
          <p:nvPr/>
        </p:nvSpPr>
        <p:spPr>
          <a:xfrm>
            <a:off x="4814866"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silver</a:t>
            </a:r>
            <a:endParaRPr sz="1000">
              <a:solidFill>
                <a:schemeClr val="accent1"/>
              </a:solidFill>
              <a:latin typeface="DM Sans"/>
              <a:ea typeface="DM Sans"/>
              <a:cs typeface="DM Sans"/>
              <a:sym typeface="DM Sans"/>
            </a:endParaRPr>
          </a:p>
        </p:txBody>
      </p:sp>
      <p:sp>
        <p:nvSpPr>
          <p:cNvPr id="2151" name="Google Shape;2151;p161"/>
          <p:cNvSpPr txBox="1"/>
          <p:nvPr/>
        </p:nvSpPr>
        <p:spPr>
          <a:xfrm>
            <a:off x="5441469"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gold</a:t>
            </a:r>
            <a:endParaRPr sz="1000">
              <a:solidFill>
                <a:schemeClr val="accent1"/>
              </a:solidFill>
              <a:latin typeface="DM Sans"/>
              <a:ea typeface="DM Sans"/>
              <a:cs typeface="DM Sans"/>
              <a:sym typeface="DM Sans"/>
            </a:endParaRPr>
          </a:p>
        </p:txBody>
      </p:sp>
      <p:pic>
        <p:nvPicPr>
          <p:cNvPr id="2152" name="Google Shape;2152;p161"/>
          <p:cNvPicPr preferRelativeResize="0"/>
          <p:nvPr/>
        </p:nvPicPr>
        <p:blipFill rotWithShape="1">
          <a:blip r:embed="rId4">
            <a:alphaModFix/>
          </a:blip>
          <a:srcRect b="0" l="0" r="0" t="0"/>
          <a:stretch/>
        </p:blipFill>
        <p:spPr>
          <a:xfrm>
            <a:off x="4837252" y="5623730"/>
            <a:ext cx="561449" cy="436161"/>
          </a:xfrm>
          <a:prstGeom prst="rect">
            <a:avLst/>
          </a:prstGeom>
          <a:noFill/>
          <a:ln>
            <a:noFill/>
          </a:ln>
        </p:spPr>
      </p:pic>
      <p:sp>
        <p:nvSpPr>
          <p:cNvPr id="2153" name="Google Shape;2153;p161"/>
          <p:cNvSpPr txBox="1"/>
          <p:nvPr/>
        </p:nvSpPr>
        <p:spPr>
          <a:xfrm>
            <a:off x="6591699" y="1048008"/>
            <a:ext cx="981300" cy="320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1100">
                <a:solidFill>
                  <a:srgbClr val="0078D4"/>
                </a:solidFill>
                <a:latin typeface="DM Sans Medium"/>
                <a:ea typeface="DM Sans Medium"/>
                <a:cs typeface="DM Sans Medium"/>
                <a:sym typeface="DM Sans Medium"/>
              </a:rPr>
              <a:t>Unity Catalog</a:t>
            </a:r>
            <a:endParaRPr sz="1100">
              <a:solidFill>
                <a:srgbClr val="0078D4"/>
              </a:solidFill>
              <a:latin typeface="DM Sans Medium"/>
              <a:ea typeface="DM Sans Medium"/>
              <a:cs typeface="DM Sans Medium"/>
              <a:sym typeface="DM Sans Medium"/>
            </a:endParaRPr>
          </a:p>
        </p:txBody>
      </p:sp>
      <p:pic>
        <p:nvPicPr>
          <p:cNvPr id="2154" name="Google Shape;2154;p161"/>
          <p:cNvPicPr preferRelativeResize="0"/>
          <p:nvPr/>
        </p:nvPicPr>
        <p:blipFill>
          <a:blip r:embed="rId5">
            <a:alphaModFix/>
          </a:blip>
          <a:stretch>
            <a:fillRect/>
          </a:stretch>
        </p:blipFill>
        <p:spPr>
          <a:xfrm>
            <a:off x="6375664" y="1086504"/>
            <a:ext cx="244550" cy="221475"/>
          </a:xfrm>
          <a:prstGeom prst="rect">
            <a:avLst/>
          </a:prstGeom>
          <a:noFill/>
          <a:ln>
            <a:noFill/>
          </a:ln>
        </p:spPr>
      </p:pic>
      <p:grpSp>
        <p:nvGrpSpPr>
          <p:cNvPr id="2155" name="Google Shape;2155;p161"/>
          <p:cNvGrpSpPr/>
          <p:nvPr/>
        </p:nvGrpSpPr>
        <p:grpSpPr>
          <a:xfrm>
            <a:off x="327552" y="2667603"/>
            <a:ext cx="1152600" cy="675232"/>
            <a:chOff x="327552" y="2530367"/>
            <a:chExt cx="1152600" cy="675232"/>
          </a:xfrm>
        </p:grpSpPr>
        <p:grpSp>
          <p:nvGrpSpPr>
            <p:cNvPr id="2156" name="Google Shape;2156;p161"/>
            <p:cNvGrpSpPr/>
            <p:nvPr/>
          </p:nvGrpSpPr>
          <p:grpSpPr>
            <a:xfrm>
              <a:off x="783718" y="2530367"/>
              <a:ext cx="233700" cy="261387"/>
              <a:chOff x="756675" y="1452750"/>
              <a:chExt cx="233700" cy="261387"/>
            </a:xfrm>
          </p:grpSpPr>
          <p:sp>
            <p:nvSpPr>
              <p:cNvPr id="2157" name="Google Shape;2157;p161"/>
              <p:cNvSpPr/>
              <p:nvPr/>
            </p:nvSpPr>
            <p:spPr>
              <a:xfrm>
                <a:off x="756675" y="16051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158" name="Google Shape;2158;p161"/>
              <p:cNvSpPr/>
              <p:nvPr/>
            </p:nvSpPr>
            <p:spPr>
              <a:xfrm>
                <a:off x="756675" y="15289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159" name="Google Shape;2159;p161"/>
              <p:cNvSpPr/>
              <p:nvPr/>
            </p:nvSpPr>
            <p:spPr>
              <a:xfrm>
                <a:off x="756675" y="14527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sp>
          <p:nvSpPr>
            <p:cNvPr id="2160" name="Google Shape;2160;p161"/>
            <p:cNvSpPr txBox="1"/>
            <p:nvPr/>
          </p:nvSpPr>
          <p:spPr>
            <a:xfrm>
              <a:off x="327552" y="2799399"/>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RDBMS</a:t>
              </a:r>
              <a:br>
                <a:rPr lang="en" sz="1000">
                  <a:latin typeface="DM Sans Medium"/>
                  <a:ea typeface="DM Sans Medium"/>
                  <a:cs typeface="DM Sans Medium"/>
                  <a:sym typeface="DM Sans Medium"/>
                </a:rPr>
              </a:br>
              <a:r>
                <a:rPr lang="en" sz="1000">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sp>
        <p:nvSpPr>
          <p:cNvPr id="2161" name="Google Shape;2161;p161"/>
          <p:cNvSpPr/>
          <p:nvPr/>
        </p:nvSpPr>
        <p:spPr>
          <a:xfrm>
            <a:off x="8098400" y="38407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61"/>
          <p:cNvSpPr/>
          <p:nvPr/>
        </p:nvSpPr>
        <p:spPr>
          <a:xfrm>
            <a:off x="6749850" y="3931075"/>
            <a:ext cx="2940300" cy="9324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t/>
            </a:r>
            <a:endParaRPr b="1" sz="1000">
              <a:solidFill>
                <a:schemeClr val="dk1"/>
              </a:solidFill>
              <a:latin typeface="DM Sans"/>
              <a:ea typeface="DM Sans"/>
              <a:cs typeface="DM Sans"/>
              <a:sym typeface="DM Sans"/>
            </a:endParaRPr>
          </a:p>
        </p:txBody>
      </p:sp>
      <p:pic>
        <p:nvPicPr>
          <p:cNvPr descr="Image result for mlflow logo transparent background" id="2163" name="Google Shape;2163;p161"/>
          <p:cNvPicPr preferRelativeResize="0"/>
          <p:nvPr/>
        </p:nvPicPr>
        <p:blipFill rotWithShape="1">
          <a:blip r:embed="rId6">
            <a:alphaModFix/>
          </a:blip>
          <a:srcRect b="0" l="0" r="0" t="0"/>
          <a:stretch/>
        </p:blipFill>
        <p:spPr>
          <a:xfrm>
            <a:off x="6987321" y="4115616"/>
            <a:ext cx="489000" cy="188416"/>
          </a:xfrm>
          <a:prstGeom prst="rect">
            <a:avLst/>
          </a:prstGeom>
          <a:noFill/>
          <a:ln>
            <a:noFill/>
          </a:ln>
        </p:spPr>
      </p:pic>
      <p:sp>
        <p:nvSpPr>
          <p:cNvPr id="2164" name="Google Shape;2164;p161"/>
          <p:cNvSpPr/>
          <p:nvPr/>
        </p:nvSpPr>
        <p:spPr>
          <a:xfrm>
            <a:off x="7157466" y="473889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5" name="Google Shape;2165;p161"/>
          <p:cNvPicPr preferRelativeResize="0"/>
          <p:nvPr/>
        </p:nvPicPr>
        <p:blipFill rotWithShape="1">
          <a:blip r:embed="rId7">
            <a:alphaModFix/>
          </a:blip>
          <a:srcRect b="0" l="0" r="82969" t="0"/>
          <a:stretch/>
        </p:blipFill>
        <p:spPr>
          <a:xfrm>
            <a:off x="7875554" y="4022123"/>
            <a:ext cx="666602" cy="622702"/>
          </a:xfrm>
          <a:prstGeom prst="rect">
            <a:avLst/>
          </a:prstGeom>
          <a:noFill/>
          <a:ln>
            <a:noFill/>
          </a:ln>
        </p:spPr>
      </p:pic>
      <p:sp>
        <p:nvSpPr>
          <p:cNvPr id="2121" name="Google Shape;2121;p161"/>
          <p:cNvSpPr/>
          <p:nvPr/>
        </p:nvSpPr>
        <p:spPr>
          <a:xfrm>
            <a:off x="7157466" y="39169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61"/>
          <p:cNvSpPr/>
          <p:nvPr/>
        </p:nvSpPr>
        <p:spPr>
          <a:xfrm>
            <a:off x="4158242" y="5303767"/>
            <a:ext cx="19128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None/>
            </a:pPr>
            <a:r>
              <a:rPr lang="en" sz="1100">
                <a:solidFill>
                  <a:srgbClr val="0078D4"/>
                </a:solidFill>
                <a:latin typeface="DM Sans Medium"/>
                <a:ea typeface="DM Sans Medium"/>
                <a:cs typeface="DM Sans Medium"/>
                <a:sym typeface="DM Sans Medium"/>
              </a:rPr>
              <a:t>Azure Data Lake Storage</a:t>
            </a:r>
            <a:endParaRPr sz="1100">
              <a:solidFill>
                <a:srgbClr val="0078D4"/>
              </a:solidFill>
              <a:latin typeface="DM Sans Medium"/>
              <a:ea typeface="DM Sans Medium"/>
              <a:cs typeface="DM Sans Medium"/>
              <a:sym typeface="DM Sans Medium"/>
            </a:endParaRPr>
          </a:p>
        </p:txBody>
      </p:sp>
      <p:pic>
        <p:nvPicPr>
          <p:cNvPr id="2167" name="Google Shape;2167;p161"/>
          <p:cNvPicPr preferRelativeResize="0"/>
          <p:nvPr/>
        </p:nvPicPr>
        <p:blipFill rotWithShape="1">
          <a:blip r:embed="rId8">
            <a:alphaModFix/>
          </a:blip>
          <a:srcRect b="-19198" l="0" r="0" t="-8027"/>
          <a:stretch/>
        </p:blipFill>
        <p:spPr>
          <a:xfrm>
            <a:off x="6987320" y="4374356"/>
            <a:ext cx="489001" cy="323100"/>
          </a:xfrm>
          <a:prstGeom prst="rect">
            <a:avLst/>
          </a:prstGeom>
          <a:noFill/>
          <a:ln>
            <a:noFill/>
          </a:ln>
        </p:spPr>
      </p:pic>
      <p:sp>
        <p:nvSpPr>
          <p:cNvPr id="2168" name="Google Shape;2168;p161"/>
          <p:cNvSpPr/>
          <p:nvPr/>
        </p:nvSpPr>
        <p:spPr>
          <a:xfrm>
            <a:off x="3524417" y="2754320"/>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61"/>
          <p:cNvSpPr/>
          <p:nvPr/>
        </p:nvSpPr>
        <p:spPr>
          <a:xfrm>
            <a:off x="3524417" y="2373320"/>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61"/>
          <p:cNvSpPr/>
          <p:nvPr/>
        </p:nvSpPr>
        <p:spPr>
          <a:xfrm>
            <a:off x="1480142" y="201556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61"/>
          <p:cNvSpPr/>
          <p:nvPr/>
        </p:nvSpPr>
        <p:spPr>
          <a:xfrm>
            <a:off x="1480142" y="2761401"/>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2" name="Google Shape;2172;p161"/>
          <p:cNvCxnSpPr>
            <a:stCxn id="2173" idx="3"/>
            <a:endCxn id="2133" idx="1"/>
          </p:cNvCxnSpPr>
          <p:nvPr/>
        </p:nvCxnSpPr>
        <p:spPr>
          <a:xfrm flipH="1" rot="10800000">
            <a:off x="10693950" y="2993050"/>
            <a:ext cx="379800" cy="419700"/>
          </a:xfrm>
          <a:prstGeom prst="bentConnector3">
            <a:avLst>
              <a:gd fmla="val 49982" name="adj1"/>
            </a:avLst>
          </a:prstGeom>
          <a:noFill/>
          <a:ln cap="flat" cmpd="sng" w="19050">
            <a:solidFill>
              <a:schemeClr val="accent4"/>
            </a:solidFill>
            <a:prstDash val="dash"/>
            <a:round/>
            <a:headEnd len="sm" w="sm" type="none"/>
            <a:tailEnd len="med" w="med" type="triangle"/>
          </a:ln>
        </p:spPr>
      </p:cxnSp>
      <p:cxnSp>
        <p:nvCxnSpPr>
          <p:cNvPr id="2174" name="Google Shape;2174;p161"/>
          <p:cNvCxnSpPr>
            <a:stCxn id="2162" idx="0"/>
            <a:endCxn id="2173" idx="1"/>
          </p:cNvCxnSpPr>
          <p:nvPr/>
        </p:nvCxnSpPr>
        <p:spPr>
          <a:xfrm rot="-5400000">
            <a:off x="8227200" y="3405475"/>
            <a:ext cx="518400" cy="532800"/>
          </a:xfrm>
          <a:prstGeom prst="bentConnector2">
            <a:avLst/>
          </a:prstGeom>
          <a:noFill/>
          <a:ln cap="flat" cmpd="sng" w="19050">
            <a:solidFill>
              <a:schemeClr val="accent4"/>
            </a:solidFill>
            <a:prstDash val="dash"/>
            <a:round/>
            <a:headEnd len="sm" w="sm" type="none"/>
            <a:tailEnd len="med" w="med" type="triangle"/>
          </a:ln>
        </p:spPr>
      </p:cxnSp>
      <p:cxnSp>
        <p:nvCxnSpPr>
          <p:cNvPr id="2175" name="Google Shape;2175;p161"/>
          <p:cNvCxnSpPr>
            <a:stCxn id="2164" idx="2"/>
            <a:endCxn id="2125" idx="3"/>
          </p:cNvCxnSpPr>
          <p:nvPr/>
        </p:nvCxnSpPr>
        <p:spPr>
          <a:xfrm rot="5400000">
            <a:off x="6155616" y="4059394"/>
            <a:ext cx="260100" cy="1875900"/>
          </a:xfrm>
          <a:prstGeom prst="bentConnector2">
            <a:avLst/>
          </a:prstGeom>
          <a:noFill/>
          <a:ln cap="flat" cmpd="sng" w="19050">
            <a:solidFill>
              <a:schemeClr val="accent4"/>
            </a:solidFill>
            <a:prstDash val="dash"/>
            <a:round/>
            <a:headEnd len="med" w="med" type="triangle"/>
            <a:tailEnd len="med" w="med" type="triangle"/>
          </a:ln>
        </p:spPr>
      </p:cxnSp>
      <p:grpSp>
        <p:nvGrpSpPr>
          <p:cNvPr id="2176" name="Google Shape;2176;p161"/>
          <p:cNvGrpSpPr/>
          <p:nvPr/>
        </p:nvGrpSpPr>
        <p:grpSpPr>
          <a:xfrm>
            <a:off x="342251" y="4197845"/>
            <a:ext cx="1123200" cy="548155"/>
            <a:chOff x="342251" y="4651559"/>
            <a:chExt cx="1123200" cy="548155"/>
          </a:xfrm>
        </p:grpSpPr>
        <p:sp>
          <p:nvSpPr>
            <p:cNvPr id="2177" name="Google Shape;2177;p161"/>
            <p:cNvSpPr txBox="1"/>
            <p:nvPr/>
          </p:nvSpPr>
          <p:spPr>
            <a:xfrm>
              <a:off x="342251" y="4938114"/>
              <a:ext cx="11232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Files / Logs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2178" name="Google Shape;2178;p161"/>
            <p:cNvGrpSpPr/>
            <p:nvPr/>
          </p:nvGrpSpPr>
          <p:grpSpPr>
            <a:xfrm>
              <a:off x="777584" y="4651559"/>
              <a:ext cx="252537" cy="280799"/>
              <a:chOff x="7264761" y="118465"/>
              <a:chExt cx="365202" cy="499109"/>
            </a:xfrm>
          </p:grpSpPr>
          <p:sp>
            <p:nvSpPr>
              <p:cNvPr id="2179" name="Google Shape;2179;p161"/>
              <p:cNvSpPr/>
              <p:nvPr/>
            </p:nvSpPr>
            <p:spPr>
              <a:xfrm>
                <a:off x="7264761" y="118465"/>
                <a:ext cx="365202" cy="499109"/>
              </a:xfrm>
              <a:custGeom>
                <a:rect b="b" l="l" r="r" t="t"/>
                <a:pathLst>
                  <a:path extrusionOk="0" h="246" w="18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cap="flat" cmpd="sng" w="19050">
                <a:solidFill>
                  <a:srgbClr val="7A7A8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05050"/>
                  </a:solidFill>
                  <a:latin typeface="Quattrocento Sans"/>
                  <a:ea typeface="Quattrocento Sans"/>
                  <a:cs typeface="Quattrocento Sans"/>
                  <a:sym typeface="Quattrocento Sans"/>
                </a:endParaRPr>
              </a:p>
            </p:txBody>
          </p:sp>
          <p:sp>
            <p:nvSpPr>
              <p:cNvPr id="2180" name="Google Shape;2180;p161"/>
              <p:cNvSpPr/>
              <p:nvPr/>
            </p:nvSpPr>
            <p:spPr>
              <a:xfrm>
                <a:off x="7456155" y="118465"/>
                <a:ext cx="173700" cy="175500"/>
              </a:xfrm>
              <a:prstGeom prst="rtTriangl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grpSp>
        <p:nvGrpSpPr>
          <p:cNvPr id="2181" name="Google Shape;2181;p161"/>
          <p:cNvGrpSpPr/>
          <p:nvPr/>
        </p:nvGrpSpPr>
        <p:grpSpPr>
          <a:xfrm>
            <a:off x="342326" y="4980520"/>
            <a:ext cx="1123200" cy="713955"/>
            <a:chOff x="342326" y="5384209"/>
            <a:chExt cx="1123200" cy="713955"/>
          </a:xfrm>
        </p:grpSpPr>
        <p:sp>
          <p:nvSpPr>
            <p:cNvPr id="2182" name="Google Shape;2182;p161"/>
            <p:cNvSpPr txBox="1"/>
            <p:nvPr/>
          </p:nvSpPr>
          <p:spPr>
            <a:xfrm>
              <a:off x="342326" y="5684465"/>
              <a:ext cx="1123200" cy="4137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Business </a:t>
              </a:r>
              <a:r>
                <a:rPr lang="en" sz="1000">
                  <a:latin typeface="DM Sans Medium"/>
                  <a:ea typeface="DM Sans Medium"/>
                  <a:cs typeface="DM Sans Medium"/>
                  <a:sym typeface="DM Sans Medium"/>
                </a:rPr>
                <a:t>A</a:t>
              </a:r>
              <a:r>
                <a:rPr i="0" lang="en" sz="1000" u="none" cap="none" strike="noStrike">
                  <a:solidFill>
                    <a:srgbClr val="000000"/>
                  </a:solidFill>
                  <a:latin typeface="DM Sans Medium"/>
                  <a:ea typeface="DM Sans Medium"/>
                  <a:cs typeface="DM Sans Medium"/>
                  <a:sym typeface="DM Sans Medium"/>
                </a:rPr>
                <a:t>pps</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nvGrpSpPr>
            <p:cNvPr id="2183" name="Google Shape;2183;p161"/>
            <p:cNvGrpSpPr/>
            <p:nvPr/>
          </p:nvGrpSpPr>
          <p:grpSpPr>
            <a:xfrm>
              <a:off x="747261" y="5384209"/>
              <a:ext cx="313183" cy="297022"/>
              <a:chOff x="8301667" y="2334125"/>
              <a:chExt cx="586815" cy="556429"/>
            </a:xfrm>
          </p:grpSpPr>
          <p:sp>
            <p:nvSpPr>
              <p:cNvPr id="2184" name="Google Shape;2184;p161"/>
              <p:cNvSpPr/>
              <p:nvPr/>
            </p:nvSpPr>
            <p:spPr>
              <a:xfrm>
                <a:off x="8301667" y="2334125"/>
                <a:ext cx="586815" cy="556429"/>
              </a:xfrm>
              <a:custGeom>
                <a:rect b="b" l="l" r="r" t="t"/>
                <a:pathLst>
                  <a:path extrusionOk="0" h="556429" w="586815">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185" name="Google Shape;2185;p161"/>
              <p:cNvSpPr/>
              <p:nvPr/>
            </p:nvSpPr>
            <p:spPr>
              <a:xfrm>
                <a:off x="8334531" y="2359341"/>
                <a:ext cx="522000" cy="376200"/>
              </a:xfrm>
              <a:prstGeom prst="rect">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186" name="Google Shape;2186;p161"/>
              <p:cNvSpPr/>
              <p:nvPr/>
            </p:nvSpPr>
            <p:spPr>
              <a:xfrm>
                <a:off x="8372155" y="2452694"/>
                <a:ext cx="198600" cy="198600"/>
              </a:xfrm>
              <a:prstGeom prst="pie">
                <a:avLst>
                  <a:gd fmla="val 21510717" name="adj1"/>
                  <a:gd fmla="val 16200000"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2187" name="Google Shape;2187;p161"/>
              <p:cNvSpPr/>
              <p:nvPr/>
            </p:nvSpPr>
            <p:spPr>
              <a:xfrm rot="-1462064">
                <a:off x="8395650" y="2457052"/>
                <a:ext cx="167963" cy="167963"/>
              </a:xfrm>
              <a:prstGeom prst="pie">
                <a:avLst>
                  <a:gd fmla="val 17759983"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2188" name="Google Shape;2188;p161"/>
              <p:cNvSpPr/>
              <p:nvPr/>
            </p:nvSpPr>
            <p:spPr>
              <a:xfrm>
                <a:off x="8396802" y="2463844"/>
                <a:ext cx="168000" cy="168000"/>
              </a:xfrm>
              <a:prstGeom prst="pie">
                <a:avLst>
                  <a:gd fmla="val 19893257"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2189" name="Google Shape;2189;p161"/>
              <p:cNvSpPr/>
              <p:nvPr/>
            </p:nvSpPr>
            <p:spPr>
              <a:xfrm>
                <a:off x="8608662" y="2469349"/>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190" name="Google Shape;2190;p161"/>
              <p:cNvSpPr/>
              <p:nvPr/>
            </p:nvSpPr>
            <p:spPr>
              <a:xfrm>
                <a:off x="8608662" y="2529856"/>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191" name="Google Shape;2191;p161"/>
              <p:cNvSpPr/>
              <p:nvPr/>
            </p:nvSpPr>
            <p:spPr>
              <a:xfrm>
                <a:off x="8607108" y="2590363"/>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grpSp>
        <p:nvGrpSpPr>
          <p:cNvPr id="2192" name="Google Shape;2192;p161"/>
          <p:cNvGrpSpPr/>
          <p:nvPr/>
        </p:nvGrpSpPr>
        <p:grpSpPr>
          <a:xfrm>
            <a:off x="327551" y="3425091"/>
            <a:ext cx="1152600" cy="576434"/>
            <a:chOff x="327551" y="3879564"/>
            <a:chExt cx="1152600" cy="576434"/>
          </a:xfrm>
        </p:grpSpPr>
        <p:sp>
          <p:nvSpPr>
            <p:cNvPr id="2193" name="Google Shape;2193;p161"/>
            <p:cNvSpPr txBox="1"/>
            <p:nvPr/>
          </p:nvSpPr>
          <p:spPr>
            <a:xfrm>
              <a:off x="327551" y="4194398"/>
              <a:ext cx="11526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Media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2194" name="Google Shape;2194;p161"/>
            <p:cNvGrpSpPr/>
            <p:nvPr/>
          </p:nvGrpSpPr>
          <p:grpSpPr>
            <a:xfrm>
              <a:off x="747259" y="3879564"/>
              <a:ext cx="313187" cy="313217"/>
              <a:chOff x="8035871" y="3099661"/>
              <a:chExt cx="302100" cy="302100"/>
            </a:xfrm>
          </p:grpSpPr>
          <p:sp>
            <p:nvSpPr>
              <p:cNvPr id="2195" name="Google Shape;2195;p161"/>
              <p:cNvSpPr/>
              <p:nvPr/>
            </p:nvSpPr>
            <p:spPr>
              <a:xfrm>
                <a:off x="8035871" y="3099661"/>
                <a:ext cx="302100" cy="302100"/>
              </a:xfrm>
              <a:prstGeom prst="ellips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sp>
            <p:nvSpPr>
              <p:cNvPr id="2196" name="Google Shape;2196;p161"/>
              <p:cNvSpPr/>
              <p:nvPr/>
            </p:nvSpPr>
            <p:spPr>
              <a:xfrm rot="5400000">
                <a:off x="8138745" y="3190795"/>
                <a:ext cx="139200" cy="120000"/>
              </a:xfrm>
              <a:prstGeom prst="triangle">
                <a:avLst>
                  <a:gd fmla="val 50000" name="adj"/>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sp>
        <p:nvSpPr>
          <p:cNvPr id="2197" name="Google Shape;2197;p161"/>
          <p:cNvSpPr/>
          <p:nvPr/>
        </p:nvSpPr>
        <p:spPr>
          <a:xfrm>
            <a:off x="685900" y="5701825"/>
            <a:ext cx="413640" cy="318168"/>
          </a:xfrm>
          <a:prstGeom prst="cloud">
            <a:avLst/>
          </a:prstGeom>
          <a:no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61"/>
          <p:cNvSpPr txBox="1"/>
          <p:nvPr/>
        </p:nvSpPr>
        <p:spPr>
          <a:xfrm>
            <a:off x="342325" y="6042775"/>
            <a:ext cx="1123200" cy="2214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Other clouds</a:t>
            </a:r>
            <a:endParaRPr i="0" sz="1400" u="none" cap="none" strike="noStrike">
              <a:solidFill>
                <a:srgbClr val="000000"/>
              </a:solidFill>
              <a:latin typeface="DM Sans Medium"/>
              <a:ea typeface="DM Sans Medium"/>
              <a:cs typeface="DM Sans Medium"/>
              <a:sym typeface="DM Sans Medium"/>
            </a:endParaRPr>
          </a:p>
        </p:txBody>
      </p:sp>
      <p:sp>
        <p:nvSpPr>
          <p:cNvPr id="2173" name="Google Shape;2173;p161"/>
          <p:cNvSpPr/>
          <p:nvPr/>
        </p:nvSpPr>
        <p:spPr>
          <a:xfrm>
            <a:off x="8752650" y="3010750"/>
            <a:ext cx="1941300" cy="8040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rPr b="1" lang="en" sz="1000">
                <a:solidFill>
                  <a:schemeClr val="dk1"/>
                </a:solidFill>
                <a:latin typeface="DM Sans"/>
                <a:ea typeface="DM Sans"/>
                <a:cs typeface="DM Sans"/>
                <a:sym typeface="DM Sans"/>
              </a:rPr>
              <a:t>Operational Databases</a:t>
            </a:r>
            <a:endParaRPr b="1" sz="1000">
              <a:solidFill>
                <a:schemeClr val="dk1"/>
              </a:solidFill>
              <a:latin typeface="DM Sans"/>
              <a:ea typeface="DM Sans"/>
              <a:cs typeface="DM Sans"/>
              <a:sym typeface="DM Sans"/>
            </a:endParaRPr>
          </a:p>
        </p:txBody>
      </p:sp>
      <p:sp>
        <p:nvSpPr>
          <p:cNvPr id="2199" name="Google Shape;2199;p161"/>
          <p:cNvSpPr txBox="1"/>
          <p:nvPr/>
        </p:nvSpPr>
        <p:spPr>
          <a:xfrm>
            <a:off x="9654550" y="3605606"/>
            <a:ext cx="854100" cy="21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Cosmos DB</a:t>
            </a:r>
            <a:endParaRPr i="0" sz="1400" u="none" cap="none" strike="noStrike">
              <a:solidFill>
                <a:srgbClr val="0078D4"/>
              </a:solidFill>
              <a:latin typeface="DM Sans Medium"/>
              <a:ea typeface="DM Sans Medium"/>
              <a:cs typeface="DM Sans Medium"/>
              <a:sym typeface="DM Sans Medium"/>
            </a:endParaRPr>
          </a:p>
        </p:txBody>
      </p:sp>
      <p:sp>
        <p:nvSpPr>
          <p:cNvPr id="2200" name="Google Shape;2200;p161"/>
          <p:cNvSpPr txBox="1"/>
          <p:nvPr/>
        </p:nvSpPr>
        <p:spPr>
          <a:xfrm>
            <a:off x="9032111" y="3605606"/>
            <a:ext cx="626100" cy="218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1000"/>
              <a:buFont typeface="Arial"/>
              <a:buNone/>
            </a:pPr>
            <a:r>
              <a:rPr lang="en" sz="1000">
                <a:solidFill>
                  <a:srgbClr val="0078D4"/>
                </a:solidFill>
                <a:latin typeface="DM Sans Medium"/>
                <a:ea typeface="DM Sans Medium"/>
                <a:cs typeface="DM Sans Medium"/>
                <a:sym typeface="DM Sans Medium"/>
              </a:rPr>
              <a:t>SQL DB</a:t>
            </a:r>
            <a:endParaRPr>
              <a:solidFill>
                <a:srgbClr val="0078D4"/>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000"/>
              <a:buFont typeface="Arial"/>
              <a:buNone/>
            </a:pPr>
            <a:r>
              <a:t/>
            </a:r>
            <a:endParaRPr sz="1000">
              <a:solidFill>
                <a:srgbClr val="0078D4"/>
              </a:solidFill>
              <a:latin typeface="DM Sans Medium"/>
              <a:ea typeface="DM Sans Medium"/>
              <a:cs typeface="DM Sans Medium"/>
              <a:sym typeface="DM Sans Medium"/>
            </a:endParaRPr>
          </a:p>
        </p:txBody>
      </p:sp>
      <p:pic>
        <p:nvPicPr>
          <p:cNvPr id="2201" name="Google Shape;2201;p161"/>
          <p:cNvPicPr preferRelativeResize="0"/>
          <p:nvPr/>
        </p:nvPicPr>
        <p:blipFill>
          <a:blip r:embed="rId9">
            <a:alphaModFix/>
          </a:blip>
          <a:stretch>
            <a:fillRect/>
          </a:stretch>
        </p:blipFill>
        <p:spPr>
          <a:xfrm>
            <a:off x="9870972" y="3282295"/>
            <a:ext cx="357275" cy="345154"/>
          </a:xfrm>
          <a:prstGeom prst="rect">
            <a:avLst/>
          </a:prstGeom>
          <a:noFill/>
          <a:ln>
            <a:noFill/>
          </a:ln>
        </p:spPr>
      </p:pic>
      <p:pic>
        <p:nvPicPr>
          <p:cNvPr id="2202" name="Google Shape;2202;p161"/>
          <p:cNvPicPr preferRelativeResize="0"/>
          <p:nvPr/>
        </p:nvPicPr>
        <p:blipFill>
          <a:blip r:embed="rId10">
            <a:alphaModFix/>
          </a:blip>
          <a:stretch>
            <a:fillRect/>
          </a:stretch>
        </p:blipFill>
        <p:spPr>
          <a:xfrm>
            <a:off x="9198084" y="3293246"/>
            <a:ext cx="313175" cy="319837"/>
          </a:xfrm>
          <a:prstGeom prst="rect">
            <a:avLst/>
          </a:prstGeom>
          <a:noFill/>
          <a:ln>
            <a:noFill/>
          </a:ln>
        </p:spPr>
      </p:pic>
      <p:sp>
        <p:nvSpPr>
          <p:cNvPr id="2122" name="Google Shape;2122;p161"/>
          <p:cNvSpPr/>
          <p:nvPr/>
        </p:nvSpPr>
        <p:spPr>
          <a:xfrm>
            <a:off x="8752650" y="1856675"/>
            <a:ext cx="1941300" cy="1072200"/>
          </a:xfrm>
          <a:prstGeom prst="roundRect">
            <a:avLst>
              <a:gd fmla="val 10905"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rPr b="1" lang="en" sz="1000">
                <a:solidFill>
                  <a:schemeClr val="dk1"/>
                </a:solidFill>
                <a:latin typeface="DM Sans"/>
                <a:ea typeface="DM Sans"/>
                <a:cs typeface="DM Sans"/>
                <a:sym typeface="DM Sans"/>
              </a:rPr>
              <a:t>Model Serving</a:t>
            </a:r>
            <a:endParaRPr b="1" sz="1500">
              <a:solidFill>
                <a:schemeClr val="dk1"/>
              </a:solidFill>
              <a:latin typeface="DM Sans"/>
              <a:ea typeface="DM Sans"/>
              <a:cs typeface="DM Sans"/>
              <a:sym typeface="DM Sans"/>
            </a:endParaRPr>
          </a:p>
        </p:txBody>
      </p:sp>
      <p:sp>
        <p:nvSpPr>
          <p:cNvPr id="2203" name="Google Shape;2203;p161"/>
          <p:cNvSpPr txBox="1"/>
          <p:nvPr/>
        </p:nvSpPr>
        <p:spPr>
          <a:xfrm>
            <a:off x="9880900" y="2419575"/>
            <a:ext cx="854100" cy="419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Azure </a:t>
            </a:r>
            <a:br>
              <a:rPr i="0" lang="en" sz="1000" u="none" cap="none" strike="noStrike">
                <a:solidFill>
                  <a:srgbClr val="0078D4"/>
                </a:solidFill>
                <a:latin typeface="DM Sans Medium"/>
                <a:ea typeface="DM Sans Medium"/>
                <a:cs typeface="DM Sans Medium"/>
                <a:sym typeface="DM Sans Medium"/>
              </a:rPr>
            </a:br>
            <a:r>
              <a:rPr i="0" lang="en" sz="1000" u="none" cap="none" strike="noStrike">
                <a:solidFill>
                  <a:srgbClr val="0078D4"/>
                </a:solidFill>
                <a:latin typeface="DM Sans Medium"/>
                <a:ea typeface="DM Sans Medium"/>
                <a:cs typeface="DM Sans Medium"/>
                <a:sym typeface="DM Sans Medium"/>
              </a:rPr>
              <a:t>Kubernetes Service</a:t>
            </a:r>
            <a:endParaRPr i="0" sz="1400" u="none" cap="none" strike="noStrike">
              <a:solidFill>
                <a:srgbClr val="0078D4"/>
              </a:solidFill>
              <a:latin typeface="DM Sans Medium"/>
              <a:ea typeface="DM Sans Medium"/>
              <a:cs typeface="DM Sans Medium"/>
              <a:sym typeface="DM Sans Medium"/>
            </a:endParaRPr>
          </a:p>
        </p:txBody>
      </p:sp>
      <p:pic>
        <p:nvPicPr>
          <p:cNvPr id="2204" name="Google Shape;2204;p161"/>
          <p:cNvPicPr preferRelativeResize="0"/>
          <p:nvPr/>
        </p:nvPicPr>
        <p:blipFill rotWithShape="1">
          <a:blip r:embed="rId11">
            <a:alphaModFix/>
          </a:blip>
          <a:srcRect b="0" l="0" r="0" t="0"/>
          <a:stretch/>
        </p:blipFill>
        <p:spPr>
          <a:xfrm>
            <a:off x="9525809" y="2139469"/>
            <a:ext cx="244553" cy="244553"/>
          </a:xfrm>
          <a:prstGeom prst="rect">
            <a:avLst/>
          </a:prstGeom>
          <a:noFill/>
          <a:ln>
            <a:noFill/>
          </a:ln>
        </p:spPr>
      </p:pic>
      <p:sp>
        <p:nvSpPr>
          <p:cNvPr id="2205" name="Google Shape;2205;p161"/>
          <p:cNvSpPr txBox="1"/>
          <p:nvPr/>
        </p:nvSpPr>
        <p:spPr>
          <a:xfrm>
            <a:off x="9297713" y="2419575"/>
            <a:ext cx="700200" cy="419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78D4"/>
                </a:solidFill>
                <a:latin typeface="DM Sans Medium"/>
                <a:ea typeface="DM Sans Medium"/>
                <a:cs typeface="DM Sans Medium"/>
                <a:sym typeface="DM Sans Medium"/>
              </a:rPr>
              <a:t>Azure </a:t>
            </a:r>
            <a:br>
              <a:rPr i="0" lang="en" sz="1000" u="none" cap="none" strike="noStrike">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Machine</a:t>
            </a:r>
            <a:br>
              <a:rPr lang="en" sz="1000">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Learning</a:t>
            </a:r>
            <a:endParaRPr i="0" sz="1400" u="none" cap="none" strike="noStrike">
              <a:solidFill>
                <a:srgbClr val="0078D4"/>
              </a:solidFill>
              <a:latin typeface="DM Sans Medium"/>
              <a:ea typeface="DM Sans Medium"/>
              <a:cs typeface="DM Sans Medium"/>
              <a:sym typeface="DM Sans Medium"/>
            </a:endParaRPr>
          </a:p>
        </p:txBody>
      </p:sp>
      <p:pic>
        <p:nvPicPr>
          <p:cNvPr id="2206" name="Google Shape;2206;p161"/>
          <p:cNvPicPr preferRelativeResize="0"/>
          <p:nvPr/>
        </p:nvPicPr>
        <p:blipFill>
          <a:blip r:embed="rId12">
            <a:alphaModFix/>
          </a:blip>
          <a:stretch>
            <a:fillRect/>
          </a:stretch>
        </p:blipFill>
        <p:spPr>
          <a:xfrm>
            <a:off x="10169684" y="2108545"/>
            <a:ext cx="313175" cy="307587"/>
          </a:xfrm>
          <a:prstGeom prst="rect">
            <a:avLst/>
          </a:prstGeom>
          <a:noFill/>
          <a:ln>
            <a:noFill/>
          </a:ln>
        </p:spPr>
      </p:pic>
      <p:sp>
        <p:nvSpPr>
          <p:cNvPr id="2207" name="Google Shape;2207;p161"/>
          <p:cNvSpPr txBox="1"/>
          <p:nvPr/>
        </p:nvSpPr>
        <p:spPr>
          <a:xfrm>
            <a:off x="8755463" y="2419575"/>
            <a:ext cx="565500" cy="419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0078D4"/>
                </a:solidFill>
                <a:latin typeface="DM Sans Medium"/>
                <a:ea typeface="DM Sans Medium"/>
                <a:cs typeface="DM Sans Medium"/>
                <a:sym typeface="DM Sans Medium"/>
              </a:rPr>
              <a:t>Model </a:t>
            </a:r>
            <a:endParaRPr sz="1000">
              <a:solidFill>
                <a:srgbClr val="0078D4"/>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000"/>
              <a:buFont typeface="Arial"/>
              <a:buNone/>
            </a:pPr>
            <a:r>
              <a:rPr lang="en" sz="1000">
                <a:solidFill>
                  <a:srgbClr val="0078D4"/>
                </a:solidFill>
                <a:latin typeface="DM Sans Medium"/>
                <a:ea typeface="DM Sans Medium"/>
                <a:cs typeface="DM Sans Medium"/>
                <a:sym typeface="DM Sans Medium"/>
              </a:rPr>
              <a:t>Serving</a:t>
            </a:r>
            <a:endParaRPr sz="1000">
              <a:solidFill>
                <a:srgbClr val="0078D4"/>
              </a:solidFill>
              <a:latin typeface="DM Sans Medium"/>
              <a:ea typeface="DM Sans Medium"/>
              <a:cs typeface="DM Sans Medium"/>
              <a:sym typeface="DM Sans Medium"/>
            </a:endParaRPr>
          </a:p>
        </p:txBody>
      </p:sp>
      <p:sp>
        <p:nvSpPr>
          <p:cNvPr id="2208" name="Google Shape;2208;p161"/>
          <p:cNvSpPr txBox="1"/>
          <p:nvPr/>
        </p:nvSpPr>
        <p:spPr>
          <a:xfrm>
            <a:off x="8868866" y="4145902"/>
            <a:ext cx="8808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78D4"/>
                </a:solidFill>
                <a:latin typeface="DM Sans Medium"/>
                <a:ea typeface="DM Sans Medium"/>
                <a:cs typeface="DM Sans Medium"/>
                <a:sym typeface="DM Sans Medium"/>
              </a:rPr>
              <a:t>Databricks </a:t>
            </a:r>
            <a:br>
              <a:rPr lang="en" sz="1000">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SQL</a:t>
            </a:r>
            <a:endParaRPr>
              <a:solidFill>
                <a:srgbClr val="0078D4"/>
              </a:solidFill>
              <a:latin typeface="DM Sans Medium"/>
              <a:ea typeface="DM Sans Medium"/>
              <a:cs typeface="DM Sans Medium"/>
              <a:sym typeface="DM Sans Medium"/>
            </a:endParaRPr>
          </a:p>
        </p:txBody>
      </p:sp>
      <p:pic>
        <p:nvPicPr>
          <p:cNvPr id="2209" name="Google Shape;2209;p161"/>
          <p:cNvPicPr preferRelativeResize="0"/>
          <p:nvPr/>
        </p:nvPicPr>
        <p:blipFill rotWithShape="1">
          <a:blip r:embed="rId7">
            <a:alphaModFix/>
          </a:blip>
          <a:srcRect b="0" l="0" r="82969" t="0"/>
          <a:stretch/>
        </p:blipFill>
        <p:spPr>
          <a:xfrm>
            <a:off x="8891479" y="2092798"/>
            <a:ext cx="328174" cy="3066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162"/>
          <p:cNvSpPr/>
          <p:nvPr/>
        </p:nvSpPr>
        <p:spPr>
          <a:xfrm>
            <a:off x="1986100" y="1033284"/>
            <a:ext cx="99090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l">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Governance</a:t>
            </a:r>
            <a:endParaRPr i="0" sz="1400" u="none" cap="none" strike="noStrike">
              <a:solidFill>
                <a:schemeClr val="accent1"/>
              </a:solidFill>
              <a:latin typeface="DM Sans Medium"/>
              <a:ea typeface="DM Sans Medium"/>
              <a:cs typeface="DM Sans Medium"/>
              <a:sym typeface="DM Sans Medium"/>
            </a:endParaRPr>
          </a:p>
        </p:txBody>
      </p:sp>
      <p:sp>
        <p:nvSpPr>
          <p:cNvPr id="2215" name="Google Shape;2215;p162"/>
          <p:cNvSpPr/>
          <p:nvPr/>
        </p:nvSpPr>
        <p:spPr>
          <a:xfrm>
            <a:off x="4104884"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Store</a:t>
            </a:r>
            <a:endParaRPr i="0" sz="1400" u="none" cap="none" strike="noStrike">
              <a:solidFill>
                <a:schemeClr val="accent1"/>
              </a:solidFill>
              <a:latin typeface="DM Sans Medium"/>
              <a:ea typeface="DM Sans Medium"/>
              <a:cs typeface="DM Sans Medium"/>
              <a:sym typeface="DM Sans Medium"/>
            </a:endParaRPr>
          </a:p>
        </p:txBody>
      </p:sp>
      <p:sp>
        <p:nvSpPr>
          <p:cNvPr id="2216" name="Google Shape;2216;p162"/>
          <p:cNvSpPr txBox="1"/>
          <p:nvPr>
            <p:ph type="title"/>
          </p:nvPr>
        </p:nvSpPr>
        <p:spPr>
          <a:xfrm>
            <a:off x="749245" y="3831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5 BI/SQL Analyst</a:t>
            </a:r>
            <a:endParaRPr sz="3600"/>
          </a:p>
        </p:txBody>
      </p:sp>
      <p:sp>
        <p:nvSpPr>
          <p:cNvPr id="2217" name="Google Shape;2217;p16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8" name="Google Shape;2218;p162"/>
          <p:cNvSpPr/>
          <p:nvPr/>
        </p:nvSpPr>
        <p:spPr>
          <a:xfrm>
            <a:off x="1986100" y="1439120"/>
            <a:ext cx="20646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Ingest</a:t>
            </a:r>
            <a:endParaRPr i="0" sz="1400" u="none" cap="none" strike="noStrike">
              <a:solidFill>
                <a:schemeClr val="accent1"/>
              </a:solidFill>
              <a:latin typeface="DM Sans Medium"/>
              <a:ea typeface="DM Sans Medium"/>
              <a:cs typeface="DM Sans Medium"/>
              <a:sym typeface="DM Sans Medium"/>
            </a:endParaRPr>
          </a:p>
        </p:txBody>
      </p:sp>
      <p:sp>
        <p:nvSpPr>
          <p:cNvPr id="2219" name="Google Shape;2219;p162"/>
          <p:cNvSpPr/>
          <p:nvPr/>
        </p:nvSpPr>
        <p:spPr>
          <a:xfrm>
            <a:off x="8748550" y="1439120"/>
            <a:ext cx="3146400" cy="3375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chemeClr val="accent1"/>
                </a:solidFill>
                <a:latin typeface="DM Sans Medium"/>
                <a:ea typeface="DM Sans Medium"/>
                <a:cs typeface="DM Sans Medium"/>
                <a:sym typeface="DM Sans Medium"/>
              </a:rPr>
              <a:t>Serve</a:t>
            </a:r>
            <a:endParaRPr i="0" sz="1400" u="none" cap="none" strike="noStrike">
              <a:solidFill>
                <a:schemeClr val="accent1"/>
              </a:solidFill>
              <a:latin typeface="DM Sans Medium"/>
              <a:ea typeface="DM Sans Medium"/>
              <a:cs typeface="DM Sans Medium"/>
              <a:sym typeface="DM Sans Medium"/>
            </a:endParaRPr>
          </a:p>
        </p:txBody>
      </p:sp>
      <p:sp>
        <p:nvSpPr>
          <p:cNvPr id="2220" name="Google Shape;2220;p162"/>
          <p:cNvSpPr/>
          <p:nvPr/>
        </p:nvSpPr>
        <p:spPr>
          <a:xfrm>
            <a:off x="6246793" y="1439120"/>
            <a:ext cx="2427300" cy="338700"/>
          </a:xfrm>
          <a:prstGeom prst="rect">
            <a:avLst/>
          </a:prstGeom>
          <a:solidFill>
            <a:srgbClr val="FFFFFF"/>
          </a:solidFill>
          <a:ln cap="flat" cmpd="sng" w="19050">
            <a:solidFill>
              <a:srgbClr val="C0C0C0"/>
            </a:solidFill>
            <a:prstDash val="solid"/>
            <a:round/>
            <a:headEnd len="sm" w="sm" type="none"/>
            <a:tailEnd len="sm" w="sm" type="none"/>
          </a:ln>
        </p:spPr>
        <p:txBody>
          <a:bodyPr anchorCtr="0" anchor="ctr" bIns="146275" lIns="182850" spcFirstLastPara="1" rIns="182850" wrap="square" tIns="14627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chemeClr val="accent1"/>
                </a:solidFill>
                <a:latin typeface="DM Sans Medium"/>
                <a:ea typeface="DM Sans Medium"/>
                <a:cs typeface="DM Sans Medium"/>
                <a:sym typeface="DM Sans Medium"/>
              </a:rPr>
              <a:t>Process</a:t>
            </a:r>
            <a:endParaRPr i="0" sz="1400" u="none" cap="none" strike="noStrike">
              <a:solidFill>
                <a:schemeClr val="accent1"/>
              </a:solidFill>
              <a:latin typeface="DM Sans Medium"/>
              <a:ea typeface="DM Sans Medium"/>
              <a:cs typeface="DM Sans Medium"/>
              <a:sym typeface="DM Sans Medium"/>
            </a:endParaRPr>
          </a:p>
        </p:txBody>
      </p:sp>
      <p:grpSp>
        <p:nvGrpSpPr>
          <p:cNvPr id="2221" name="Google Shape;2221;p162"/>
          <p:cNvGrpSpPr/>
          <p:nvPr/>
        </p:nvGrpSpPr>
        <p:grpSpPr>
          <a:xfrm>
            <a:off x="327552" y="1907036"/>
            <a:ext cx="1152600" cy="732712"/>
            <a:chOff x="327552" y="1830836"/>
            <a:chExt cx="1152600" cy="732712"/>
          </a:xfrm>
        </p:grpSpPr>
        <p:sp>
          <p:nvSpPr>
            <p:cNvPr id="2222" name="Google Shape;2222;p162"/>
            <p:cNvSpPr txBox="1"/>
            <p:nvPr/>
          </p:nvSpPr>
          <p:spPr>
            <a:xfrm>
              <a:off x="327552" y="2157348"/>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Sensors and IoT</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2223" name="Google Shape;2223;p162"/>
            <p:cNvGrpSpPr/>
            <p:nvPr/>
          </p:nvGrpSpPr>
          <p:grpSpPr>
            <a:xfrm>
              <a:off x="747265" y="1830836"/>
              <a:ext cx="313174" cy="350025"/>
              <a:chOff x="4633352" y="465695"/>
              <a:chExt cx="743704" cy="831019"/>
            </a:xfrm>
          </p:grpSpPr>
          <p:sp>
            <p:nvSpPr>
              <p:cNvPr id="2224" name="Google Shape;2224;p162"/>
              <p:cNvSpPr/>
              <p:nvPr/>
            </p:nvSpPr>
            <p:spPr>
              <a:xfrm>
                <a:off x="4723400" y="646446"/>
                <a:ext cx="469500" cy="4695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225" name="Google Shape;2225;p162"/>
              <p:cNvSpPr/>
              <p:nvPr/>
            </p:nvSpPr>
            <p:spPr>
              <a:xfrm>
                <a:off x="4996580"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226" name="Google Shape;2226;p162"/>
              <p:cNvSpPr/>
              <p:nvPr/>
            </p:nvSpPr>
            <p:spPr>
              <a:xfrm>
                <a:off x="4772896"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227" name="Google Shape;2227;p162"/>
              <p:cNvSpPr/>
              <p:nvPr/>
            </p:nvSpPr>
            <p:spPr>
              <a:xfrm>
                <a:off x="4633352" y="579688"/>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228" name="Google Shape;2228;p162"/>
              <p:cNvSpPr/>
              <p:nvPr/>
            </p:nvSpPr>
            <p:spPr>
              <a:xfrm>
                <a:off x="4643631" y="1036997"/>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229" name="Google Shape;2229;p162"/>
              <p:cNvSpPr/>
              <p:nvPr/>
            </p:nvSpPr>
            <p:spPr>
              <a:xfrm>
                <a:off x="4996580" y="1147614"/>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230" name="Google Shape;2230;p162"/>
              <p:cNvSpPr/>
              <p:nvPr/>
            </p:nvSpPr>
            <p:spPr>
              <a:xfrm>
                <a:off x="5227956" y="924875"/>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231" name="Google Shape;2231;p162"/>
              <p:cNvSpPr/>
              <p:nvPr/>
            </p:nvSpPr>
            <p:spPr>
              <a:xfrm>
                <a:off x="5227956" y="694322"/>
                <a:ext cx="149100" cy="149100"/>
              </a:xfrm>
              <a:prstGeom prst="ellipse">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pic>
        <p:nvPicPr>
          <p:cNvPr id="2232" name="Google Shape;2232;p162"/>
          <p:cNvPicPr preferRelativeResize="0"/>
          <p:nvPr/>
        </p:nvPicPr>
        <p:blipFill>
          <a:blip r:embed="rId3">
            <a:alphaModFix/>
          </a:blip>
          <a:stretch>
            <a:fillRect/>
          </a:stretch>
        </p:blipFill>
        <p:spPr>
          <a:xfrm>
            <a:off x="4920965" y="4917964"/>
            <a:ext cx="426720" cy="419100"/>
          </a:xfrm>
          <a:prstGeom prst="rect">
            <a:avLst/>
          </a:prstGeom>
          <a:noFill/>
          <a:ln>
            <a:noFill/>
          </a:ln>
        </p:spPr>
      </p:pic>
      <p:sp>
        <p:nvSpPr>
          <p:cNvPr id="2233" name="Google Shape;2233;p162"/>
          <p:cNvSpPr/>
          <p:nvPr/>
        </p:nvSpPr>
        <p:spPr>
          <a:xfrm>
            <a:off x="7403085" y="4601175"/>
            <a:ext cx="1547100" cy="28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i="0" lang="en" sz="1200" u="none" cap="none" strike="noStrike">
                <a:solidFill>
                  <a:srgbClr val="0078D4"/>
                </a:solidFill>
                <a:latin typeface="DM Sans Medium"/>
                <a:ea typeface="DM Sans Medium"/>
                <a:cs typeface="DM Sans Medium"/>
                <a:sym typeface="DM Sans Medium"/>
              </a:rPr>
              <a:t>Azure</a:t>
            </a:r>
            <a:r>
              <a:rPr lang="en" sz="1200">
                <a:solidFill>
                  <a:srgbClr val="0078D4"/>
                </a:solidFill>
                <a:latin typeface="DM Sans Medium"/>
                <a:ea typeface="DM Sans Medium"/>
                <a:cs typeface="DM Sans Medium"/>
                <a:sym typeface="DM Sans Medium"/>
              </a:rPr>
              <a:t> </a:t>
            </a:r>
            <a:r>
              <a:rPr i="0" lang="en" sz="1200" u="none" cap="none" strike="noStrike">
                <a:solidFill>
                  <a:srgbClr val="0078D4"/>
                </a:solidFill>
                <a:latin typeface="DM Sans Medium"/>
                <a:ea typeface="DM Sans Medium"/>
                <a:cs typeface="DM Sans Medium"/>
                <a:sym typeface="DM Sans Medium"/>
              </a:rPr>
              <a:t>Databricks</a:t>
            </a:r>
            <a:endParaRPr i="0" sz="1400" u="none" cap="none" strike="noStrike">
              <a:solidFill>
                <a:srgbClr val="0078D4"/>
              </a:solidFill>
              <a:latin typeface="DM Sans Medium"/>
              <a:ea typeface="DM Sans Medium"/>
              <a:cs typeface="DM Sans Medium"/>
              <a:sym typeface="DM Sans Medium"/>
            </a:endParaRPr>
          </a:p>
        </p:txBody>
      </p:sp>
      <p:sp>
        <p:nvSpPr>
          <p:cNvPr id="2234" name="Google Shape;2234;p162"/>
          <p:cNvSpPr/>
          <p:nvPr/>
        </p:nvSpPr>
        <p:spPr>
          <a:xfrm>
            <a:off x="8708000" y="45265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62"/>
          <p:cNvSpPr/>
          <p:nvPr/>
        </p:nvSpPr>
        <p:spPr>
          <a:xfrm>
            <a:off x="7602801" y="3608049"/>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62"/>
          <p:cNvSpPr/>
          <p:nvPr/>
        </p:nvSpPr>
        <p:spPr>
          <a:xfrm>
            <a:off x="4220302" y="5536329"/>
            <a:ext cx="1807500" cy="1197000"/>
          </a:xfrm>
          <a:prstGeom prst="snip2SameRect">
            <a:avLst>
              <a:gd fmla="val 50000" name="adj1"/>
              <a:gd fmla="val 3683" name="adj2"/>
            </a:avLst>
          </a:prstGeom>
          <a:noFill/>
          <a:ln cap="flat" cmpd="sng" w="9525">
            <a:solidFill>
              <a:srgbClr val="D1D1D1"/>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i="0" sz="2400" u="none" cap="none" strike="noStrike">
              <a:solidFill>
                <a:srgbClr val="FFFFFF"/>
              </a:solidFill>
              <a:latin typeface="DM Sans"/>
              <a:ea typeface="DM Sans"/>
              <a:cs typeface="DM Sans"/>
              <a:sym typeface="DM Sans"/>
            </a:endParaRPr>
          </a:p>
        </p:txBody>
      </p:sp>
      <p:cxnSp>
        <p:nvCxnSpPr>
          <p:cNvPr id="2237" name="Google Shape;2237;p162"/>
          <p:cNvCxnSpPr>
            <a:stCxn id="2238" idx="4"/>
            <a:endCxn id="2239" idx="2"/>
          </p:cNvCxnSpPr>
          <p:nvPr/>
        </p:nvCxnSpPr>
        <p:spPr>
          <a:xfrm>
            <a:off x="5326032" y="6333977"/>
            <a:ext cx="233700" cy="0"/>
          </a:xfrm>
          <a:prstGeom prst="straightConnector1">
            <a:avLst/>
          </a:prstGeom>
          <a:noFill/>
          <a:ln cap="flat" cmpd="sng" w="9525">
            <a:solidFill>
              <a:srgbClr val="9999A2"/>
            </a:solidFill>
            <a:prstDash val="solid"/>
            <a:round/>
            <a:headEnd len="sm" w="sm" type="none"/>
            <a:tailEnd len="med" w="med" type="triangle"/>
          </a:ln>
        </p:spPr>
      </p:cxnSp>
      <p:grpSp>
        <p:nvGrpSpPr>
          <p:cNvPr id="2240" name="Google Shape;2240;p162"/>
          <p:cNvGrpSpPr/>
          <p:nvPr/>
        </p:nvGrpSpPr>
        <p:grpSpPr>
          <a:xfrm>
            <a:off x="4302267" y="6181472"/>
            <a:ext cx="394774" cy="305009"/>
            <a:chOff x="3438575" y="1803850"/>
            <a:chExt cx="435300" cy="394272"/>
          </a:xfrm>
        </p:grpSpPr>
        <p:sp>
          <p:nvSpPr>
            <p:cNvPr id="2241" name="Google Shape;2241;p162"/>
            <p:cNvSpPr/>
            <p:nvPr/>
          </p:nvSpPr>
          <p:spPr>
            <a:xfrm>
              <a:off x="3438575" y="2040622"/>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242" name="Google Shape;2242;p162"/>
            <p:cNvSpPr/>
            <p:nvPr/>
          </p:nvSpPr>
          <p:spPr>
            <a:xfrm>
              <a:off x="3438575" y="1922236"/>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243" name="Google Shape;2243;p162"/>
            <p:cNvSpPr/>
            <p:nvPr/>
          </p:nvSpPr>
          <p:spPr>
            <a:xfrm>
              <a:off x="3438575" y="1803850"/>
              <a:ext cx="435300" cy="157500"/>
            </a:xfrm>
            <a:prstGeom prst="can">
              <a:avLst>
                <a:gd fmla="val 25000" name="adj"/>
              </a:avLst>
            </a:prstGeom>
            <a:solidFill>
              <a:srgbClr val="FFFFFF"/>
            </a:solidFill>
            <a:ln cap="flat" cmpd="sng" w="9525">
              <a:solidFill>
                <a:srgbClr val="BF897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2244" name="Google Shape;2244;p162"/>
          <p:cNvGrpSpPr/>
          <p:nvPr/>
        </p:nvGrpSpPr>
        <p:grpSpPr>
          <a:xfrm>
            <a:off x="4931258" y="6181472"/>
            <a:ext cx="394774" cy="305009"/>
            <a:chOff x="3438575" y="1803850"/>
            <a:chExt cx="435300" cy="394272"/>
          </a:xfrm>
        </p:grpSpPr>
        <p:sp>
          <p:nvSpPr>
            <p:cNvPr id="2245" name="Google Shape;2245;p162"/>
            <p:cNvSpPr/>
            <p:nvPr/>
          </p:nvSpPr>
          <p:spPr>
            <a:xfrm>
              <a:off x="3438575" y="2040622"/>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238" name="Google Shape;2238;p162"/>
            <p:cNvSpPr/>
            <p:nvPr/>
          </p:nvSpPr>
          <p:spPr>
            <a:xfrm>
              <a:off x="3438575" y="1922236"/>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246" name="Google Shape;2246;p162"/>
            <p:cNvSpPr/>
            <p:nvPr/>
          </p:nvSpPr>
          <p:spPr>
            <a:xfrm>
              <a:off x="3438575" y="1803850"/>
              <a:ext cx="435300" cy="157500"/>
            </a:xfrm>
            <a:prstGeom prst="can">
              <a:avLst>
                <a:gd fmla="val 25000" name="adj"/>
              </a:avLst>
            </a:prstGeom>
            <a:solidFill>
              <a:srgbClr val="FFFFFF"/>
            </a:solidFill>
            <a:ln cap="flat" cmpd="sng" w="9525">
              <a:solidFill>
                <a:srgbClr val="C0C0C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grpSp>
        <p:nvGrpSpPr>
          <p:cNvPr id="2247" name="Google Shape;2247;p162"/>
          <p:cNvGrpSpPr/>
          <p:nvPr/>
        </p:nvGrpSpPr>
        <p:grpSpPr>
          <a:xfrm>
            <a:off x="5559718" y="6181472"/>
            <a:ext cx="394730" cy="305009"/>
            <a:chOff x="3438575" y="1803850"/>
            <a:chExt cx="435300" cy="394272"/>
          </a:xfrm>
        </p:grpSpPr>
        <p:sp>
          <p:nvSpPr>
            <p:cNvPr id="2248" name="Google Shape;2248;p162"/>
            <p:cNvSpPr/>
            <p:nvPr/>
          </p:nvSpPr>
          <p:spPr>
            <a:xfrm>
              <a:off x="3438575" y="2040622"/>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239" name="Google Shape;2239;p162"/>
            <p:cNvSpPr/>
            <p:nvPr/>
          </p:nvSpPr>
          <p:spPr>
            <a:xfrm>
              <a:off x="3438575" y="1922236"/>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sp>
          <p:nvSpPr>
            <p:cNvPr id="2249" name="Google Shape;2249;p162"/>
            <p:cNvSpPr/>
            <p:nvPr/>
          </p:nvSpPr>
          <p:spPr>
            <a:xfrm>
              <a:off x="3438575" y="1803850"/>
              <a:ext cx="435300" cy="157500"/>
            </a:xfrm>
            <a:prstGeom prst="can">
              <a:avLst>
                <a:gd fmla="val 25000" name="adj"/>
              </a:avLst>
            </a:prstGeom>
            <a:solidFill>
              <a:srgbClr val="FFFFFF"/>
            </a:solidFill>
            <a:ln cap="flat" cmpd="sng" w="9525">
              <a:solidFill>
                <a:srgbClr val="D4AF37"/>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latin typeface="DM Sans"/>
                <a:ea typeface="DM Sans"/>
                <a:cs typeface="DM Sans"/>
                <a:sym typeface="DM Sans"/>
              </a:endParaRPr>
            </a:p>
          </p:txBody>
        </p:sp>
      </p:grpSp>
      <p:cxnSp>
        <p:nvCxnSpPr>
          <p:cNvPr id="2250" name="Google Shape;2250;p162"/>
          <p:cNvCxnSpPr>
            <a:stCxn id="2242" idx="4"/>
            <a:endCxn id="2238" idx="2"/>
          </p:cNvCxnSpPr>
          <p:nvPr/>
        </p:nvCxnSpPr>
        <p:spPr>
          <a:xfrm>
            <a:off x="4697041" y="6333977"/>
            <a:ext cx="234300" cy="0"/>
          </a:xfrm>
          <a:prstGeom prst="straightConnector1">
            <a:avLst/>
          </a:prstGeom>
          <a:noFill/>
          <a:ln cap="flat" cmpd="sng" w="9525">
            <a:solidFill>
              <a:srgbClr val="9999A2"/>
            </a:solidFill>
            <a:prstDash val="solid"/>
            <a:round/>
            <a:headEnd len="sm" w="sm" type="none"/>
            <a:tailEnd len="med" w="med" type="triangle"/>
          </a:ln>
        </p:spPr>
      </p:cxnSp>
      <p:sp>
        <p:nvSpPr>
          <p:cNvPr id="2251" name="Google Shape;2251;p162"/>
          <p:cNvSpPr txBox="1"/>
          <p:nvPr/>
        </p:nvSpPr>
        <p:spPr>
          <a:xfrm>
            <a:off x="4182595"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bronze</a:t>
            </a:r>
            <a:endParaRPr sz="1000">
              <a:solidFill>
                <a:schemeClr val="accent1"/>
              </a:solidFill>
              <a:latin typeface="DM Sans"/>
              <a:ea typeface="DM Sans"/>
              <a:cs typeface="DM Sans"/>
              <a:sym typeface="DM Sans"/>
            </a:endParaRPr>
          </a:p>
        </p:txBody>
      </p:sp>
      <p:sp>
        <p:nvSpPr>
          <p:cNvPr id="2252" name="Google Shape;2252;p162"/>
          <p:cNvSpPr txBox="1"/>
          <p:nvPr/>
        </p:nvSpPr>
        <p:spPr>
          <a:xfrm>
            <a:off x="4814866"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silver</a:t>
            </a:r>
            <a:endParaRPr sz="1000">
              <a:solidFill>
                <a:schemeClr val="accent1"/>
              </a:solidFill>
              <a:latin typeface="DM Sans"/>
              <a:ea typeface="DM Sans"/>
              <a:cs typeface="DM Sans"/>
              <a:sym typeface="DM Sans"/>
            </a:endParaRPr>
          </a:p>
        </p:txBody>
      </p:sp>
      <p:sp>
        <p:nvSpPr>
          <p:cNvPr id="2253" name="Google Shape;2253;p162"/>
          <p:cNvSpPr txBox="1"/>
          <p:nvPr/>
        </p:nvSpPr>
        <p:spPr>
          <a:xfrm>
            <a:off x="5441469" y="6419099"/>
            <a:ext cx="6261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DM Sans"/>
                <a:ea typeface="DM Sans"/>
                <a:cs typeface="DM Sans"/>
                <a:sym typeface="DM Sans"/>
              </a:rPr>
              <a:t>gold</a:t>
            </a:r>
            <a:endParaRPr sz="1000">
              <a:solidFill>
                <a:schemeClr val="accent1"/>
              </a:solidFill>
              <a:latin typeface="DM Sans"/>
              <a:ea typeface="DM Sans"/>
              <a:cs typeface="DM Sans"/>
              <a:sym typeface="DM Sans"/>
            </a:endParaRPr>
          </a:p>
        </p:txBody>
      </p:sp>
      <p:pic>
        <p:nvPicPr>
          <p:cNvPr id="2254" name="Google Shape;2254;p162"/>
          <p:cNvPicPr preferRelativeResize="0"/>
          <p:nvPr/>
        </p:nvPicPr>
        <p:blipFill rotWithShape="1">
          <a:blip r:embed="rId4">
            <a:alphaModFix/>
          </a:blip>
          <a:srcRect b="0" l="0" r="0" t="0"/>
          <a:stretch/>
        </p:blipFill>
        <p:spPr>
          <a:xfrm>
            <a:off x="4837252" y="5623730"/>
            <a:ext cx="561449" cy="436161"/>
          </a:xfrm>
          <a:prstGeom prst="rect">
            <a:avLst/>
          </a:prstGeom>
          <a:noFill/>
          <a:ln>
            <a:noFill/>
          </a:ln>
        </p:spPr>
      </p:pic>
      <p:sp>
        <p:nvSpPr>
          <p:cNvPr id="2255" name="Google Shape;2255;p162"/>
          <p:cNvSpPr txBox="1"/>
          <p:nvPr/>
        </p:nvSpPr>
        <p:spPr>
          <a:xfrm>
            <a:off x="6591699" y="1048008"/>
            <a:ext cx="981300" cy="3201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1100">
                <a:solidFill>
                  <a:srgbClr val="0078D4"/>
                </a:solidFill>
                <a:latin typeface="DM Sans Medium"/>
                <a:ea typeface="DM Sans Medium"/>
                <a:cs typeface="DM Sans Medium"/>
                <a:sym typeface="DM Sans Medium"/>
              </a:rPr>
              <a:t>Unity Catalog</a:t>
            </a:r>
            <a:endParaRPr sz="1100">
              <a:solidFill>
                <a:srgbClr val="0078D4"/>
              </a:solidFill>
              <a:latin typeface="DM Sans Medium"/>
              <a:ea typeface="DM Sans Medium"/>
              <a:cs typeface="DM Sans Medium"/>
              <a:sym typeface="DM Sans Medium"/>
            </a:endParaRPr>
          </a:p>
        </p:txBody>
      </p:sp>
      <p:pic>
        <p:nvPicPr>
          <p:cNvPr id="2256" name="Google Shape;2256;p162"/>
          <p:cNvPicPr preferRelativeResize="0"/>
          <p:nvPr/>
        </p:nvPicPr>
        <p:blipFill>
          <a:blip r:embed="rId5">
            <a:alphaModFix/>
          </a:blip>
          <a:stretch>
            <a:fillRect/>
          </a:stretch>
        </p:blipFill>
        <p:spPr>
          <a:xfrm>
            <a:off x="6375664" y="1086504"/>
            <a:ext cx="244550" cy="221475"/>
          </a:xfrm>
          <a:prstGeom prst="rect">
            <a:avLst/>
          </a:prstGeom>
          <a:noFill/>
          <a:ln>
            <a:noFill/>
          </a:ln>
        </p:spPr>
      </p:pic>
      <p:grpSp>
        <p:nvGrpSpPr>
          <p:cNvPr id="2257" name="Google Shape;2257;p162"/>
          <p:cNvGrpSpPr/>
          <p:nvPr/>
        </p:nvGrpSpPr>
        <p:grpSpPr>
          <a:xfrm>
            <a:off x="327552" y="2667603"/>
            <a:ext cx="1152600" cy="675232"/>
            <a:chOff x="327552" y="2530367"/>
            <a:chExt cx="1152600" cy="675232"/>
          </a:xfrm>
        </p:grpSpPr>
        <p:grpSp>
          <p:nvGrpSpPr>
            <p:cNvPr id="2258" name="Google Shape;2258;p162"/>
            <p:cNvGrpSpPr/>
            <p:nvPr/>
          </p:nvGrpSpPr>
          <p:grpSpPr>
            <a:xfrm>
              <a:off x="783718" y="2530367"/>
              <a:ext cx="233700" cy="261387"/>
              <a:chOff x="756675" y="1452750"/>
              <a:chExt cx="233700" cy="261387"/>
            </a:xfrm>
          </p:grpSpPr>
          <p:sp>
            <p:nvSpPr>
              <p:cNvPr id="2259" name="Google Shape;2259;p162"/>
              <p:cNvSpPr/>
              <p:nvPr/>
            </p:nvSpPr>
            <p:spPr>
              <a:xfrm>
                <a:off x="756675" y="16051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260" name="Google Shape;2260;p162"/>
              <p:cNvSpPr/>
              <p:nvPr/>
            </p:nvSpPr>
            <p:spPr>
              <a:xfrm>
                <a:off x="756675" y="15289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2261" name="Google Shape;2261;p162"/>
              <p:cNvSpPr/>
              <p:nvPr/>
            </p:nvSpPr>
            <p:spPr>
              <a:xfrm>
                <a:off x="756675" y="1452750"/>
                <a:ext cx="233700" cy="108987"/>
              </a:xfrm>
              <a:prstGeom prst="flowChartMagneticDisk">
                <a:avLst/>
              </a:prstGeom>
              <a:solidFill>
                <a:srgbClr val="FFFFFF"/>
              </a:solid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sp>
          <p:nvSpPr>
            <p:cNvPr id="2262" name="Google Shape;2262;p162"/>
            <p:cNvSpPr txBox="1"/>
            <p:nvPr/>
          </p:nvSpPr>
          <p:spPr>
            <a:xfrm>
              <a:off x="327552" y="2799399"/>
              <a:ext cx="1152600" cy="4062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RDBMS</a:t>
              </a:r>
              <a:br>
                <a:rPr lang="en" sz="1000">
                  <a:latin typeface="DM Sans Medium"/>
                  <a:ea typeface="DM Sans Medium"/>
                  <a:cs typeface="DM Sans Medium"/>
                  <a:sym typeface="DM Sans Medium"/>
                </a:rPr>
              </a:br>
              <a:r>
                <a:rPr lang="en" sz="1000">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cxnSp>
        <p:nvCxnSpPr>
          <p:cNvPr id="2263" name="Google Shape;2263;p162"/>
          <p:cNvCxnSpPr>
            <a:stCxn id="2264" idx="3"/>
            <a:endCxn id="2265" idx="1"/>
          </p:cNvCxnSpPr>
          <p:nvPr/>
        </p:nvCxnSpPr>
        <p:spPr>
          <a:xfrm>
            <a:off x="9690150" y="4397275"/>
            <a:ext cx="1427400" cy="257100"/>
          </a:xfrm>
          <a:prstGeom prst="bentConnector3">
            <a:avLst>
              <a:gd fmla="val 52117" name="adj1"/>
            </a:avLst>
          </a:prstGeom>
          <a:noFill/>
          <a:ln cap="flat" cmpd="sng" w="19050">
            <a:solidFill>
              <a:schemeClr val="accent4"/>
            </a:solidFill>
            <a:prstDash val="dash"/>
            <a:round/>
            <a:headEnd len="sm" w="sm" type="none"/>
            <a:tailEnd len="med" w="med" type="triangle"/>
          </a:ln>
        </p:spPr>
      </p:cxnSp>
      <p:sp>
        <p:nvSpPr>
          <p:cNvPr id="2266" name="Google Shape;2266;p162"/>
          <p:cNvSpPr/>
          <p:nvPr/>
        </p:nvSpPr>
        <p:spPr>
          <a:xfrm>
            <a:off x="8098400" y="38407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62"/>
          <p:cNvSpPr/>
          <p:nvPr/>
        </p:nvSpPr>
        <p:spPr>
          <a:xfrm>
            <a:off x="6749850" y="3931075"/>
            <a:ext cx="2940300" cy="932400"/>
          </a:xfrm>
          <a:prstGeom prst="roundRect">
            <a:avLst>
              <a:gd fmla="val 15688" name="adj"/>
            </a:avLst>
          </a:prstGeom>
          <a:noFill/>
          <a:ln cap="flat" cmpd="sng" w="9525">
            <a:solidFill>
              <a:srgbClr val="D1D1D1"/>
            </a:solidFill>
            <a:prstDash val="solid"/>
            <a:round/>
            <a:headEnd len="sm" w="sm" type="none"/>
            <a:tailEnd len="sm" w="sm" type="none"/>
          </a:ln>
        </p:spPr>
        <p:txBody>
          <a:bodyPr anchorCtr="0" anchor="t" bIns="0" lIns="0" spcFirstLastPara="1" rIns="0" wrap="square" tIns="18275">
            <a:noAutofit/>
          </a:bodyPr>
          <a:lstStyle/>
          <a:p>
            <a:pPr indent="0" lvl="0" marL="0" rtl="0" algn="ctr">
              <a:spcBef>
                <a:spcPts val="0"/>
              </a:spcBef>
              <a:spcAft>
                <a:spcPts val="0"/>
              </a:spcAft>
              <a:buClr>
                <a:srgbClr val="000000"/>
              </a:buClr>
              <a:buSzPts val="900"/>
              <a:buFont typeface="Arial"/>
              <a:buNone/>
            </a:pPr>
            <a:r>
              <a:t/>
            </a:r>
            <a:endParaRPr b="1" sz="1000">
              <a:solidFill>
                <a:schemeClr val="dk1"/>
              </a:solidFill>
              <a:latin typeface="DM Sans"/>
              <a:ea typeface="DM Sans"/>
              <a:cs typeface="DM Sans"/>
              <a:sym typeface="DM Sans"/>
            </a:endParaRPr>
          </a:p>
        </p:txBody>
      </p:sp>
      <p:sp>
        <p:nvSpPr>
          <p:cNvPr id="2267" name="Google Shape;2267;p162"/>
          <p:cNvSpPr txBox="1"/>
          <p:nvPr/>
        </p:nvSpPr>
        <p:spPr>
          <a:xfrm>
            <a:off x="8856503" y="4145902"/>
            <a:ext cx="8808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78D4"/>
                </a:solidFill>
                <a:latin typeface="DM Sans Medium"/>
                <a:ea typeface="DM Sans Medium"/>
                <a:cs typeface="DM Sans Medium"/>
                <a:sym typeface="DM Sans Medium"/>
              </a:rPr>
              <a:t>Databricks </a:t>
            </a:r>
            <a:br>
              <a:rPr lang="en" sz="1000">
                <a:solidFill>
                  <a:srgbClr val="0078D4"/>
                </a:solidFill>
                <a:latin typeface="DM Sans Medium"/>
                <a:ea typeface="DM Sans Medium"/>
                <a:cs typeface="DM Sans Medium"/>
                <a:sym typeface="DM Sans Medium"/>
              </a:rPr>
            </a:br>
            <a:r>
              <a:rPr lang="en" sz="1000">
                <a:solidFill>
                  <a:srgbClr val="0078D4"/>
                </a:solidFill>
                <a:latin typeface="DM Sans Medium"/>
                <a:ea typeface="DM Sans Medium"/>
                <a:cs typeface="DM Sans Medium"/>
                <a:sym typeface="DM Sans Medium"/>
              </a:rPr>
              <a:t>SQL</a:t>
            </a:r>
            <a:endParaRPr>
              <a:solidFill>
                <a:srgbClr val="0078D4"/>
              </a:solidFill>
              <a:latin typeface="DM Sans Medium"/>
              <a:ea typeface="DM Sans Medium"/>
              <a:cs typeface="DM Sans Medium"/>
              <a:sym typeface="DM Sans Medium"/>
            </a:endParaRPr>
          </a:p>
        </p:txBody>
      </p:sp>
      <p:sp>
        <p:nvSpPr>
          <p:cNvPr id="2268" name="Google Shape;2268;p162"/>
          <p:cNvSpPr/>
          <p:nvPr/>
        </p:nvSpPr>
        <p:spPr>
          <a:xfrm>
            <a:off x="7157466" y="4738894"/>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9" name="Google Shape;2269;p162"/>
          <p:cNvPicPr preferRelativeResize="0"/>
          <p:nvPr/>
        </p:nvPicPr>
        <p:blipFill rotWithShape="1">
          <a:blip r:embed="rId6">
            <a:alphaModFix/>
          </a:blip>
          <a:srcRect b="0" l="0" r="82969" t="0"/>
          <a:stretch/>
        </p:blipFill>
        <p:spPr>
          <a:xfrm>
            <a:off x="7875554" y="4022123"/>
            <a:ext cx="666602" cy="622702"/>
          </a:xfrm>
          <a:prstGeom prst="rect">
            <a:avLst/>
          </a:prstGeom>
          <a:noFill/>
          <a:ln>
            <a:noFill/>
          </a:ln>
        </p:spPr>
      </p:pic>
      <p:sp>
        <p:nvSpPr>
          <p:cNvPr id="2270" name="Google Shape;2270;p162"/>
          <p:cNvSpPr/>
          <p:nvPr/>
        </p:nvSpPr>
        <p:spPr>
          <a:xfrm>
            <a:off x="7157466" y="391690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62"/>
          <p:cNvSpPr/>
          <p:nvPr/>
        </p:nvSpPr>
        <p:spPr>
          <a:xfrm>
            <a:off x="4158242" y="5303767"/>
            <a:ext cx="19128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None/>
            </a:pPr>
            <a:r>
              <a:rPr lang="en" sz="1100">
                <a:solidFill>
                  <a:srgbClr val="0078D4"/>
                </a:solidFill>
                <a:latin typeface="DM Sans Medium"/>
                <a:ea typeface="DM Sans Medium"/>
                <a:cs typeface="DM Sans Medium"/>
                <a:sym typeface="DM Sans Medium"/>
              </a:rPr>
              <a:t>Azure Data Lake Storage</a:t>
            </a:r>
            <a:endParaRPr sz="1100">
              <a:solidFill>
                <a:srgbClr val="0078D4"/>
              </a:solidFill>
              <a:latin typeface="DM Sans Medium"/>
              <a:ea typeface="DM Sans Medium"/>
              <a:cs typeface="DM Sans Medium"/>
              <a:sym typeface="DM Sans Medium"/>
            </a:endParaRPr>
          </a:p>
        </p:txBody>
      </p:sp>
      <p:pic>
        <p:nvPicPr>
          <p:cNvPr id="2272" name="Google Shape;2272;p162"/>
          <p:cNvPicPr preferRelativeResize="0"/>
          <p:nvPr/>
        </p:nvPicPr>
        <p:blipFill rotWithShape="1">
          <a:blip r:embed="rId7">
            <a:alphaModFix/>
          </a:blip>
          <a:srcRect b="-19198" l="0" r="0" t="-8027"/>
          <a:stretch/>
        </p:blipFill>
        <p:spPr>
          <a:xfrm>
            <a:off x="6987320" y="4374356"/>
            <a:ext cx="489001" cy="323100"/>
          </a:xfrm>
          <a:prstGeom prst="rect">
            <a:avLst/>
          </a:prstGeom>
          <a:noFill/>
          <a:ln>
            <a:noFill/>
          </a:ln>
        </p:spPr>
      </p:pic>
      <p:sp>
        <p:nvSpPr>
          <p:cNvPr id="2265" name="Google Shape;2265;p162"/>
          <p:cNvSpPr/>
          <p:nvPr/>
        </p:nvSpPr>
        <p:spPr>
          <a:xfrm>
            <a:off x="11117500" y="4590059"/>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62"/>
          <p:cNvSpPr/>
          <p:nvPr/>
        </p:nvSpPr>
        <p:spPr>
          <a:xfrm>
            <a:off x="11117500" y="4742396"/>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62"/>
          <p:cNvSpPr/>
          <p:nvPr/>
        </p:nvSpPr>
        <p:spPr>
          <a:xfrm>
            <a:off x="11078640" y="4842990"/>
            <a:ext cx="777900" cy="2649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0078D4"/>
                </a:solidFill>
                <a:latin typeface="DM Sans Medium"/>
                <a:ea typeface="DM Sans Medium"/>
                <a:cs typeface="DM Sans Medium"/>
                <a:sym typeface="DM Sans Medium"/>
              </a:rPr>
              <a:t>Power BI</a:t>
            </a:r>
            <a:endParaRPr i="0" sz="1400" u="none" cap="none" strike="noStrike">
              <a:solidFill>
                <a:srgbClr val="0078D4"/>
              </a:solidFill>
              <a:latin typeface="DM Sans Medium"/>
              <a:ea typeface="DM Sans Medium"/>
              <a:cs typeface="DM Sans Medium"/>
              <a:sym typeface="DM Sans Medium"/>
            </a:endParaRPr>
          </a:p>
        </p:txBody>
      </p:sp>
      <p:cxnSp>
        <p:nvCxnSpPr>
          <p:cNvPr id="2275" name="Google Shape;2275;p162"/>
          <p:cNvCxnSpPr/>
          <p:nvPr/>
        </p:nvCxnSpPr>
        <p:spPr>
          <a:xfrm>
            <a:off x="11372426" y="4757262"/>
            <a:ext cx="0" cy="85200"/>
          </a:xfrm>
          <a:prstGeom prst="straightConnector1">
            <a:avLst/>
          </a:prstGeom>
          <a:noFill/>
          <a:ln cap="rnd" cmpd="sng" w="19050">
            <a:solidFill>
              <a:srgbClr val="7A7A87"/>
            </a:solidFill>
            <a:prstDash val="solid"/>
            <a:round/>
            <a:headEnd len="sm" w="sm" type="none"/>
            <a:tailEnd len="sm" w="sm" type="none"/>
          </a:ln>
        </p:spPr>
      </p:cxnSp>
      <p:cxnSp>
        <p:nvCxnSpPr>
          <p:cNvPr id="2276" name="Google Shape;2276;p162"/>
          <p:cNvCxnSpPr/>
          <p:nvPr/>
        </p:nvCxnSpPr>
        <p:spPr>
          <a:xfrm>
            <a:off x="11435498" y="4685680"/>
            <a:ext cx="0" cy="156900"/>
          </a:xfrm>
          <a:prstGeom prst="straightConnector1">
            <a:avLst/>
          </a:prstGeom>
          <a:noFill/>
          <a:ln cap="rnd" cmpd="sng" w="19050">
            <a:solidFill>
              <a:srgbClr val="7A7A87"/>
            </a:solidFill>
            <a:prstDash val="solid"/>
            <a:round/>
            <a:headEnd len="sm" w="sm" type="none"/>
            <a:tailEnd len="sm" w="sm" type="none"/>
          </a:ln>
        </p:spPr>
      </p:cxnSp>
      <p:cxnSp>
        <p:nvCxnSpPr>
          <p:cNvPr id="2277" name="Google Shape;2277;p162"/>
          <p:cNvCxnSpPr/>
          <p:nvPr/>
        </p:nvCxnSpPr>
        <p:spPr>
          <a:xfrm>
            <a:off x="11498570" y="4715104"/>
            <a:ext cx="0" cy="127500"/>
          </a:xfrm>
          <a:prstGeom prst="straightConnector1">
            <a:avLst/>
          </a:prstGeom>
          <a:noFill/>
          <a:ln cap="rnd" cmpd="sng" w="19050">
            <a:solidFill>
              <a:srgbClr val="7A7A87"/>
            </a:solidFill>
            <a:prstDash val="solid"/>
            <a:round/>
            <a:headEnd len="sm" w="sm" type="none"/>
            <a:tailEnd len="sm" w="sm" type="none"/>
          </a:ln>
        </p:spPr>
      </p:cxnSp>
      <p:cxnSp>
        <p:nvCxnSpPr>
          <p:cNvPr id="2278" name="Google Shape;2278;p162"/>
          <p:cNvCxnSpPr/>
          <p:nvPr/>
        </p:nvCxnSpPr>
        <p:spPr>
          <a:xfrm>
            <a:off x="11560595" y="4634717"/>
            <a:ext cx="0" cy="207600"/>
          </a:xfrm>
          <a:prstGeom prst="straightConnector1">
            <a:avLst/>
          </a:prstGeom>
          <a:noFill/>
          <a:ln cap="rnd" cmpd="sng" w="19050">
            <a:solidFill>
              <a:srgbClr val="7A7A87"/>
            </a:solidFill>
            <a:prstDash val="solid"/>
            <a:round/>
            <a:headEnd len="sm" w="sm" type="none"/>
            <a:tailEnd len="sm" w="sm" type="none"/>
          </a:ln>
        </p:spPr>
      </p:cxnSp>
      <p:sp>
        <p:nvSpPr>
          <p:cNvPr id="2279" name="Google Shape;2279;p162"/>
          <p:cNvSpPr/>
          <p:nvPr/>
        </p:nvSpPr>
        <p:spPr>
          <a:xfrm>
            <a:off x="11298088" y="4584392"/>
            <a:ext cx="337786" cy="211726"/>
          </a:xfrm>
          <a:custGeom>
            <a:rect b="b" l="l" r="r" t="t"/>
            <a:pathLst>
              <a:path extrusionOk="0" h="2288931" w="3651737">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sp>
        <p:nvSpPr>
          <p:cNvPr id="2280" name="Google Shape;2280;p162"/>
          <p:cNvSpPr/>
          <p:nvPr/>
        </p:nvSpPr>
        <p:spPr>
          <a:xfrm>
            <a:off x="11117502" y="4371278"/>
            <a:ext cx="700200" cy="68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62"/>
          <p:cNvSpPr/>
          <p:nvPr/>
        </p:nvSpPr>
        <p:spPr>
          <a:xfrm>
            <a:off x="1480142" y="2015567"/>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62"/>
          <p:cNvSpPr/>
          <p:nvPr/>
        </p:nvSpPr>
        <p:spPr>
          <a:xfrm>
            <a:off x="1480142" y="2761401"/>
            <a:ext cx="132300" cy="12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3" name="Google Shape;2283;p162"/>
          <p:cNvCxnSpPr>
            <a:stCxn id="2268" idx="2"/>
            <a:endCxn id="2232" idx="3"/>
          </p:cNvCxnSpPr>
          <p:nvPr/>
        </p:nvCxnSpPr>
        <p:spPr>
          <a:xfrm rot="5400000">
            <a:off x="6155616" y="4059394"/>
            <a:ext cx="260100" cy="1875900"/>
          </a:xfrm>
          <a:prstGeom prst="bentConnector2">
            <a:avLst/>
          </a:prstGeom>
          <a:noFill/>
          <a:ln cap="flat" cmpd="sng" w="19050">
            <a:solidFill>
              <a:schemeClr val="accent4"/>
            </a:solidFill>
            <a:prstDash val="dash"/>
            <a:round/>
            <a:headEnd len="med" w="med" type="triangle"/>
            <a:tailEnd len="med" w="med" type="triangle"/>
          </a:ln>
        </p:spPr>
      </p:cxnSp>
      <p:grpSp>
        <p:nvGrpSpPr>
          <p:cNvPr id="2284" name="Google Shape;2284;p162"/>
          <p:cNvGrpSpPr/>
          <p:nvPr/>
        </p:nvGrpSpPr>
        <p:grpSpPr>
          <a:xfrm>
            <a:off x="342251" y="4197845"/>
            <a:ext cx="1123200" cy="548155"/>
            <a:chOff x="342251" y="4651559"/>
            <a:chExt cx="1123200" cy="548155"/>
          </a:xfrm>
        </p:grpSpPr>
        <p:sp>
          <p:nvSpPr>
            <p:cNvPr id="2285" name="Google Shape;2285;p162"/>
            <p:cNvSpPr txBox="1"/>
            <p:nvPr/>
          </p:nvSpPr>
          <p:spPr>
            <a:xfrm>
              <a:off x="342251" y="4938114"/>
              <a:ext cx="11232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Files / Logs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2286" name="Google Shape;2286;p162"/>
            <p:cNvGrpSpPr/>
            <p:nvPr/>
          </p:nvGrpSpPr>
          <p:grpSpPr>
            <a:xfrm>
              <a:off x="777584" y="4651559"/>
              <a:ext cx="252537" cy="280799"/>
              <a:chOff x="7264761" y="118465"/>
              <a:chExt cx="365202" cy="499109"/>
            </a:xfrm>
          </p:grpSpPr>
          <p:sp>
            <p:nvSpPr>
              <p:cNvPr id="2287" name="Google Shape;2287;p162"/>
              <p:cNvSpPr/>
              <p:nvPr/>
            </p:nvSpPr>
            <p:spPr>
              <a:xfrm>
                <a:off x="7264761" y="118465"/>
                <a:ext cx="365202" cy="499109"/>
              </a:xfrm>
              <a:custGeom>
                <a:rect b="b" l="l" r="r" t="t"/>
                <a:pathLst>
                  <a:path extrusionOk="0" h="246" w="18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cap="flat" cmpd="sng" w="19050">
                <a:solidFill>
                  <a:srgbClr val="7A7A8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505050"/>
                  </a:solidFill>
                  <a:latin typeface="Quattrocento Sans"/>
                  <a:ea typeface="Quattrocento Sans"/>
                  <a:cs typeface="Quattrocento Sans"/>
                  <a:sym typeface="Quattrocento Sans"/>
                </a:endParaRPr>
              </a:p>
            </p:txBody>
          </p:sp>
          <p:sp>
            <p:nvSpPr>
              <p:cNvPr id="2288" name="Google Shape;2288;p162"/>
              <p:cNvSpPr/>
              <p:nvPr/>
            </p:nvSpPr>
            <p:spPr>
              <a:xfrm>
                <a:off x="7456155" y="118465"/>
                <a:ext cx="173700" cy="175500"/>
              </a:xfrm>
              <a:prstGeom prst="rtTriangl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grpSp>
        <p:nvGrpSpPr>
          <p:cNvPr id="2289" name="Google Shape;2289;p162"/>
          <p:cNvGrpSpPr/>
          <p:nvPr/>
        </p:nvGrpSpPr>
        <p:grpSpPr>
          <a:xfrm>
            <a:off x="342326" y="4980520"/>
            <a:ext cx="1123200" cy="713955"/>
            <a:chOff x="342326" y="5384209"/>
            <a:chExt cx="1123200" cy="713955"/>
          </a:xfrm>
        </p:grpSpPr>
        <p:sp>
          <p:nvSpPr>
            <p:cNvPr id="2290" name="Google Shape;2290;p162"/>
            <p:cNvSpPr txBox="1"/>
            <p:nvPr/>
          </p:nvSpPr>
          <p:spPr>
            <a:xfrm>
              <a:off x="342326" y="5684465"/>
              <a:ext cx="1123200" cy="4137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Business </a:t>
              </a:r>
              <a:r>
                <a:rPr lang="en" sz="1000">
                  <a:latin typeface="DM Sans Medium"/>
                  <a:ea typeface="DM Sans Medium"/>
                  <a:cs typeface="DM Sans Medium"/>
                  <a:sym typeface="DM Sans Medium"/>
                </a:rPr>
                <a:t>A</a:t>
              </a:r>
              <a:r>
                <a:rPr i="0" lang="en" sz="1000" u="none" cap="none" strike="noStrike">
                  <a:solidFill>
                    <a:srgbClr val="000000"/>
                  </a:solidFill>
                  <a:latin typeface="DM Sans Medium"/>
                  <a:ea typeface="DM Sans Medium"/>
                  <a:cs typeface="DM Sans Medium"/>
                  <a:sym typeface="DM Sans Medium"/>
                </a:rPr>
                <a:t>pps</a:t>
              </a:r>
              <a:endParaRPr i="0" sz="1400" u="none" cap="none" strike="noStrike">
                <a:solidFill>
                  <a:srgbClr val="000000"/>
                </a:solidFill>
                <a:latin typeface="DM Sans Medium"/>
                <a:ea typeface="DM Sans Medium"/>
                <a:cs typeface="DM Sans Medium"/>
                <a:sym typeface="DM Sans Medium"/>
              </a:endParaRPr>
            </a:p>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(structured)</a:t>
              </a:r>
              <a:endParaRPr i="0" sz="1400" u="none" cap="none" strike="noStrike">
                <a:solidFill>
                  <a:srgbClr val="000000"/>
                </a:solidFill>
                <a:latin typeface="DM Sans Medium"/>
                <a:ea typeface="DM Sans Medium"/>
                <a:cs typeface="DM Sans Medium"/>
                <a:sym typeface="DM Sans Medium"/>
              </a:endParaRPr>
            </a:p>
          </p:txBody>
        </p:sp>
        <p:grpSp>
          <p:nvGrpSpPr>
            <p:cNvPr id="2291" name="Google Shape;2291;p162"/>
            <p:cNvGrpSpPr/>
            <p:nvPr/>
          </p:nvGrpSpPr>
          <p:grpSpPr>
            <a:xfrm>
              <a:off x="747261" y="5384209"/>
              <a:ext cx="313183" cy="297022"/>
              <a:chOff x="8301667" y="2334125"/>
              <a:chExt cx="586815" cy="556429"/>
            </a:xfrm>
          </p:grpSpPr>
          <p:sp>
            <p:nvSpPr>
              <p:cNvPr id="2292" name="Google Shape;2292;p162"/>
              <p:cNvSpPr/>
              <p:nvPr/>
            </p:nvSpPr>
            <p:spPr>
              <a:xfrm>
                <a:off x="8301667" y="2334125"/>
                <a:ext cx="586815" cy="556429"/>
              </a:xfrm>
              <a:custGeom>
                <a:rect b="b" l="l" r="r" t="t"/>
                <a:pathLst>
                  <a:path extrusionOk="0" h="556429" w="586815">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93" name="Google Shape;2293;p162"/>
              <p:cNvSpPr/>
              <p:nvPr/>
            </p:nvSpPr>
            <p:spPr>
              <a:xfrm>
                <a:off x="8334531" y="2359341"/>
                <a:ext cx="522000" cy="376200"/>
              </a:xfrm>
              <a:prstGeom prst="rect">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94" name="Google Shape;2294;p162"/>
              <p:cNvSpPr/>
              <p:nvPr/>
            </p:nvSpPr>
            <p:spPr>
              <a:xfrm>
                <a:off x="8372155" y="2452694"/>
                <a:ext cx="198600" cy="198600"/>
              </a:xfrm>
              <a:prstGeom prst="pie">
                <a:avLst>
                  <a:gd fmla="val 21510717" name="adj1"/>
                  <a:gd fmla="val 16200000"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2295" name="Google Shape;2295;p162"/>
              <p:cNvSpPr/>
              <p:nvPr/>
            </p:nvSpPr>
            <p:spPr>
              <a:xfrm rot="-1462064">
                <a:off x="8395650" y="2457052"/>
                <a:ext cx="167963" cy="167963"/>
              </a:xfrm>
              <a:prstGeom prst="pie">
                <a:avLst>
                  <a:gd fmla="val 17759983"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2296" name="Google Shape;2296;p162"/>
              <p:cNvSpPr/>
              <p:nvPr/>
            </p:nvSpPr>
            <p:spPr>
              <a:xfrm>
                <a:off x="8396802" y="2463844"/>
                <a:ext cx="168000" cy="168000"/>
              </a:xfrm>
              <a:prstGeom prst="pie">
                <a:avLst>
                  <a:gd fmla="val 19893257" name="adj1"/>
                  <a:gd fmla="val 21164392" name="adj2"/>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Quattrocento Sans"/>
                  <a:ea typeface="Quattrocento Sans"/>
                  <a:cs typeface="Quattrocento Sans"/>
                  <a:sym typeface="Quattrocento Sans"/>
                </a:endParaRPr>
              </a:p>
            </p:txBody>
          </p:sp>
          <p:sp>
            <p:nvSpPr>
              <p:cNvPr id="2297" name="Google Shape;2297;p162"/>
              <p:cNvSpPr/>
              <p:nvPr/>
            </p:nvSpPr>
            <p:spPr>
              <a:xfrm>
                <a:off x="8608662" y="2469349"/>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98" name="Google Shape;2298;p162"/>
              <p:cNvSpPr/>
              <p:nvPr/>
            </p:nvSpPr>
            <p:spPr>
              <a:xfrm>
                <a:off x="8608662" y="2529856"/>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99" name="Google Shape;2299;p162"/>
              <p:cNvSpPr/>
              <p:nvPr/>
            </p:nvSpPr>
            <p:spPr>
              <a:xfrm>
                <a:off x="8607108" y="2590363"/>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grpSp>
        <p:nvGrpSpPr>
          <p:cNvPr id="2300" name="Google Shape;2300;p162"/>
          <p:cNvGrpSpPr/>
          <p:nvPr/>
        </p:nvGrpSpPr>
        <p:grpSpPr>
          <a:xfrm>
            <a:off x="327551" y="3425091"/>
            <a:ext cx="1152600" cy="576434"/>
            <a:chOff x="327551" y="3879564"/>
            <a:chExt cx="1152600" cy="576434"/>
          </a:xfrm>
        </p:grpSpPr>
        <p:sp>
          <p:nvSpPr>
            <p:cNvPr id="2301" name="Google Shape;2301;p162"/>
            <p:cNvSpPr txBox="1"/>
            <p:nvPr/>
          </p:nvSpPr>
          <p:spPr>
            <a:xfrm>
              <a:off x="327551" y="4194398"/>
              <a:ext cx="1152600" cy="2616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i="0" lang="en" sz="1000" u="none" cap="none" strike="noStrike">
                  <a:solidFill>
                    <a:srgbClr val="000000"/>
                  </a:solidFill>
                  <a:latin typeface="DM Sans Medium"/>
                  <a:ea typeface="DM Sans Medium"/>
                  <a:cs typeface="DM Sans Medium"/>
                  <a:sym typeface="DM Sans Medium"/>
                </a:rPr>
                <a:t>Media </a:t>
              </a:r>
              <a:br>
                <a:rPr i="0" lang="en" sz="1000" u="none" cap="none" strike="noStrike">
                  <a:solidFill>
                    <a:srgbClr val="000000"/>
                  </a:solidFill>
                  <a:latin typeface="DM Sans Medium"/>
                  <a:ea typeface="DM Sans Medium"/>
                  <a:cs typeface="DM Sans Medium"/>
                  <a:sym typeface="DM Sans Medium"/>
                </a:rPr>
              </a:br>
              <a:r>
                <a:rPr i="0" lang="en" sz="1000" u="none" cap="none" strike="noStrike">
                  <a:solidFill>
                    <a:srgbClr val="000000"/>
                  </a:solidFill>
                  <a:latin typeface="DM Sans Medium"/>
                  <a:ea typeface="DM Sans Medium"/>
                  <a:cs typeface="DM Sans Medium"/>
                  <a:sym typeface="DM Sans Medium"/>
                </a:rPr>
                <a:t>(unstructured)</a:t>
              </a:r>
              <a:endParaRPr i="0" sz="1400" u="none" cap="none" strike="noStrike">
                <a:solidFill>
                  <a:srgbClr val="000000"/>
                </a:solidFill>
                <a:latin typeface="DM Sans Medium"/>
                <a:ea typeface="DM Sans Medium"/>
                <a:cs typeface="DM Sans Medium"/>
                <a:sym typeface="DM Sans Medium"/>
              </a:endParaRPr>
            </a:p>
          </p:txBody>
        </p:sp>
        <p:grpSp>
          <p:nvGrpSpPr>
            <p:cNvPr id="2302" name="Google Shape;2302;p162"/>
            <p:cNvGrpSpPr/>
            <p:nvPr/>
          </p:nvGrpSpPr>
          <p:grpSpPr>
            <a:xfrm>
              <a:off x="747259" y="3879564"/>
              <a:ext cx="313187" cy="313217"/>
              <a:chOff x="8035871" y="3099661"/>
              <a:chExt cx="302100" cy="302100"/>
            </a:xfrm>
          </p:grpSpPr>
          <p:sp>
            <p:nvSpPr>
              <p:cNvPr id="2303" name="Google Shape;2303;p162"/>
              <p:cNvSpPr/>
              <p:nvPr/>
            </p:nvSpPr>
            <p:spPr>
              <a:xfrm>
                <a:off x="8035871" y="3099661"/>
                <a:ext cx="302100" cy="302100"/>
              </a:xfrm>
              <a:prstGeom prst="ellipse">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sp>
            <p:nvSpPr>
              <p:cNvPr id="2304" name="Google Shape;2304;p162"/>
              <p:cNvSpPr/>
              <p:nvPr/>
            </p:nvSpPr>
            <p:spPr>
              <a:xfrm rot="5400000">
                <a:off x="8138745" y="3190795"/>
                <a:ext cx="139200" cy="120000"/>
              </a:xfrm>
              <a:prstGeom prst="triangle">
                <a:avLst>
                  <a:gd fmla="val 50000" name="adj"/>
                </a:avLst>
              </a:prstGeom>
              <a:noFill/>
              <a:ln cap="flat" cmpd="sng" w="19050">
                <a:solidFill>
                  <a:srgbClr val="7A7A8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ctr">
                  <a:lnSpc>
                    <a:spcPct val="90000"/>
                  </a:lnSpc>
                  <a:spcBef>
                    <a:spcPts val="0"/>
                  </a:spcBef>
                  <a:spcAft>
                    <a:spcPts val="0"/>
                  </a:spcAft>
                  <a:buClr>
                    <a:srgbClr val="000000"/>
                  </a:buClr>
                  <a:buSzPts val="3200"/>
                  <a:buFont typeface="Arial"/>
                  <a:buNone/>
                </a:pPr>
                <a:r>
                  <a:t/>
                </a:r>
                <a:endParaRPr b="0" i="0" sz="3200" u="none" cap="none" strike="noStrike">
                  <a:solidFill>
                    <a:srgbClr val="FFFFFF"/>
                  </a:solidFill>
                  <a:latin typeface="Quattrocento Sans"/>
                  <a:ea typeface="Quattrocento Sans"/>
                  <a:cs typeface="Quattrocento Sans"/>
                  <a:sym typeface="Quattrocento Sans"/>
                </a:endParaRPr>
              </a:p>
            </p:txBody>
          </p:sp>
        </p:grpSp>
      </p:grpSp>
      <p:sp>
        <p:nvSpPr>
          <p:cNvPr id="2305" name="Google Shape;2305;p162"/>
          <p:cNvSpPr/>
          <p:nvPr/>
        </p:nvSpPr>
        <p:spPr>
          <a:xfrm>
            <a:off x="685900" y="5701825"/>
            <a:ext cx="413640" cy="318168"/>
          </a:xfrm>
          <a:prstGeom prst="cloud">
            <a:avLst/>
          </a:prstGeom>
          <a:noFill/>
          <a:ln cap="flat" cmpd="sng" w="19050">
            <a:solidFill>
              <a:srgbClr val="7A7A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62"/>
          <p:cNvSpPr txBox="1"/>
          <p:nvPr/>
        </p:nvSpPr>
        <p:spPr>
          <a:xfrm>
            <a:off x="342325" y="6042775"/>
            <a:ext cx="1123200" cy="221400"/>
          </a:xfrm>
          <a:prstGeom prst="rect">
            <a:avLst/>
          </a:prstGeom>
          <a:noFill/>
          <a:ln>
            <a:noFill/>
          </a:ln>
        </p:spPr>
        <p:txBody>
          <a:bodyPr anchorCtr="0" anchor="t" bIns="44800" lIns="89625" spcFirstLastPara="1" rIns="89625" wrap="square" tIns="44800">
            <a:noAutofit/>
          </a:bodyPr>
          <a:lstStyle/>
          <a:p>
            <a:pPr indent="0" lvl="0" marL="0" marR="0" rtl="0" algn="ctr">
              <a:lnSpc>
                <a:spcPct val="90000"/>
              </a:lnSpc>
              <a:spcBef>
                <a:spcPts val="0"/>
              </a:spcBef>
              <a:spcAft>
                <a:spcPts val="0"/>
              </a:spcAft>
              <a:buClr>
                <a:srgbClr val="000000"/>
              </a:buClr>
              <a:buSzPts val="1000"/>
              <a:buFont typeface="Arial"/>
              <a:buNone/>
            </a:pPr>
            <a:r>
              <a:rPr lang="en" sz="1000">
                <a:latin typeface="DM Sans Medium"/>
                <a:ea typeface="DM Sans Medium"/>
                <a:cs typeface="DM Sans Medium"/>
                <a:sym typeface="DM Sans Medium"/>
              </a:rPr>
              <a:t>Other clouds</a:t>
            </a:r>
            <a:endParaRPr i="0" sz="1400" u="none" cap="none" strike="noStrike">
              <a:solidFill>
                <a:srgbClr val="000000"/>
              </a:solidFill>
              <a:latin typeface="DM Sans Medium"/>
              <a:ea typeface="DM Sans Medium"/>
              <a:cs typeface="DM Sans Medium"/>
              <a:sym typeface="DM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163"/>
          <p:cNvSpPr txBox="1"/>
          <p:nvPr>
            <p:ph idx="12" type="sldNum"/>
          </p:nvPr>
        </p:nvSpPr>
        <p:spPr>
          <a:xfrm>
            <a:off x="11307397" y="6416905"/>
            <a:ext cx="650100" cy="3375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312" name="Google Shape;2312;p163"/>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External Hive Metastore for Databricks workspaces</a:t>
            </a:r>
            <a:endParaRPr sz="2400">
              <a:solidFill>
                <a:schemeClr val="lt1"/>
              </a:solidFill>
              <a:latin typeface="DM Sans"/>
              <a:ea typeface="DM Sans"/>
              <a:cs typeface="DM Sans"/>
              <a:sym typeface="DM Sans"/>
            </a:endParaRPr>
          </a:p>
        </p:txBody>
      </p:sp>
      <p:sp>
        <p:nvSpPr>
          <p:cNvPr id="2313" name="Google Shape;2313;p163"/>
          <p:cNvSpPr txBox="1"/>
          <p:nvPr/>
        </p:nvSpPr>
        <p:spPr>
          <a:xfrm>
            <a:off x="84725" y="525975"/>
            <a:ext cx="58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High Level Architecture of External Hive Metastore</a:t>
            </a:r>
            <a:endParaRPr>
              <a:latin typeface="DM Sans"/>
              <a:ea typeface="DM Sans"/>
              <a:cs typeface="DM Sans"/>
              <a:sym typeface="DM Sans"/>
            </a:endParaRPr>
          </a:p>
        </p:txBody>
      </p:sp>
      <p:pic>
        <p:nvPicPr>
          <p:cNvPr id="2314" name="Google Shape;2314;p163"/>
          <p:cNvPicPr preferRelativeResize="0"/>
          <p:nvPr/>
        </p:nvPicPr>
        <p:blipFill>
          <a:blip r:embed="rId3">
            <a:alphaModFix/>
          </a:blip>
          <a:stretch>
            <a:fillRect/>
          </a:stretch>
        </p:blipFill>
        <p:spPr>
          <a:xfrm>
            <a:off x="6388950" y="1498029"/>
            <a:ext cx="5038198" cy="4750371"/>
          </a:xfrm>
          <a:prstGeom prst="rect">
            <a:avLst/>
          </a:prstGeom>
          <a:noFill/>
          <a:ln>
            <a:noFill/>
          </a:ln>
        </p:spPr>
      </p:pic>
      <p:sp>
        <p:nvSpPr>
          <p:cNvPr id="2315" name="Google Shape;2315;p163"/>
          <p:cNvSpPr txBox="1"/>
          <p:nvPr/>
        </p:nvSpPr>
        <p:spPr>
          <a:xfrm>
            <a:off x="1142850" y="2048275"/>
            <a:ext cx="50382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When to use External Hive Metastore:</a:t>
            </a:r>
            <a:endParaRPr b="1"/>
          </a:p>
          <a:p>
            <a:pPr indent="-317500" lvl="0" marL="457200" rtl="0" algn="l">
              <a:spcBef>
                <a:spcPts val="0"/>
              </a:spcBef>
              <a:spcAft>
                <a:spcPts val="0"/>
              </a:spcAft>
              <a:buSzPts val="1400"/>
              <a:buChar char="●"/>
            </a:pPr>
            <a:r>
              <a:rPr lang="en"/>
              <a:t>You need to store Table Metadata in your accounts. </a:t>
            </a:r>
            <a:endParaRPr/>
          </a:p>
          <a:p>
            <a:pPr indent="-317500" lvl="0" marL="457200" rtl="0" algn="l">
              <a:spcBef>
                <a:spcPts val="0"/>
              </a:spcBef>
              <a:spcAft>
                <a:spcPts val="0"/>
              </a:spcAft>
              <a:buSzPts val="1400"/>
              <a:buChar char="●"/>
            </a:pPr>
            <a:r>
              <a:rPr lang="en"/>
              <a:t>You need to share metadata across workspaces. (configure clusters in workspaces A and B to point to the same external hive metastore for sharing)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Common Troubleshooting Tips:</a:t>
            </a:r>
            <a:endParaRPr b="1"/>
          </a:p>
          <a:p>
            <a:pPr indent="-317500" lvl="0" marL="457200" rtl="0" algn="l">
              <a:spcBef>
                <a:spcPts val="0"/>
              </a:spcBef>
              <a:spcAft>
                <a:spcPts val="0"/>
              </a:spcAft>
              <a:buSzPts val="1400"/>
              <a:buChar char="●"/>
            </a:pPr>
            <a:r>
              <a:rPr lang="en"/>
              <a:t>Test the networking connectivity from Databricks clusters to your sql db.</a:t>
            </a:r>
            <a:endParaRPr/>
          </a:p>
          <a:p>
            <a:pPr indent="-317500" lvl="0" marL="457200" rtl="0" algn="l">
              <a:spcBef>
                <a:spcPts val="0"/>
              </a:spcBef>
              <a:spcAft>
                <a:spcPts val="0"/>
              </a:spcAft>
              <a:buSzPts val="1400"/>
              <a:buChar char="●"/>
            </a:pPr>
            <a:r>
              <a:rPr lang="en"/>
              <a:t>Check if your sql db have been properly initialized (you should see all the schemas created)</a:t>
            </a:r>
            <a:endParaRPr/>
          </a:p>
          <a:p>
            <a:pPr indent="-317500" lvl="0" marL="457200" rtl="0" algn="l">
              <a:spcBef>
                <a:spcPts val="0"/>
              </a:spcBef>
              <a:spcAft>
                <a:spcPts val="0"/>
              </a:spcAft>
              <a:buSzPts val="1400"/>
              <a:buChar char="●"/>
            </a:pPr>
            <a:r>
              <a:rPr lang="en"/>
              <a:t>Checkout the readme </a:t>
            </a:r>
            <a:r>
              <a:rPr lang="en"/>
              <a:t>walkthrough: </a:t>
            </a:r>
            <a:r>
              <a:rPr lang="en" u="sng">
                <a:solidFill>
                  <a:schemeClr val="hlink"/>
                </a:solidFill>
                <a:hlinkClick r:id="rId4"/>
              </a:rPr>
              <a:t>https://github.com/hwang-db/tf_azure_deployment/tree/master/adb-external-hive-metastore</a:t>
            </a:r>
            <a:endParaRPr/>
          </a:p>
        </p:txBody>
      </p:sp>
      <p:sp>
        <p:nvSpPr>
          <p:cNvPr id="2316" name="Google Shape;2316;p163"/>
          <p:cNvSpPr txBox="1"/>
          <p:nvPr>
            <p:ph idx="4294967295" type="title"/>
          </p:nvPr>
        </p:nvSpPr>
        <p:spPr>
          <a:xfrm>
            <a:off x="7495050" y="1160875"/>
            <a:ext cx="3314700" cy="88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solidFill>
                  <a:schemeClr val="dk2"/>
                </a:solidFill>
              </a:rPr>
              <a:t>Demo in Azure 10 min</a:t>
            </a:r>
            <a:endParaRPr sz="24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164"/>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Demo: Exfiltration Protection in Action </a:t>
            </a:r>
            <a:endParaRPr sz="3600"/>
          </a:p>
          <a:p>
            <a:pPr indent="0" lvl="0" marL="0" rtl="0" algn="l">
              <a:spcBef>
                <a:spcPts val="0"/>
              </a:spcBef>
              <a:spcAft>
                <a:spcPts val="0"/>
              </a:spcAft>
              <a:buNone/>
            </a:pPr>
            <a:r>
              <a:rPr lang="en" sz="3600"/>
              <a:t>(10 min)</a:t>
            </a:r>
            <a:endParaRPr sz="3600"/>
          </a:p>
        </p:txBody>
      </p:sp>
      <p:sp>
        <p:nvSpPr>
          <p:cNvPr id="2322" name="Google Shape;2322;p16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165"/>
          <p:cNvSpPr txBox="1"/>
          <p:nvPr/>
        </p:nvSpPr>
        <p:spPr>
          <a:xfrm>
            <a:off x="1596906" y="2037144"/>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8" name="Google Shape;2328;p165"/>
          <p:cNvSpPr txBox="1"/>
          <p:nvPr/>
        </p:nvSpPr>
        <p:spPr>
          <a:xfrm>
            <a:off x="127975" y="5926525"/>
            <a:ext cx="7270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Read:</a:t>
            </a:r>
            <a:r>
              <a:rPr lang="en" sz="1200"/>
              <a:t> </a:t>
            </a:r>
            <a:r>
              <a:rPr lang="en" sz="1200" u="sng">
                <a:solidFill>
                  <a:schemeClr val="hlink"/>
                </a:solidFill>
                <a:hlinkClick r:id="rId3"/>
              </a:rPr>
              <a:t>How to protect Data Exfiltration with Azure Databricks to help ensure Cloud Security</a:t>
            </a:r>
            <a:endParaRPr sz="1200"/>
          </a:p>
        </p:txBody>
      </p:sp>
      <p:sp>
        <p:nvSpPr>
          <p:cNvPr id="2329" name="Google Shape;2329;p165"/>
          <p:cNvSpPr txBox="1"/>
          <p:nvPr/>
        </p:nvSpPr>
        <p:spPr>
          <a:xfrm>
            <a:off x="1305425" y="1787338"/>
            <a:ext cx="9231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DM Sans"/>
                <a:ea typeface="DM Sans"/>
                <a:cs typeface="DM Sans"/>
                <a:sym typeface="DM Sans"/>
              </a:rPr>
              <a:t>Wikipedia definition: </a:t>
            </a:r>
            <a:r>
              <a:rPr i="1" lang="en" sz="1800">
                <a:latin typeface="DM Sans"/>
                <a:ea typeface="DM Sans"/>
                <a:cs typeface="DM Sans"/>
                <a:sym typeface="DM Sans"/>
              </a:rPr>
              <a:t>Data exfiltration occurs when malware and/or a malicious actor carries out an </a:t>
            </a:r>
            <a:r>
              <a:rPr i="1" lang="en" sz="1800">
                <a:solidFill>
                  <a:srgbClr val="FF6952"/>
                </a:solidFill>
                <a:latin typeface="DM Sans"/>
                <a:ea typeface="DM Sans"/>
                <a:cs typeface="DM Sans"/>
                <a:sym typeface="DM Sans"/>
              </a:rPr>
              <a:t>unauthorized data transfer from a computer</a:t>
            </a:r>
            <a:r>
              <a:rPr i="1" lang="en" sz="1800">
                <a:latin typeface="DM Sans"/>
                <a:ea typeface="DM Sans"/>
                <a:cs typeface="DM Sans"/>
                <a:sym typeface="DM Sans"/>
              </a:rPr>
              <a:t>. It is also commonly called data extrusion or data exportation.</a:t>
            </a:r>
            <a:endParaRPr i="1" sz="1800">
              <a:latin typeface="DM Sans"/>
              <a:ea typeface="DM Sans"/>
              <a:cs typeface="DM Sans"/>
              <a:sym typeface="DM Sans"/>
            </a:endParaRPr>
          </a:p>
        </p:txBody>
      </p:sp>
      <p:sp>
        <p:nvSpPr>
          <p:cNvPr id="2330" name="Google Shape;2330;p165"/>
          <p:cNvSpPr txBox="1"/>
          <p:nvPr/>
        </p:nvSpPr>
        <p:spPr>
          <a:xfrm>
            <a:off x="1305425" y="3825288"/>
            <a:ext cx="912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DM Sans"/>
                <a:ea typeface="DM Sans"/>
                <a:cs typeface="DM Sans"/>
                <a:sym typeface="DM Sans"/>
              </a:rPr>
              <a:t>Exfiltration Protection is about data EGRESS control - </a:t>
            </a:r>
            <a:r>
              <a:rPr i="1" lang="en" sz="1800">
                <a:latin typeface="DM Sans"/>
                <a:ea typeface="DM Sans"/>
                <a:cs typeface="DM Sans"/>
                <a:sym typeface="DM Sans"/>
              </a:rPr>
              <a:t>where can data go out from the network to?</a:t>
            </a:r>
            <a:endParaRPr i="1" sz="1800">
              <a:latin typeface="DM Sans"/>
              <a:ea typeface="DM Sans"/>
              <a:cs typeface="DM Sans"/>
              <a:sym typeface="DM Sans"/>
            </a:endParaRPr>
          </a:p>
        </p:txBody>
      </p:sp>
      <p:sp>
        <p:nvSpPr>
          <p:cNvPr id="2331" name="Google Shape;2331;p165"/>
          <p:cNvSpPr txBox="1"/>
          <p:nvPr/>
        </p:nvSpPr>
        <p:spPr>
          <a:xfrm>
            <a:off x="1305425" y="3101863"/>
            <a:ext cx="9578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DM Sans"/>
                <a:ea typeface="DM Sans"/>
                <a:cs typeface="DM Sans"/>
                <a:sym typeface="DM Sans"/>
              </a:rPr>
              <a:t>Exfiltration Protection is </a:t>
            </a:r>
            <a:r>
              <a:rPr b="1" lang="en" sz="1800">
                <a:latin typeface="DM Sans"/>
                <a:ea typeface="DM Sans"/>
                <a:cs typeface="DM Sans"/>
                <a:sym typeface="DM Sans"/>
              </a:rPr>
              <a:t>not</a:t>
            </a:r>
            <a:r>
              <a:rPr lang="en" sz="1800">
                <a:latin typeface="DM Sans"/>
                <a:ea typeface="DM Sans"/>
                <a:cs typeface="DM Sans"/>
                <a:sym typeface="DM Sans"/>
              </a:rPr>
              <a:t> about protecting your storage account from infiltration</a:t>
            </a:r>
            <a:endParaRPr i="1" sz="1800">
              <a:latin typeface="DM Sans"/>
              <a:ea typeface="DM Sans"/>
              <a:cs typeface="DM Sans"/>
              <a:sym typeface="DM Sans"/>
            </a:endParaRPr>
          </a:p>
        </p:txBody>
      </p:sp>
      <p:sp>
        <p:nvSpPr>
          <p:cNvPr id="2332" name="Google Shape;2332;p165"/>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Data Exfiltration Protection Azure Databricks</a:t>
            </a:r>
            <a:endParaRPr sz="2400">
              <a:solidFill>
                <a:srgbClr val="F9F6F4"/>
              </a:solidFill>
              <a:latin typeface="DM Sans"/>
              <a:ea typeface="DM Sans"/>
              <a:cs typeface="DM Sans"/>
              <a:sym typeface="DM Sans"/>
            </a:endParaRPr>
          </a:p>
        </p:txBody>
      </p:sp>
      <p:sp>
        <p:nvSpPr>
          <p:cNvPr id="2333" name="Google Shape;2333;p165"/>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334" name="Google Shape;2334;p165"/>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Exfiltration Protection is all about controlling egress destination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166"/>
          <p:cNvSpPr txBox="1"/>
          <p:nvPr>
            <p:ph idx="12" type="sldNum"/>
          </p:nvPr>
        </p:nvSpPr>
        <p:spPr>
          <a:xfrm>
            <a:off x="11307397" y="6416905"/>
            <a:ext cx="650100" cy="3375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340" name="Google Shape;2340;p166"/>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Data Exfiltration Protection Azure Databricks</a:t>
            </a:r>
            <a:endParaRPr sz="2400">
              <a:solidFill>
                <a:schemeClr val="lt1"/>
              </a:solidFill>
              <a:latin typeface="DM Sans"/>
              <a:ea typeface="DM Sans"/>
              <a:cs typeface="DM Sans"/>
              <a:sym typeface="DM Sans"/>
            </a:endParaRPr>
          </a:p>
        </p:txBody>
      </p:sp>
      <p:sp>
        <p:nvSpPr>
          <p:cNvPr id="2341" name="Google Shape;2341;p166"/>
          <p:cNvSpPr txBox="1"/>
          <p:nvPr/>
        </p:nvSpPr>
        <p:spPr>
          <a:xfrm>
            <a:off x="84725" y="525975"/>
            <a:ext cx="58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High Level Architecture of Exfiltration Protection Methods</a:t>
            </a:r>
            <a:endParaRPr>
              <a:latin typeface="DM Sans"/>
              <a:ea typeface="DM Sans"/>
              <a:cs typeface="DM Sans"/>
              <a:sym typeface="DM Sans"/>
            </a:endParaRPr>
          </a:p>
        </p:txBody>
      </p:sp>
      <p:sp>
        <p:nvSpPr>
          <p:cNvPr id="2342" name="Google Shape;2342;p166"/>
          <p:cNvSpPr txBox="1"/>
          <p:nvPr/>
        </p:nvSpPr>
        <p:spPr>
          <a:xfrm>
            <a:off x="761800" y="1296775"/>
            <a:ext cx="503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How to protect Data Exfiltration with Azure Databricks to help ensure Cloud Security</a:t>
            </a:r>
            <a:endParaRPr/>
          </a:p>
        </p:txBody>
      </p:sp>
      <p:sp>
        <p:nvSpPr>
          <p:cNvPr id="2343" name="Google Shape;2343;p166"/>
          <p:cNvSpPr txBox="1"/>
          <p:nvPr>
            <p:ph idx="4294967295" type="title"/>
          </p:nvPr>
        </p:nvSpPr>
        <p:spPr>
          <a:xfrm>
            <a:off x="7495050" y="1160875"/>
            <a:ext cx="3314700" cy="88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solidFill>
                  <a:schemeClr val="dk2"/>
                </a:solidFill>
              </a:rPr>
              <a:t>Demo in Azure 10 min</a:t>
            </a:r>
            <a:endParaRPr sz="2400">
              <a:solidFill>
                <a:schemeClr val="dk2"/>
              </a:solidFill>
            </a:endParaRPr>
          </a:p>
        </p:txBody>
      </p:sp>
      <p:pic>
        <p:nvPicPr>
          <p:cNvPr id="2344" name="Google Shape;2344;p166"/>
          <p:cNvPicPr preferRelativeResize="0"/>
          <p:nvPr/>
        </p:nvPicPr>
        <p:blipFill>
          <a:blip r:embed="rId4">
            <a:alphaModFix/>
          </a:blip>
          <a:stretch>
            <a:fillRect/>
          </a:stretch>
        </p:blipFill>
        <p:spPr>
          <a:xfrm>
            <a:off x="6333450" y="2200675"/>
            <a:ext cx="5703101" cy="3703674"/>
          </a:xfrm>
          <a:prstGeom prst="rect">
            <a:avLst/>
          </a:prstGeom>
          <a:noFill/>
          <a:ln>
            <a:noFill/>
          </a:ln>
        </p:spPr>
      </p:pic>
      <p:sp>
        <p:nvSpPr>
          <p:cNvPr id="2345" name="Google Shape;2345;p166"/>
          <p:cNvSpPr txBox="1"/>
          <p:nvPr/>
        </p:nvSpPr>
        <p:spPr>
          <a:xfrm>
            <a:off x="84725" y="5632800"/>
            <a:ext cx="743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Reference terraform example: </a:t>
            </a:r>
            <a:r>
              <a:rPr lang="en" u="sng">
                <a:solidFill>
                  <a:schemeClr val="hlink"/>
                </a:solidFill>
                <a:hlinkClick r:id="rId5"/>
              </a:rPr>
              <a:t>https://github.com/hwang-db/tf_azure_deployment/tree/master/adb-exfiltration-protection</a:t>
            </a:r>
            <a:endParaRPr/>
          </a:p>
        </p:txBody>
      </p:sp>
      <p:pic>
        <p:nvPicPr>
          <p:cNvPr id="2346" name="Google Shape;2346;p166"/>
          <p:cNvPicPr preferRelativeResize="0"/>
          <p:nvPr/>
        </p:nvPicPr>
        <p:blipFill>
          <a:blip r:embed="rId6">
            <a:alphaModFix/>
          </a:blip>
          <a:stretch>
            <a:fillRect/>
          </a:stretch>
        </p:blipFill>
        <p:spPr>
          <a:xfrm>
            <a:off x="526363" y="2064775"/>
            <a:ext cx="5509072" cy="3415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167"/>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Splunk - Databricks Project Architecture (10 min)</a:t>
            </a:r>
            <a:endParaRPr sz="3600"/>
          </a:p>
        </p:txBody>
      </p:sp>
      <p:sp>
        <p:nvSpPr>
          <p:cNvPr id="2352" name="Google Shape;2352;p16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1"/>
          <p:cNvSpPr/>
          <p:nvPr/>
        </p:nvSpPr>
        <p:spPr>
          <a:xfrm>
            <a:off x="3312425" y="1170100"/>
            <a:ext cx="5564100" cy="45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1"/>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Day 1 </a:t>
            </a:r>
            <a:r>
              <a:rPr lang="en" sz="2400">
                <a:solidFill>
                  <a:schemeClr val="lt1"/>
                </a:solidFill>
                <a:latin typeface="DM Sans"/>
                <a:ea typeface="DM Sans"/>
                <a:cs typeface="DM Sans"/>
                <a:sym typeface="DM Sans"/>
              </a:rPr>
              <a:t>Agenda</a:t>
            </a:r>
            <a:endParaRPr sz="2400">
              <a:solidFill>
                <a:schemeClr val="lt1"/>
              </a:solidFill>
              <a:latin typeface="DM Sans"/>
              <a:ea typeface="DM Sans"/>
              <a:cs typeface="DM Sans"/>
              <a:sym typeface="DM Sans"/>
            </a:endParaRPr>
          </a:p>
        </p:txBody>
      </p:sp>
      <p:sp>
        <p:nvSpPr>
          <p:cNvPr id="862" name="Google Shape;862;p141"/>
          <p:cNvSpPr txBox="1"/>
          <p:nvPr/>
        </p:nvSpPr>
        <p:spPr>
          <a:xfrm>
            <a:off x="3400025" y="1306600"/>
            <a:ext cx="5388900" cy="407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Inconsolata"/>
                <a:ea typeface="Inconsolata"/>
                <a:cs typeface="Inconsolata"/>
                <a:sym typeface="Inconsolata"/>
              </a:rPr>
              <a:t>Workshop 1</a:t>
            </a:r>
            <a:r>
              <a:rPr b="1" lang="en" sz="2200">
                <a:latin typeface="Inconsolata"/>
                <a:ea typeface="Inconsolata"/>
                <a:cs typeface="Inconsolata"/>
                <a:sym typeface="Inconsolata"/>
              </a:rPr>
              <a:t> (2 hrs):</a:t>
            </a:r>
            <a:endParaRPr b="1" sz="2200">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1.1 </a:t>
            </a:r>
            <a:r>
              <a:rPr lang="en" sz="2000">
                <a:latin typeface="Inconsolata"/>
                <a:ea typeface="Inconsolata"/>
                <a:cs typeface="Inconsolata"/>
                <a:sym typeface="Inconsolata"/>
              </a:rPr>
              <a:t>Architecture </a:t>
            </a:r>
            <a:r>
              <a:rPr lang="en" sz="2000">
                <a:latin typeface="Inconsolata"/>
                <a:ea typeface="Inconsolata"/>
                <a:cs typeface="Inconsolata"/>
                <a:sym typeface="Inconsolata"/>
              </a:rPr>
              <a:t>Foundation</a:t>
            </a:r>
            <a:r>
              <a:rPr lang="en" sz="2000">
                <a:latin typeface="Inconsolata"/>
                <a:ea typeface="Inconsolata"/>
                <a:cs typeface="Inconsolata"/>
                <a:sym typeface="Inconsolata"/>
              </a:rPr>
              <a:t> (</a:t>
            </a:r>
            <a:r>
              <a:rPr lang="en" sz="2000">
                <a:solidFill>
                  <a:schemeClr val="dk2"/>
                </a:solidFill>
                <a:latin typeface="Inconsolata"/>
                <a:ea typeface="Inconsolata"/>
                <a:cs typeface="Inconsolata"/>
                <a:sym typeface="Inconsolata"/>
              </a:rPr>
              <a:t>60 min</a:t>
            </a:r>
            <a:r>
              <a:rPr lang="en" sz="2000">
                <a:latin typeface="Inconsolata"/>
                <a:ea typeface="Inconsolata"/>
                <a:cs typeface="Inconsolata"/>
                <a:sym typeface="Inconsolata"/>
              </a:rPr>
              <a:t>)</a:t>
            </a:r>
            <a:endParaRPr sz="2000">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Architecture L300 (25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Reference Architectures (15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Exfiltration Protection in Action (10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Splunk - Databricks project architecture (10 min)</a:t>
            </a:r>
            <a:endParaRPr sz="1600">
              <a:solidFill>
                <a:schemeClr val="accent6"/>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1.2 End-to-End ETL </a:t>
            </a:r>
            <a:r>
              <a:rPr lang="en" sz="2000">
                <a:latin typeface="Inconsolata"/>
                <a:ea typeface="Inconsolata"/>
                <a:cs typeface="Inconsolata"/>
                <a:sym typeface="Inconsolata"/>
              </a:rPr>
              <a:t>examples </a:t>
            </a:r>
            <a:r>
              <a:rPr lang="en" sz="2000">
                <a:latin typeface="Inconsolata"/>
                <a:ea typeface="Inconsolata"/>
                <a:cs typeface="Inconsolata"/>
                <a:sym typeface="Inconsolata"/>
              </a:rPr>
              <a:t>(</a:t>
            </a:r>
            <a:r>
              <a:rPr lang="en" sz="2000">
                <a:solidFill>
                  <a:srgbClr val="FF3620"/>
                </a:solidFill>
                <a:latin typeface="Inconsolata"/>
                <a:ea typeface="Inconsolata"/>
                <a:cs typeface="Inconsolata"/>
                <a:sym typeface="Inconsolata"/>
              </a:rPr>
              <a:t>60 min</a:t>
            </a:r>
            <a:r>
              <a:rPr lang="en" sz="2000">
                <a:latin typeface="Inconsolata"/>
                <a:ea typeface="Inconsolata"/>
                <a:cs typeface="Inconsolata"/>
                <a:sym typeface="Inconsolata"/>
              </a:rPr>
              <a:t>)</a:t>
            </a:r>
            <a:endParaRPr sz="2000">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Demo: Databricks ETL on logs and Splunk integration (30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Orchestration on Azure Databricks (20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Splunk integration use cases open discussion (10 min)</a:t>
            </a:r>
            <a:endParaRPr sz="1600">
              <a:solidFill>
                <a:schemeClr val="accent6"/>
              </a:solidFill>
              <a:latin typeface="Inconsolata"/>
              <a:ea typeface="Inconsolata"/>
              <a:cs typeface="Inconsolata"/>
              <a:sym typeface="Inconsolata"/>
            </a:endParaRPr>
          </a:p>
        </p:txBody>
      </p:sp>
      <p:sp>
        <p:nvSpPr>
          <p:cNvPr id="863" name="Google Shape;863;p141"/>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168"/>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1.1 High Level Design Architecture</a:t>
            </a:r>
            <a:endParaRPr sz="2400">
              <a:solidFill>
                <a:schemeClr val="lt1"/>
              </a:solidFill>
              <a:latin typeface="DM Sans"/>
              <a:ea typeface="DM Sans"/>
              <a:cs typeface="DM Sans"/>
              <a:sym typeface="DM Sans"/>
            </a:endParaRPr>
          </a:p>
        </p:txBody>
      </p:sp>
      <p:sp>
        <p:nvSpPr>
          <p:cNvPr id="2358" name="Google Shape;2358;p168"/>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200">
                <a:solidFill>
                  <a:schemeClr val="dk2"/>
                </a:solidFill>
                <a:latin typeface="DM Sans"/>
                <a:ea typeface="DM Sans"/>
                <a:cs typeface="DM Sans"/>
                <a:sym typeface="DM Sans"/>
              </a:rPr>
              <a:t>High Level Architecture Diagram in Cybersecurity Splunk project</a:t>
            </a:r>
            <a:endParaRPr b="1">
              <a:solidFill>
                <a:schemeClr val="dk2"/>
              </a:solidFill>
            </a:endParaRPr>
          </a:p>
        </p:txBody>
      </p:sp>
      <p:sp>
        <p:nvSpPr>
          <p:cNvPr id="2359" name="Google Shape;2359;p168"/>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2360" name="Google Shape;2360;p168"/>
          <p:cNvPicPr preferRelativeResize="0"/>
          <p:nvPr/>
        </p:nvPicPr>
        <p:blipFill>
          <a:blip r:embed="rId3">
            <a:alphaModFix/>
          </a:blip>
          <a:stretch>
            <a:fillRect/>
          </a:stretch>
        </p:blipFill>
        <p:spPr>
          <a:xfrm>
            <a:off x="5500944" y="973875"/>
            <a:ext cx="6519306" cy="5335148"/>
          </a:xfrm>
          <a:prstGeom prst="rect">
            <a:avLst/>
          </a:prstGeom>
          <a:noFill/>
          <a:ln cap="flat" cmpd="sng" w="9525">
            <a:solidFill>
              <a:schemeClr val="dk1"/>
            </a:solidFill>
            <a:prstDash val="solid"/>
            <a:round/>
            <a:headEnd len="sm" w="sm" type="none"/>
            <a:tailEnd len="sm" w="sm" type="none"/>
          </a:ln>
        </p:spPr>
      </p:pic>
      <p:grpSp>
        <p:nvGrpSpPr>
          <p:cNvPr id="2361" name="Google Shape;2361;p168"/>
          <p:cNvGrpSpPr/>
          <p:nvPr/>
        </p:nvGrpSpPr>
        <p:grpSpPr>
          <a:xfrm>
            <a:off x="1149988" y="3791873"/>
            <a:ext cx="3757024" cy="2456527"/>
            <a:chOff x="2862763" y="3791873"/>
            <a:chExt cx="3757024" cy="2456527"/>
          </a:xfrm>
        </p:grpSpPr>
        <p:pic>
          <p:nvPicPr>
            <p:cNvPr id="2362" name="Google Shape;2362;p168"/>
            <p:cNvPicPr preferRelativeResize="0"/>
            <p:nvPr/>
          </p:nvPicPr>
          <p:blipFill>
            <a:blip r:embed="rId4">
              <a:alphaModFix/>
            </a:blip>
            <a:stretch>
              <a:fillRect/>
            </a:stretch>
          </p:blipFill>
          <p:spPr>
            <a:xfrm>
              <a:off x="2862763" y="3791873"/>
              <a:ext cx="3757024" cy="2456527"/>
            </a:xfrm>
            <a:prstGeom prst="rect">
              <a:avLst/>
            </a:prstGeom>
            <a:noFill/>
            <a:ln>
              <a:noFill/>
            </a:ln>
          </p:spPr>
        </p:pic>
        <p:sp>
          <p:nvSpPr>
            <p:cNvPr id="2363" name="Google Shape;2363;p168"/>
            <p:cNvSpPr/>
            <p:nvPr/>
          </p:nvSpPr>
          <p:spPr>
            <a:xfrm>
              <a:off x="3821325" y="3932700"/>
              <a:ext cx="1839900" cy="1037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4" name="Google Shape;2364;p168"/>
          <p:cNvSpPr txBox="1"/>
          <p:nvPr/>
        </p:nvSpPr>
        <p:spPr>
          <a:xfrm>
            <a:off x="688925" y="1417550"/>
            <a:ext cx="5262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Foundation Design Decisions:</a:t>
            </a:r>
            <a:endParaRPr b="1"/>
          </a:p>
          <a:p>
            <a:pPr indent="-317500" lvl="0" marL="457200" rtl="0" algn="l">
              <a:spcBef>
                <a:spcPts val="0"/>
              </a:spcBef>
              <a:spcAft>
                <a:spcPts val="0"/>
              </a:spcAft>
              <a:buSzPts val="1400"/>
              <a:buChar char="●"/>
            </a:pPr>
            <a:r>
              <a:rPr lang="en"/>
              <a:t>SCC NPIP workspace, VNet injection</a:t>
            </a:r>
            <a:endParaRPr/>
          </a:p>
          <a:p>
            <a:pPr indent="-317500" lvl="0" marL="457200" rtl="0" algn="l">
              <a:spcBef>
                <a:spcPts val="0"/>
              </a:spcBef>
              <a:spcAft>
                <a:spcPts val="0"/>
              </a:spcAft>
              <a:buSzPts val="1400"/>
              <a:buChar char="●"/>
            </a:pPr>
            <a:r>
              <a:rPr lang="en"/>
              <a:t>Private Links (frontend, backend)</a:t>
            </a:r>
            <a:endParaRPr/>
          </a:p>
          <a:p>
            <a:pPr indent="-317500" lvl="0" marL="457200" rtl="0" algn="l">
              <a:spcBef>
                <a:spcPts val="0"/>
              </a:spcBef>
              <a:spcAft>
                <a:spcPts val="0"/>
              </a:spcAft>
              <a:buSzPts val="1400"/>
              <a:buChar char="●"/>
            </a:pPr>
            <a:r>
              <a:rPr lang="en"/>
              <a:t>Private</a:t>
            </a:r>
            <a:r>
              <a:rPr lang="en"/>
              <a:t> Link connections to PaaS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Where to add more details into diagram:</a:t>
            </a:r>
            <a:endParaRPr b="1"/>
          </a:p>
          <a:p>
            <a:pPr indent="-317500" lvl="0" marL="457200" rtl="0" algn="l">
              <a:spcBef>
                <a:spcPts val="0"/>
              </a:spcBef>
              <a:spcAft>
                <a:spcPts val="0"/>
              </a:spcAft>
              <a:buSzPts val="1400"/>
              <a:buChar char="●"/>
            </a:pPr>
            <a:r>
              <a:rPr lang="en"/>
              <a:t>SC networking barebone structure</a:t>
            </a:r>
            <a:endParaRPr/>
          </a:p>
          <a:p>
            <a:pPr indent="-317500" lvl="0" marL="457200" rtl="0" algn="l">
              <a:spcBef>
                <a:spcPts val="0"/>
              </a:spcBef>
              <a:spcAft>
                <a:spcPts val="0"/>
              </a:spcAft>
              <a:buSzPts val="1400"/>
              <a:buChar char="●"/>
            </a:pPr>
            <a:r>
              <a:rPr lang="en"/>
              <a:t>Connections between your services and onprem </a:t>
            </a:r>
            <a:endParaRPr/>
          </a:p>
        </p:txBody>
      </p:sp>
      <p:cxnSp>
        <p:nvCxnSpPr>
          <p:cNvPr id="2365" name="Google Shape;2365;p168"/>
          <p:cNvCxnSpPr>
            <a:stCxn id="2363" idx="3"/>
            <a:endCxn id="2360" idx="1"/>
          </p:cNvCxnSpPr>
          <p:nvPr/>
        </p:nvCxnSpPr>
        <p:spPr>
          <a:xfrm flipH="1" rot="10800000">
            <a:off x="3948450" y="3641400"/>
            <a:ext cx="1552500" cy="810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169"/>
          <p:cNvSpPr txBox="1"/>
          <p:nvPr>
            <p:ph idx="12" type="sldNum"/>
          </p:nvPr>
        </p:nvSpPr>
        <p:spPr>
          <a:xfrm>
            <a:off x="11307397" y="6416905"/>
            <a:ext cx="650100" cy="3375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371" name="Google Shape;2371;p169"/>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1.1 High Level Design Architecture</a:t>
            </a:r>
            <a:endParaRPr sz="2400">
              <a:solidFill>
                <a:schemeClr val="lt1"/>
              </a:solidFill>
              <a:latin typeface="DM Sans"/>
              <a:ea typeface="DM Sans"/>
              <a:cs typeface="DM Sans"/>
              <a:sym typeface="DM Sans"/>
            </a:endParaRPr>
          </a:p>
        </p:txBody>
      </p:sp>
      <p:pic>
        <p:nvPicPr>
          <p:cNvPr id="2372" name="Google Shape;2372;p169"/>
          <p:cNvPicPr preferRelativeResize="0"/>
          <p:nvPr/>
        </p:nvPicPr>
        <p:blipFill>
          <a:blip r:embed="rId3">
            <a:alphaModFix/>
          </a:blip>
          <a:stretch>
            <a:fillRect/>
          </a:stretch>
        </p:blipFill>
        <p:spPr>
          <a:xfrm>
            <a:off x="5873321" y="1656400"/>
            <a:ext cx="5695199" cy="4122175"/>
          </a:xfrm>
          <a:prstGeom prst="rect">
            <a:avLst/>
          </a:prstGeom>
          <a:noFill/>
          <a:ln>
            <a:noFill/>
          </a:ln>
        </p:spPr>
      </p:pic>
      <p:sp>
        <p:nvSpPr>
          <p:cNvPr id="2373" name="Google Shape;2373;p169"/>
          <p:cNvSpPr txBox="1"/>
          <p:nvPr/>
        </p:nvSpPr>
        <p:spPr>
          <a:xfrm>
            <a:off x="292825" y="1581126"/>
            <a:ext cx="51159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DM Sans"/>
                <a:ea typeface="DM Sans"/>
                <a:cs typeface="DM Sans"/>
                <a:sym typeface="DM Sans"/>
              </a:rPr>
              <a:t>What you can do with this integration:</a:t>
            </a:r>
            <a:endParaRPr b="1" sz="1800">
              <a:latin typeface="DM Sans"/>
              <a:ea typeface="DM Sans"/>
              <a:cs typeface="DM Sans"/>
              <a:sym typeface="DM Sans"/>
            </a:endParaRPr>
          </a:p>
          <a:p>
            <a:pPr indent="0" lvl="0" marL="0" rtl="0" algn="l">
              <a:spcBef>
                <a:spcPts val="0"/>
              </a:spcBef>
              <a:spcAft>
                <a:spcPts val="0"/>
              </a:spcAft>
              <a:buNone/>
            </a:pPr>
            <a:r>
              <a:t/>
            </a:r>
            <a:endParaRPr b="1" sz="1800">
              <a:latin typeface="DM Sans"/>
              <a:ea typeface="DM Sans"/>
              <a:cs typeface="DM Sans"/>
              <a:sym typeface="DM Sans"/>
            </a:endParaRPr>
          </a:p>
          <a:p>
            <a:pPr indent="-342900" lvl="0" marL="457200" rtl="0" algn="l">
              <a:spcBef>
                <a:spcPts val="0"/>
              </a:spcBef>
              <a:spcAft>
                <a:spcPts val="0"/>
              </a:spcAft>
              <a:buSzPts val="1800"/>
              <a:buFont typeface="DM Sans"/>
              <a:buAutoNum type="arabicPeriod"/>
            </a:pPr>
            <a:r>
              <a:rPr lang="en" sz="1800">
                <a:latin typeface="DM Sans"/>
                <a:ea typeface="DM Sans"/>
                <a:cs typeface="DM Sans"/>
                <a:sym typeface="DM Sans"/>
              </a:rPr>
              <a:t>From Splunk, query Databricks Tables and get results back</a:t>
            </a:r>
            <a:endParaRPr sz="1800">
              <a:latin typeface="DM Sans"/>
              <a:ea typeface="DM Sans"/>
              <a:cs typeface="DM Sans"/>
              <a:sym typeface="DM Sans"/>
            </a:endParaRPr>
          </a:p>
          <a:p>
            <a:pPr indent="-342900" lvl="0" marL="457200" rtl="0" algn="l">
              <a:spcBef>
                <a:spcPts val="0"/>
              </a:spcBef>
              <a:spcAft>
                <a:spcPts val="0"/>
              </a:spcAft>
              <a:buSzPts val="1800"/>
              <a:buFont typeface="DM Sans"/>
              <a:buAutoNum type="arabicPeriod"/>
            </a:pPr>
            <a:r>
              <a:rPr lang="en" sz="1800">
                <a:latin typeface="DM Sans"/>
                <a:ea typeface="DM Sans"/>
                <a:cs typeface="DM Sans"/>
                <a:sym typeface="DM Sans"/>
              </a:rPr>
              <a:t>From Databricks, Push / Pull to/from Splunk via splunk’s API</a:t>
            </a:r>
            <a:endParaRPr sz="1800">
              <a:latin typeface="DM Sans"/>
              <a:ea typeface="DM Sans"/>
              <a:cs typeface="DM Sans"/>
              <a:sym typeface="DM Sans"/>
            </a:endParaRPr>
          </a:p>
          <a:p>
            <a:pPr indent="-342900" lvl="0" marL="457200" rtl="0" algn="l">
              <a:spcBef>
                <a:spcPts val="0"/>
              </a:spcBef>
              <a:spcAft>
                <a:spcPts val="0"/>
              </a:spcAft>
              <a:buSzPts val="1800"/>
              <a:buFont typeface="DM Sans"/>
              <a:buAutoNum type="arabicPeriod"/>
            </a:pPr>
            <a:r>
              <a:rPr lang="en" sz="1800">
                <a:latin typeface="DM Sans"/>
                <a:ea typeface="DM Sans"/>
                <a:cs typeface="DM Sans"/>
                <a:sym typeface="DM Sans"/>
              </a:rPr>
              <a:t>Do Log analysis on Databricks, create silver gold layers and push final layer to splunk</a:t>
            </a:r>
            <a:endParaRPr sz="1800">
              <a:latin typeface="DM Sans"/>
              <a:ea typeface="DM Sans"/>
              <a:cs typeface="DM Sans"/>
              <a:sym typeface="DM Sans"/>
            </a:endParaRPr>
          </a:p>
          <a:p>
            <a:pPr indent="-342900" lvl="0" marL="457200" rtl="0" algn="l">
              <a:spcBef>
                <a:spcPts val="0"/>
              </a:spcBef>
              <a:spcAft>
                <a:spcPts val="0"/>
              </a:spcAft>
              <a:buSzPts val="1800"/>
              <a:buFont typeface="DM Sans"/>
              <a:buAutoNum type="arabicPeriod"/>
            </a:pPr>
            <a:r>
              <a:rPr lang="en" sz="1800">
                <a:latin typeface="DM Sans"/>
                <a:ea typeface="DM Sans"/>
                <a:cs typeface="DM Sans"/>
                <a:sym typeface="DM Sans"/>
              </a:rPr>
              <a:t>See in demo environment on detailed capabilities list</a:t>
            </a:r>
            <a:endParaRPr sz="1800">
              <a:latin typeface="DM Sans"/>
              <a:ea typeface="DM Sans"/>
              <a:cs typeface="DM Sans"/>
              <a:sym typeface="DM Sans"/>
            </a:endParaRPr>
          </a:p>
          <a:p>
            <a:pPr indent="0" lvl="0" marL="0" rtl="0" algn="l">
              <a:spcBef>
                <a:spcPts val="0"/>
              </a:spcBef>
              <a:spcAft>
                <a:spcPts val="0"/>
              </a:spcAft>
              <a:buNone/>
            </a:pPr>
            <a:r>
              <a:t/>
            </a:r>
            <a:endParaRPr b="1" sz="1800">
              <a:latin typeface="DM Sans"/>
              <a:ea typeface="DM Sans"/>
              <a:cs typeface="DM Sans"/>
              <a:sym typeface="DM Sans"/>
            </a:endParaRPr>
          </a:p>
          <a:p>
            <a:pPr indent="0" lvl="0" marL="0" rtl="0" algn="l">
              <a:spcBef>
                <a:spcPts val="0"/>
              </a:spcBef>
              <a:spcAft>
                <a:spcPts val="0"/>
              </a:spcAft>
              <a:buNone/>
            </a:pPr>
            <a:r>
              <a:rPr lang="en" sz="1800" u="sng">
                <a:solidFill>
                  <a:schemeClr val="hlink"/>
                </a:solidFill>
                <a:latin typeface="DM Sans"/>
                <a:ea typeface="DM Sans"/>
                <a:cs typeface="DM Sans"/>
                <a:sym typeface="DM Sans"/>
                <a:hlinkClick r:id="rId4"/>
              </a:rPr>
              <a:t>https://github.com/databrickslabs/splunk-integration/tree/master/notebooks/source</a:t>
            </a:r>
            <a:endParaRPr sz="1800">
              <a:latin typeface="DM Sans"/>
              <a:ea typeface="DM Sans"/>
              <a:cs typeface="DM Sans"/>
              <a:sym typeface="DM Sans"/>
            </a:endParaRPr>
          </a:p>
          <a:p>
            <a:pPr indent="0" lvl="0" marL="0" rtl="0" algn="l">
              <a:spcBef>
                <a:spcPts val="0"/>
              </a:spcBef>
              <a:spcAft>
                <a:spcPts val="0"/>
              </a:spcAft>
              <a:buNone/>
            </a:pPr>
            <a:r>
              <a:t/>
            </a:r>
            <a:endParaRPr b="1" sz="1800">
              <a:latin typeface="DM Sans"/>
              <a:ea typeface="DM Sans"/>
              <a:cs typeface="DM Sans"/>
              <a:sym typeface="DM Sans"/>
            </a:endParaRPr>
          </a:p>
        </p:txBody>
      </p:sp>
      <p:sp>
        <p:nvSpPr>
          <p:cNvPr id="2374" name="Google Shape;2374;p169"/>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200">
                <a:solidFill>
                  <a:schemeClr val="dk2"/>
                </a:solidFill>
                <a:latin typeface="DM Sans"/>
                <a:ea typeface="DM Sans"/>
                <a:cs typeface="DM Sans"/>
                <a:sym typeface="DM Sans"/>
              </a:rPr>
              <a:t>Use cases for Splunk-Databricks Add-on</a:t>
            </a:r>
            <a:endParaRPr b="1">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170"/>
          <p:cNvSpPr txBox="1"/>
          <p:nvPr>
            <p:ph type="title"/>
          </p:nvPr>
        </p:nvSpPr>
        <p:spPr>
          <a:xfrm>
            <a:off x="437275" y="1940075"/>
            <a:ext cx="4248900" cy="2904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latin typeface="Inconsolata Medium"/>
                <a:ea typeface="Inconsolata Medium"/>
                <a:cs typeface="Inconsolata Medium"/>
                <a:sym typeface="Inconsolata Medium"/>
              </a:rPr>
              <a:t>Demo:</a:t>
            </a:r>
            <a:endParaRPr sz="3600">
              <a:latin typeface="Inconsolata Medium"/>
              <a:ea typeface="Inconsolata Medium"/>
              <a:cs typeface="Inconsolata Medium"/>
              <a:sym typeface="Inconsolata Medium"/>
            </a:endParaRPr>
          </a:p>
          <a:p>
            <a:pPr indent="0" lvl="0" marL="0" rtl="0" algn="l">
              <a:spcBef>
                <a:spcPts val="0"/>
              </a:spcBef>
              <a:spcAft>
                <a:spcPts val="0"/>
              </a:spcAft>
              <a:buNone/>
            </a:pPr>
            <a:r>
              <a:rPr lang="en" sz="3000">
                <a:latin typeface="Inconsolata Medium"/>
                <a:ea typeface="Inconsolata Medium"/>
                <a:cs typeface="Inconsolata Medium"/>
                <a:sym typeface="Inconsolata Medium"/>
              </a:rPr>
              <a:t>Databricks </a:t>
            </a:r>
            <a:r>
              <a:rPr lang="en" sz="3000">
                <a:latin typeface="Inconsolata Medium"/>
                <a:ea typeface="Inconsolata Medium"/>
                <a:cs typeface="Inconsolata Medium"/>
                <a:sym typeface="Inconsolata Medium"/>
              </a:rPr>
              <a:t>ETL on logs and Splunk integration</a:t>
            </a:r>
            <a:endParaRPr sz="3000">
              <a:latin typeface="Inconsolata Medium"/>
              <a:ea typeface="Inconsolata Medium"/>
              <a:cs typeface="Inconsolata Medium"/>
              <a:sym typeface="Inconsolata Medium"/>
            </a:endParaRPr>
          </a:p>
          <a:p>
            <a:pPr indent="0" lvl="0" marL="0" rtl="0" algn="l">
              <a:spcBef>
                <a:spcPts val="0"/>
              </a:spcBef>
              <a:spcAft>
                <a:spcPts val="0"/>
              </a:spcAft>
              <a:buNone/>
            </a:pPr>
            <a:r>
              <a:rPr lang="en" sz="3000">
                <a:latin typeface="Inconsolata Medium"/>
                <a:ea typeface="Inconsolata Medium"/>
                <a:cs typeface="Inconsolata Medium"/>
                <a:sym typeface="Inconsolata Medium"/>
              </a:rPr>
              <a:t>(30 min)</a:t>
            </a:r>
            <a:endParaRPr sz="3000">
              <a:latin typeface="Inconsolata Medium"/>
              <a:ea typeface="Inconsolata Medium"/>
              <a:cs typeface="Inconsolata Medium"/>
              <a:sym typeface="Inconsolata Medium"/>
            </a:endParaRPr>
          </a:p>
        </p:txBody>
      </p:sp>
      <p:sp>
        <p:nvSpPr>
          <p:cNvPr id="2380" name="Google Shape;2380;p170"/>
          <p:cNvSpPr txBox="1"/>
          <p:nvPr/>
        </p:nvSpPr>
        <p:spPr>
          <a:xfrm>
            <a:off x="5198325" y="1144775"/>
            <a:ext cx="48948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Stage 1 </a:t>
            </a:r>
            <a:endParaRPr b="1">
              <a:solidFill>
                <a:schemeClr val="lt1"/>
              </a:solidFill>
            </a:endParaRPr>
          </a:p>
          <a:p>
            <a:pPr indent="0" lvl="0" marL="0" rtl="0" algn="l">
              <a:spcBef>
                <a:spcPts val="0"/>
              </a:spcBef>
              <a:spcAft>
                <a:spcPts val="0"/>
              </a:spcAft>
              <a:buNone/>
            </a:pPr>
            <a:r>
              <a:rPr lang="en">
                <a:solidFill>
                  <a:schemeClr val="lt1"/>
                </a:solidFill>
              </a:rPr>
              <a:t>PaaS / IaaS (windows VM, linux VM) generating logs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Stage 2</a:t>
            </a:r>
            <a:endParaRPr b="1">
              <a:solidFill>
                <a:schemeClr val="lt1"/>
              </a:solidFill>
            </a:endParaRPr>
          </a:p>
          <a:p>
            <a:pPr indent="0" lvl="0" marL="0" rtl="0" algn="l">
              <a:spcBef>
                <a:spcPts val="0"/>
              </a:spcBef>
              <a:spcAft>
                <a:spcPts val="0"/>
              </a:spcAft>
              <a:buNone/>
            </a:pPr>
            <a:r>
              <a:rPr lang="en">
                <a:solidFill>
                  <a:schemeClr val="lt1"/>
                </a:solidFill>
              </a:rPr>
              <a:t>Generated logs land into Blob / ADLS / Eventhubs</a:t>
            </a:r>
            <a:endParaRPr>
              <a:solidFill>
                <a:schemeClr val="lt1"/>
              </a:solidFill>
            </a:endParaRPr>
          </a:p>
          <a:p>
            <a:pPr indent="0" lvl="0" marL="0" rtl="0" algn="l">
              <a:spcBef>
                <a:spcPts val="0"/>
              </a:spcBef>
              <a:spcAft>
                <a:spcPts val="0"/>
              </a:spcAft>
              <a:buNone/>
            </a:pPr>
            <a:r>
              <a:t/>
            </a:r>
            <a:endParaRPr b="1" strike="sngStrike">
              <a:solidFill>
                <a:schemeClr val="lt1"/>
              </a:solidFill>
            </a:endParaRPr>
          </a:p>
          <a:p>
            <a:pPr indent="0" lvl="0" marL="0" rtl="0" algn="l">
              <a:spcBef>
                <a:spcPts val="0"/>
              </a:spcBef>
              <a:spcAft>
                <a:spcPts val="0"/>
              </a:spcAft>
              <a:buNone/>
            </a:pPr>
            <a:r>
              <a:rPr b="1" lang="en">
                <a:solidFill>
                  <a:schemeClr val="lt1"/>
                </a:solidFill>
              </a:rPr>
              <a:t>Stage 3</a:t>
            </a:r>
            <a:endParaRPr b="1">
              <a:solidFill>
                <a:schemeClr val="lt1"/>
              </a:solidFill>
            </a:endParaRPr>
          </a:p>
          <a:p>
            <a:pPr indent="0" lvl="0" marL="0" rtl="0" algn="l">
              <a:spcBef>
                <a:spcPts val="0"/>
              </a:spcBef>
              <a:spcAft>
                <a:spcPts val="0"/>
              </a:spcAft>
              <a:buNone/>
            </a:pPr>
            <a:r>
              <a:rPr lang="en">
                <a:solidFill>
                  <a:schemeClr val="lt1"/>
                </a:solidFill>
              </a:rPr>
              <a:t>Databricks Autoloader ingest log files into Bronze Delta Table (put delta tables in ADLS)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Stage 4</a:t>
            </a:r>
            <a:endParaRPr b="1">
              <a:solidFill>
                <a:schemeClr val="lt1"/>
              </a:solidFill>
            </a:endParaRPr>
          </a:p>
          <a:p>
            <a:pPr indent="0" lvl="0" marL="0" rtl="0" algn="l">
              <a:spcBef>
                <a:spcPts val="0"/>
              </a:spcBef>
              <a:spcAft>
                <a:spcPts val="0"/>
              </a:spcAft>
              <a:buNone/>
            </a:pPr>
            <a:r>
              <a:rPr lang="en">
                <a:solidFill>
                  <a:schemeClr val="lt1"/>
                </a:solidFill>
              </a:rPr>
              <a:t>Continue building ETL pipelines, Silver, Gold tables</a:t>
            </a:r>
            <a:endParaRPr>
              <a:solidFill>
                <a:schemeClr val="lt1"/>
              </a:solidFill>
            </a:endParaRPr>
          </a:p>
          <a:p>
            <a:pPr indent="0" lvl="0" marL="0" rtl="0" algn="l">
              <a:spcBef>
                <a:spcPts val="0"/>
              </a:spcBef>
              <a:spcAft>
                <a:spcPts val="0"/>
              </a:spcAft>
              <a:buNone/>
            </a:pPr>
            <a:r>
              <a:rPr lang="en">
                <a:solidFill>
                  <a:schemeClr val="lt1"/>
                </a:solidFill>
              </a:rPr>
              <a:t>Optimization and create your jobs in production</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Stage 5</a:t>
            </a:r>
            <a:endParaRPr b="1">
              <a:solidFill>
                <a:schemeClr val="lt1"/>
              </a:solidFill>
            </a:endParaRPr>
          </a:p>
          <a:p>
            <a:pPr indent="0" lvl="0" marL="0" rtl="0" algn="l">
              <a:spcBef>
                <a:spcPts val="0"/>
              </a:spcBef>
              <a:spcAft>
                <a:spcPts val="0"/>
              </a:spcAft>
              <a:buNone/>
            </a:pPr>
            <a:r>
              <a:rPr lang="en">
                <a:solidFill>
                  <a:schemeClr val="lt1"/>
                </a:solidFill>
              </a:rPr>
              <a:t>Splunk-Databricks Integration, build your use cases:</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Splunk query data from Databricks Delta Tables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en">
                <a:solidFill>
                  <a:schemeClr val="lt1"/>
                </a:solidFill>
              </a:rPr>
              <a:t>Stage 6</a:t>
            </a:r>
            <a:endParaRPr b="1">
              <a:solidFill>
                <a:schemeClr val="lt1"/>
              </a:solidFill>
            </a:endParaRPr>
          </a:p>
          <a:p>
            <a:pPr indent="0" lvl="0" marL="0" rtl="0" algn="l">
              <a:spcBef>
                <a:spcPts val="0"/>
              </a:spcBef>
              <a:spcAft>
                <a:spcPts val="0"/>
              </a:spcAft>
              <a:buNone/>
            </a:pPr>
            <a:r>
              <a:rPr lang="en">
                <a:solidFill>
                  <a:schemeClr val="lt1"/>
                </a:solidFill>
              </a:rPr>
              <a:t>Chain all stages together and automate the pipelines</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171"/>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1.2 ETL on logs using Databricks - </a:t>
            </a:r>
            <a:r>
              <a:rPr b="1" lang="en" sz="2400">
                <a:solidFill>
                  <a:schemeClr val="lt1"/>
                </a:solidFill>
                <a:latin typeface="DM Sans"/>
                <a:ea typeface="DM Sans"/>
                <a:cs typeface="DM Sans"/>
                <a:sym typeface="DM Sans"/>
              </a:rPr>
              <a:t>Demo</a:t>
            </a:r>
            <a:endParaRPr b="1" sz="2400">
              <a:solidFill>
                <a:schemeClr val="lt1"/>
              </a:solidFill>
              <a:latin typeface="DM Sans"/>
              <a:ea typeface="DM Sans"/>
              <a:cs typeface="DM Sans"/>
              <a:sym typeface="DM Sans"/>
            </a:endParaRPr>
          </a:p>
        </p:txBody>
      </p:sp>
      <p:sp>
        <p:nvSpPr>
          <p:cNvPr id="2386" name="Google Shape;2386;p171"/>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200">
                <a:solidFill>
                  <a:schemeClr val="dk2"/>
                </a:solidFill>
                <a:latin typeface="DM Sans"/>
                <a:ea typeface="DM Sans"/>
                <a:cs typeface="DM Sans"/>
                <a:sym typeface="DM Sans"/>
              </a:rPr>
              <a:t>To show log generation and landing</a:t>
            </a:r>
            <a:endParaRPr b="1">
              <a:solidFill>
                <a:schemeClr val="dk2"/>
              </a:solidFill>
            </a:endParaRPr>
          </a:p>
        </p:txBody>
      </p:sp>
      <p:sp>
        <p:nvSpPr>
          <p:cNvPr id="2387" name="Google Shape;2387;p171"/>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388" name="Google Shape;2388;p171"/>
          <p:cNvSpPr txBox="1"/>
          <p:nvPr/>
        </p:nvSpPr>
        <p:spPr>
          <a:xfrm>
            <a:off x="2123175" y="1272675"/>
            <a:ext cx="75810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Stage 1 </a:t>
            </a:r>
            <a:endParaRPr b="1"/>
          </a:p>
          <a:p>
            <a:pPr indent="0" lvl="0" marL="0" rtl="0" algn="l">
              <a:spcBef>
                <a:spcPts val="0"/>
              </a:spcBef>
              <a:spcAft>
                <a:spcPts val="0"/>
              </a:spcAft>
              <a:buNone/>
            </a:pPr>
            <a:r>
              <a:rPr lang="en"/>
              <a:t>PaaS / IaaS (windows VM, linux VM) generating logs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Stage 2</a:t>
            </a:r>
            <a:endParaRPr b="1"/>
          </a:p>
          <a:p>
            <a:pPr indent="0" lvl="0" marL="0" rtl="0" algn="l">
              <a:spcBef>
                <a:spcPts val="0"/>
              </a:spcBef>
              <a:spcAft>
                <a:spcPts val="0"/>
              </a:spcAft>
              <a:buNone/>
            </a:pPr>
            <a:r>
              <a:rPr lang="en"/>
              <a:t>Generate logs lands into Blob / ADLS / Eventhubs</a:t>
            </a:r>
            <a:endParaRPr/>
          </a:p>
          <a:p>
            <a:pPr indent="0" lvl="0" marL="0" rtl="0" algn="l">
              <a:spcBef>
                <a:spcPts val="0"/>
              </a:spcBef>
              <a:spcAft>
                <a:spcPts val="0"/>
              </a:spcAft>
              <a:buNone/>
            </a:pPr>
            <a:r>
              <a:t/>
            </a:r>
            <a:endParaRPr b="1" strike="sngStrike"/>
          </a:p>
          <a:p>
            <a:pPr indent="0" lvl="0" marL="0" rtl="0" algn="l">
              <a:spcBef>
                <a:spcPts val="0"/>
              </a:spcBef>
              <a:spcAft>
                <a:spcPts val="0"/>
              </a:spcAft>
              <a:buNone/>
            </a:pPr>
            <a:r>
              <a:rPr b="1" lang="en"/>
              <a:t>Stage 3</a:t>
            </a:r>
            <a:endParaRPr b="1"/>
          </a:p>
          <a:p>
            <a:pPr indent="0" lvl="0" marL="0" rtl="0" algn="l">
              <a:spcBef>
                <a:spcPts val="0"/>
              </a:spcBef>
              <a:spcAft>
                <a:spcPts val="0"/>
              </a:spcAft>
              <a:buNone/>
            </a:pPr>
            <a:r>
              <a:rPr lang="en"/>
              <a:t>Databricks Autoloader ingest log files into Bronze Delta Table (put delta tables in ADLS)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Stage 4</a:t>
            </a:r>
            <a:endParaRPr b="1"/>
          </a:p>
          <a:p>
            <a:pPr indent="0" lvl="0" marL="0" rtl="0" algn="l">
              <a:spcBef>
                <a:spcPts val="0"/>
              </a:spcBef>
              <a:spcAft>
                <a:spcPts val="0"/>
              </a:spcAft>
              <a:buNone/>
            </a:pPr>
            <a:r>
              <a:rPr lang="en"/>
              <a:t>Continue building ETL pipelines, Silver, Gold tables</a:t>
            </a:r>
            <a:endParaRPr/>
          </a:p>
          <a:p>
            <a:pPr indent="0" lvl="0" marL="0" rtl="0" algn="l">
              <a:spcBef>
                <a:spcPts val="0"/>
              </a:spcBef>
              <a:spcAft>
                <a:spcPts val="0"/>
              </a:spcAft>
              <a:buNone/>
            </a:pPr>
            <a:r>
              <a:rPr lang="en"/>
              <a:t>Optimization and create your jobs in production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Stage 5</a:t>
            </a:r>
            <a:endParaRPr b="1"/>
          </a:p>
          <a:p>
            <a:pPr indent="0" lvl="0" marL="0" rtl="0" algn="l">
              <a:spcBef>
                <a:spcPts val="0"/>
              </a:spcBef>
              <a:spcAft>
                <a:spcPts val="0"/>
              </a:spcAft>
              <a:buNone/>
            </a:pPr>
            <a:r>
              <a:rPr lang="en"/>
              <a:t>Splunk-Databricks Integration, build your use cases:</a:t>
            </a:r>
            <a:endParaRPr/>
          </a:p>
          <a:p>
            <a:pPr indent="-317500" lvl="0" marL="457200" rtl="0" algn="l">
              <a:spcBef>
                <a:spcPts val="0"/>
              </a:spcBef>
              <a:spcAft>
                <a:spcPts val="0"/>
              </a:spcAft>
              <a:buSzPts val="1400"/>
              <a:buChar char="●"/>
            </a:pPr>
            <a:r>
              <a:rPr lang="en"/>
              <a:t>Databricks push to splunk</a:t>
            </a:r>
            <a:endParaRPr/>
          </a:p>
          <a:p>
            <a:pPr indent="-317500" lvl="0" marL="457200" rtl="0" algn="l">
              <a:spcBef>
                <a:spcPts val="0"/>
              </a:spcBef>
              <a:spcAft>
                <a:spcPts val="0"/>
              </a:spcAft>
              <a:buSzPts val="1400"/>
              <a:buChar char="●"/>
            </a:pPr>
            <a:r>
              <a:rPr lang="en"/>
              <a:t>Databricks pull from splunk</a:t>
            </a:r>
            <a:endParaRPr/>
          </a:p>
          <a:p>
            <a:pPr indent="-317500" lvl="0" marL="457200" rtl="0" algn="l">
              <a:spcBef>
                <a:spcPts val="0"/>
              </a:spcBef>
              <a:spcAft>
                <a:spcPts val="0"/>
              </a:spcAft>
              <a:buSzPts val="1400"/>
              <a:buChar char="●"/>
            </a:pPr>
            <a:r>
              <a:rPr lang="en"/>
              <a:t>Splunk query data out from Databricks Delta Tables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Stage 5</a:t>
            </a:r>
            <a:endParaRPr b="1"/>
          </a:p>
          <a:p>
            <a:pPr indent="0" lvl="0" marL="0" rtl="0" algn="l">
              <a:spcBef>
                <a:spcPts val="0"/>
              </a:spcBef>
              <a:spcAft>
                <a:spcPts val="0"/>
              </a:spcAft>
              <a:buNone/>
            </a:pPr>
            <a:r>
              <a:rPr lang="en"/>
              <a:t>Chain all stages together and automate the pipelines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172"/>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1.2 ETL on logs using Databricks - </a:t>
            </a:r>
            <a:r>
              <a:rPr b="1" lang="en" sz="2400">
                <a:solidFill>
                  <a:schemeClr val="lt1"/>
                </a:solidFill>
                <a:latin typeface="DM Sans"/>
                <a:ea typeface="DM Sans"/>
                <a:cs typeface="DM Sans"/>
                <a:sym typeface="DM Sans"/>
              </a:rPr>
              <a:t>Demo</a:t>
            </a:r>
            <a:endParaRPr b="1" sz="2400">
              <a:solidFill>
                <a:schemeClr val="lt1"/>
              </a:solidFill>
              <a:latin typeface="DM Sans"/>
              <a:ea typeface="DM Sans"/>
              <a:cs typeface="DM Sans"/>
              <a:sym typeface="DM Sans"/>
            </a:endParaRPr>
          </a:p>
          <a:p>
            <a:pPr indent="0" lvl="0" marL="0" rtl="0" algn="l">
              <a:spcBef>
                <a:spcPts val="0"/>
              </a:spcBef>
              <a:spcAft>
                <a:spcPts val="0"/>
              </a:spcAft>
              <a:buNone/>
            </a:pPr>
            <a:r>
              <a:t/>
            </a:r>
            <a:endParaRPr sz="2400">
              <a:solidFill>
                <a:schemeClr val="lt1"/>
              </a:solidFill>
              <a:latin typeface="DM Sans"/>
              <a:ea typeface="DM Sans"/>
              <a:cs typeface="DM Sans"/>
              <a:sym typeface="DM Sans"/>
            </a:endParaRPr>
          </a:p>
        </p:txBody>
      </p:sp>
      <p:sp>
        <p:nvSpPr>
          <p:cNvPr id="2394" name="Google Shape;2394;p172"/>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200">
                <a:solidFill>
                  <a:schemeClr val="dk2"/>
                </a:solidFill>
                <a:latin typeface="DM Sans"/>
                <a:ea typeface="DM Sans"/>
                <a:cs typeface="DM Sans"/>
                <a:sym typeface="DM Sans"/>
              </a:rPr>
              <a:t>Relevant Links</a:t>
            </a:r>
            <a:endParaRPr b="1">
              <a:solidFill>
                <a:schemeClr val="dk2"/>
              </a:solidFill>
            </a:endParaRPr>
          </a:p>
        </p:txBody>
      </p:sp>
      <p:sp>
        <p:nvSpPr>
          <p:cNvPr id="2395" name="Google Shape;2395;p172"/>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396" name="Google Shape;2396;p172"/>
          <p:cNvSpPr txBox="1"/>
          <p:nvPr/>
        </p:nvSpPr>
        <p:spPr>
          <a:xfrm>
            <a:off x="2123175" y="1428750"/>
            <a:ext cx="7581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Windows VM</a:t>
            </a:r>
            <a:endParaRPr b="1"/>
          </a:p>
          <a:p>
            <a:pPr indent="0" lvl="0" marL="0" rtl="0" algn="l">
              <a:spcBef>
                <a:spcPts val="0"/>
              </a:spcBef>
              <a:spcAft>
                <a:spcPts val="0"/>
              </a:spcAft>
              <a:buNone/>
            </a:pPr>
            <a:r>
              <a:rPr lang="en" u="sng">
                <a:solidFill>
                  <a:schemeClr val="hlink"/>
                </a:solidFill>
                <a:hlinkClick r:id="rId3"/>
              </a:rPr>
              <a:t>Send data from Windows Azure diagnostics extension to Azure Event Hubs - Azure Monitor | Microsoft Docs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Linux VM</a:t>
            </a:r>
            <a:endParaRPr b="1"/>
          </a:p>
          <a:p>
            <a:pPr indent="0" lvl="0" marL="0" rtl="0" algn="l">
              <a:spcBef>
                <a:spcPts val="0"/>
              </a:spcBef>
              <a:spcAft>
                <a:spcPts val="0"/>
              </a:spcAft>
              <a:buNone/>
            </a:pPr>
            <a:r>
              <a:rPr lang="en" u="sng">
                <a:solidFill>
                  <a:schemeClr val="hlink"/>
                </a:solidFill>
                <a:hlinkClick r:id="rId4"/>
              </a:rPr>
              <a:t>Linux diagnostic extension 4.0 - Azure Virtual Machines | Microsoft Docs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PaaS: e.g. Databricks</a:t>
            </a:r>
            <a:endParaRPr b="1"/>
          </a:p>
          <a:p>
            <a:pPr indent="0" lvl="0" marL="0" rtl="0" algn="l">
              <a:spcBef>
                <a:spcPts val="0"/>
              </a:spcBef>
              <a:spcAft>
                <a:spcPts val="0"/>
              </a:spcAft>
              <a:buNone/>
            </a:pPr>
            <a:r>
              <a:rPr lang="en" u="sng">
                <a:solidFill>
                  <a:schemeClr val="hlink"/>
                </a:solidFill>
                <a:hlinkClick r:id="rId5"/>
              </a:rPr>
              <a:t>Diagnostic logging in Azure Databricks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More links on building SIEM:</a:t>
            </a:r>
            <a:endParaRPr b="1"/>
          </a:p>
          <a:p>
            <a:pPr indent="0" lvl="0" marL="0" rtl="0" algn="l">
              <a:spcBef>
                <a:spcPts val="0"/>
              </a:spcBef>
              <a:spcAft>
                <a:spcPts val="0"/>
              </a:spcAft>
              <a:buNone/>
            </a:pPr>
            <a:r>
              <a:rPr lang="en" u="sng">
                <a:solidFill>
                  <a:schemeClr val="hlink"/>
                </a:solidFill>
                <a:hlinkClick r:id="rId6"/>
              </a:rPr>
              <a:t>VM Security Log to Event Hub for SIEM integration</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173"/>
          <p:cNvSpPr txBox="1"/>
          <p:nvPr>
            <p:ph type="title"/>
          </p:nvPr>
        </p:nvSpPr>
        <p:spPr>
          <a:xfrm>
            <a:off x="749058" y="535633"/>
            <a:ext cx="88761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Orchestration on Azure Databricks (20 min)</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pic>
        <p:nvPicPr>
          <p:cNvPr id="2407" name="Google Shape;2407;p174"/>
          <p:cNvPicPr preferRelativeResize="0"/>
          <p:nvPr/>
        </p:nvPicPr>
        <p:blipFill rotWithShape="1">
          <a:blip r:embed="rId3">
            <a:alphaModFix/>
          </a:blip>
          <a:srcRect b="0" l="0" r="0" t="0"/>
          <a:stretch/>
        </p:blipFill>
        <p:spPr>
          <a:xfrm>
            <a:off x="0" y="1701391"/>
            <a:ext cx="12185900" cy="4702995"/>
          </a:xfrm>
          <a:prstGeom prst="rect">
            <a:avLst/>
          </a:prstGeom>
          <a:noFill/>
          <a:ln>
            <a:noFill/>
          </a:ln>
        </p:spPr>
      </p:pic>
      <p:sp>
        <p:nvSpPr>
          <p:cNvPr id="2408" name="Google Shape;2408;p174"/>
          <p:cNvSpPr/>
          <p:nvPr/>
        </p:nvSpPr>
        <p:spPr>
          <a:xfrm>
            <a:off x="2812613" y="5500317"/>
            <a:ext cx="6511500" cy="491100"/>
          </a:xfrm>
          <a:prstGeom prst="leftRightArrow">
            <a:avLst>
              <a:gd fmla="val 100000" name="adj1"/>
              <a:gd fmla="val 108621" name="adj2"/>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254000" rotWithShape="0" algn="tl" dir="2700000" dist="635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2"/>
                </a:solidFill>
                <a:latin typeface="Barlow"/>
                <a:ea typeface="Barlow"/>
                <a:cs typeface="Barlow"/>
                <a:sym typeface="Barlow"/>
              </a:rPr>
              <a:t>QUALITY</a:t>
            </a:r>
            <a:endParaRPr b="0" i="0" sz="1500" u="none" cap="none" strike="noStrike">
              <a:solidFill>
                <a:srgbClr val="000000"/>
              </a:solidFill>
              <a:latin typeface="Arial"/>
              <a:ea typeface="Arial"/>
              <a:cs typeface="Arial"/>
              <a:sym typeface="Arial"/>
            </a:endParaRPr>
          </a:p>
        </p:txBody>
      </p:sp>
      <p:sp>
        <p:nvSpPr>
          <p:cNvPr id="2409" name="Google Shape;2409;p174"/>
          <p:cNvSpPr/>
          <p:nvPr/>
        </p:nvSpPr>
        <p:spPr>
          <a:xfrm>
            <a:off x="5064500" y="2102037"/>
            <a:ext cx="2010000" cy="31944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254000" rotWithShape="0" algn="tl" dir="2700000" dist="635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sp>
        <p:nvSpPr>
          <p:cNvPr id="2410" name="Google Shape;2410;p174"/>
          <p:cNvSpPr/>
          <p:nvPr/>
        </p:nvSpPr>
        <p:spPr>
          <a:xfrm>
            <a:off x="2812613" y="2102037"/>
            <a:ext cx="2010000" cy="3194400"/>
          </a:xfrm>
          <a:prstGeom prst="roundRect">
            <a:avLst>
              <a:gd fmla="val 4372" name="adj"/>
            </a:avLst>
          </a:prstGeom>
          <a:gradFill>
            <a:gsLst>
              <a:gs pos="0">
                <a:schemeClr val="lt1"/>
              </a:gs>
              <a:gs pos="100000">
                <a:srgbClr val="C6AB8F"/>
              </a:gs>
            </a:gsLst>
            <a:lin ang="4199895" scaled="0"/>
          </a:gradFill>
          <a:ln cap="flat" cmpd="sng" w="12700">
            <a:solidFill>
              <a:schemeClr val="dk2"/>
            </a:solidFill>
            <a:prstDash val="solid"/>
            <a:round/>
            <a:headEnd len="sm" w="sm" type="none"/>
            <a:tailEnd len="sm" w="sm" type="none"/>
          </a:ln>
          <a:effectLst>
            <a:outerShdw blurRad="254000" rotWithShape="0" algn="tl" dir="2700000" dist="635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sp>
        <p:nvSpPr>
          <p:cNvPr id="2411" name="Google Shape;2411;p174"/>
          <p:cNvSpPr/>
          <p:nvPr/>
        </p:nvSpPr>
        <p:spPr>
          <a:xfrm>
            <a:off x="7316386" y="2102037"/>
            <a:ext cx="2010000" cy="3194400"/>
          </a:xfrm>
          <a:prstGeom prst="roundRect">
            <a:avLst>
              <a:gd fmla="val 4372" name="adj"/>
            </a:avLst>
          </a:prstGeom>
          <a:gradFill>
            <a:gsLst>
              <a:gs pos="0">
                <a:schemeClr val="lt1"/>
              </a:gs>
              <a:gs pos="100000">
                <a:srgbClr val="E7BA55"/>
              </a:gs>
            </a:gsLst>
            <a:lin ang="4199895" scaled="0"/>
          </a:gradFill>
          <a:ln cap="flat" cmpd="sng" w="12700">
            <a:solidFill>
              <a:schemeClr val="dk2"/>
            </a:solidFill>
            <a:prstDash val="solid"/>
            <a:round/>
            <a:headEnd len="sm" w="sm" type="none"/>
            <a:tailEnd len="sm" w="sm" type="none"/>
          </a:ln>
          <a:effectLst>
            <a:outerShdw blurRad="254000" rotWithShape="0" algn="tl" dir="2700000" dist="635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sp>
        <p:nvSpPr>
          <p:cNvPr id="2412" name="Google Shape;2412;p174"/>
          <p:cNvSpPr txBox="1"/>
          <p:nvPr/>
        </p:nvSpPr>
        <p:spPr>
          <a:xfrm>
            <a:off x="5061112" y="4381033"/>
            <a:ext cx="2013000" cy="702300"/>
          </a:xfrm>
          <a:prstGeom prst="rect">
            <a:avLst/>
          </a:prstGeom>
          <a:noFill/>
          <a:ln>
            <a:noFill/>
          </a:ln>
        </p:spPr>
        <p:txBody>
          <a:bodyPr anchorCtr="0" anchor="t" bIns="91425" lIns="182825" spcFirstLastPara="1" rIns="1828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1600" u="none" cap="none" strike="noStrike">
                <a:solidFill>
                  <a:schemeClr val="dk2"/>
                </a:solidFill>
                <a:latin typeface="Barlow"/>
                <a:ea typeface="Barlow"/>
                <a:cs typeface="Barlow"/>
                <a:sym typeface="Barlow"/>
              </a:rPr>
              <a:t>Filtered, Cleaned, Augmented</a:t>
            </a:r>
            <a:endParaRPr b="0" i="0" sz="1600" u="none" cap="none" strike="noStrike">
              <a:solidFill>
                <a:schemeClr val="dk2"/>
              </a:solidFill>
              <a:latin typeface="Barlow"/>
              <a:ea typeface="Barlow"/>
              <a:cs typeface="Barlow"/>
              <a:sym typeface="Barlow"/>
            </a:endParaRPr>
          </a:p>
        </p:txBody>
      </p:sp>
      <p:sp>
        <p:nvSpPr>
          <p:cNvPr id="2413" name="Google Shape;2413;p174"/>
          <p:cNvSpPr txBox="1"/>
          <p:nvPr/>
        </p:nvSpPr>
        <p:spPr>
          <a:xfrm>
            <a:off x="7312998" y="4381033"/>
            <a:ext cx="2013000" cy="702300"/>
          </a:xfrm>
          <a:prstGeom prst="rect">
            <a:avLst/>
          </a:prstGeom>
          <a:noFill/>
          <a:ln>
            <a:noFill/>
          </a:ln>
        </p:spPr>
        <p:txBody>
          <a:bodyPr anchorCtr="0" anchor="t" bIns="91425" lIns="182825" spcFirstLastPara="1" rIns="1828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1600" u="none" cap="none" strike="noStrike">
                <a:solidFill>
                  <a:schemeClr val="dk2"/>
                </a:solidFill>
                <a:latin typeface="Barlow"/>
                <a:ea typeface="Barlow"/>
                <a:cs typeface="Barlow"/>
                <a:sym typeface="Barlow"/>
              </a:rPr>
              <a:t>Business-level Aggregates</a:t>
            </a:r>
            <a:endParaRPr b="0" i="0" sz="1600" u="none" cap="none" strike="noStrike">
              <a:solidFill>
                <a:schemeClr val="dk2"/>
              </a:solidFill>
              <a:latin typeface="Barlow"/>
              <a:ea typeface="Barlow"/>
              <a:cs typeface="Barlow"/>
              <a:sym typeface="Barlow"/>
            </a:endParaRPr>
          </a:p>
        </p:txBody>
      </p:sp>
      <p:sp>
        <p:nvSpPr>
          <p:cNvPr id="2414" name="Google Shape;2414;p174"/>
          <p:cNvSpPr txBox="1"/>
          <p:nvPr/>
        </p:nvSpPr>
        <p:spPr>
          <a:xfrm>
            <a:off x="2812613" y="4390426"/>
            <a:ext cx="2006700" cy="702300"/>
          </a:xfrm>
          <a:prstGeom prst="rect">
            <a:avLst/>
          </a:prstGeom>
          <a:noFill/>
          <a:ln>
            <a:noFill/>
          </a:ln>
        </p:spPr>
        <p:txBody>
          <a:bodyPr anchorCtr="0" anchor="t" bIns="91425" lIns="182825" spcFirstLastPara="1" rIns="1828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1600" u="none" cap="none" strike="noStrike">
                <a:solidFill>
                  <a:schemeClr val="dk2"/>
                </a:solidFill>
                <a:latin typeface="Barlow"/>
                <a:ea typeface="Barlow"/>
                <a:cs typeface="Barlow"/>
                <a:sym typeface="Barlow"/>
              </a:rPr>
              <a:t>Raw Ingestion</a:t>
            </a:r>
            <a:br>
              <a:rPr b="0" i="0" lang="en" sz="1600" u="none" cap="none" strike="noStrike">
                <a:solidFill>
                  <a:schemeClr val="dk2"/>
                </a:solidFill>
                <a:latin typeface="Barlow"/>
                <a:ea typeface="Barlow"/>
                <a:cs typeface="Barlow"/>
                <a:sym typeface="Barlow"/>
              </a:rPr>
            </a:br>
            <a:r>
              <a:rPr b="0" i="0" lang="en" sz="1600" u="none" cap="none" strike="noStrike">
                <a:solidFill>
                  <a:schemeClr val="dk2"/>
                </a:solidFill>
                <a:latin typeface="Barlow"/>
                <a:ea typeface="Barlow"/>
                <a:cs typeface="Barlow"/>
                <a:sym typeface="Barlow"/>
              </a:rPr>
              <a:t>and History</a:t>
            </a:r>
            <a:endParaRPr b="0" i="0" sz="1600" u="none" cap="none" strike="noStrike">
              <a:solidFill>
                <a:schemeClr val="dk2"/>
              </a:solidFill>
              <a:latin typeface="Barlow"/>
              <a:ea typeface="Barlow"/>
              <a:cs typeface="Barlow"/>
              <a:sym typeface="Barlow"/>
            </a:endParaRPr>
          </a:p>
        </p:txBody>
      </p:sp>
      <p:sp>
        <p:nvSpPr>
          <p:cNvPr id="2415" name="Google Shape;2415;p174"/>
          <p:cNvSpPr txBox="1"/>
          <p:nvPr>
            <p:ph type="title"/>
          </p:nvPr>
        </p:nvSpPr>
        <p:spPr>
          <a:xfrm>
            <a:off x="614331" y="486835"/>
            <a:ext cx="15005700" cy="13227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SzPts val="1900"/>
              <a:buNone/>
            </a:pPr>
            <a:r>
              <a:rPr lang="en"/>
              <a:t>Building the foundation of a Lakehouse with ETL</a:t>
            </a:r>
            <a:endParaRPr/>
          </a:p>
        </p:txBody>
      </p:sp>
      <p:sp>
        <p:nvSpPr>
          <p:cNvPr id="2416" name="Google Shape;2416;p174"/>
          <p:cNvSpPr txBox="1"/>
          <p:nvPr/>
        </p:nvSpPr>
        <p:spPr>
          <a:xfrm>
            <a:off x="647343" y="4254523"/>
            <a:ext cx="1470000" cy="4089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lt1"/>
                </a:solidFill>
                <a:latin typeface="Barlow SemiBold"/>
                <a:ea typeface="Barlow SemiBold"/>
                <a:cs typeface="Barlow SemiBold"/>
                <a:sym typeface="Barlow SemiBold"/>
              </a:rPr>
              <a:t>Data Lake</a:t>
            </a:r>
            <a:endParaRPr b="1" i="0" sz="1900" u="none" cap="none" strike="noStrike">
              <a:solidFill>
                <a:schemeClr val="lt1"/>
              </a:solidFill>
              <a:latin typeface="Barlow SemiBold"/>
              <a:ea typeface="Barlow SemiBold"/>
              <a:cs typeface="Barlow SemiBold"/>
              <a:sym typeface="Barlow SemiBold"/>
            </a:endParaRPr>
          </a:p>
        </p:txBody>
      </p:sp>
      <p:pic>
        <p:nvPicPr>
          <p:cNvPr id="2417" name="Google Shape;2417;p174"/>
          <p:cNvPicPr preferRelativeResize="0"/>
          <p:nvPr/>
        </p:nvPicPr>
        <p:blipFill rotWithShape="1">
          <a:blip r:embed="rId4">
            <a:alphaModFix/>
          </a:blip>
          <a:srcRect b="0" l="0" r="0" t="0"/>
          <a:stretch/>
        </p:blipFill>
        <p:spPr>
          <a:xfrm>
            <a:off x="754274" y="2677538"/>
            <a:ext cx="1103834" cy="580222"/>
          </a:xfrm>
          <a:prstGeom prst="rect">
            <a:avLst/>
          </a:prstGeom>
          <a:noFill/>
          <a:ln>
            <a:noFill/>
          </a:ln>
        </p:spPr>
      </p:pic>
      <p:sp>
        <p:nvSpPr>
          <p:cNvPr id="2418" name="Google Shape;2418;p174"/>
          <p:cNvSpPr txBox="1"/>
          <p:nvPr/>
        </p:nvSpPr>
        <p:spPr>
          <a:xfrm>
            <a:off x="817264" y="3808816"/>
            <a:ext cx="1096800" cy="490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Barlow SemiBold"/>
                <a:ea typeface="Barlow SemiBold"/>
                <a:cs typeface="Barlow SemiBold"/>
                <a:sym typeface="Barlow SemiBold"/>
              </a:rPr>
              <a:t>CSV,</a:t>
            </a:r>
            <a:endParaRPr b="1" i="0" sz="1900" u="none" cap="none" strike="noStrike">
              <a:solidFill>
                <a:schemeClr val="lt1"/>
              </a:solidFill>
              <a:latin typeface="Barlow SemiBold"/>
              <a:ea typeface="Barlow SemiBold"/>
              <a:cs typeface="Barlow SemiBold"/>
              <a:sym typeface="Barlow SemiBold"/>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Barlow SemiBold"/>
                <a:ea typeface="Barlow SemiBold"/>
                <a:cs typeface="Barlow SemiBold"/>
                <a:sym typeface="Barlow SemiBold"/>
              </a:rPr>
              <a:t>JSON, TXT…</a:t>
            </a:r>
            <a:endParaRPr b="1" i="0" sz="1900" u="none" cap="none" strike="noStrike">
              <a:solidFill>
                <a:schemeClr val="lt1"/>
              </a:solidFill>
              <a:latin typeface="Barlow SemiBold"/>
              <a:ea typeface="Barlow SemiBold"/>
              <a:cs typeface="Barlow SemiBold"/>
              <a:sym typeface="Barlow SemiBold"/>
            </a:endParaRPr>
          </a:p>
        </p:txBody>
      </p:sp>
      <p:pic>
        <p:nvPicPr>
          <p:cNvPr id="2419" name="Google Shape;2419;p174"/>
          <p:cNvPicPr preferRelativeResize="0"/>
          <p:nvPr/>
        </p:nvPicPr>
        <p:blipFill rotWithShape="1">
          <a:blip r:embed="rId5">
            <a:alphaModFix/>
          </a:blip>
          <a:srcRect b="0" l="0" r="0" t="0"/>
          <a:stretch/>
        </p:blipFill>
        <p:spPr>
          <a:xfrm>
            <a:off x="907334" y="4710622"/>
            <a:ext cx="899098" cy="477646"/>
          </a:xfrm>
          <a:prstGeom prst="rect">
            <a:avLst/>
          </a:prstGeom>
          <a:noFill/>
          <a:ln>
            <a:noFill/>
          </a:ln>
        </p:spPr>
      </p:pic>
      <p:pic>
        <p:nvPicPr>
          <p:cNvPr id="2420" name="Google Shape;2420;p174"/>
          <p:cNvPicPr preferRelativeResize="0"/>
          <p:nvPr/>
        </p:nvPicPr>
        <p:blipFill rotWithShape="1">
          <a:blip r:embed="rId6">
            <a:alphaModFix/>
          </a:blip>
          <a:srcRect b="0" l="0" r="0" t="0"/>
          <a:stretch/>
        </p:blipFill>
        <p:spPr>
          <a:xfrm flipH="1">
            <a:off x="10539786" y="3323595"/>
            <a:ext cx="632107" cy="632088"/>
          </a:xfrm>
          <a:prstGeom prst="rect">
            <a:avLst/>
          </a:prstGeom>
          <a:noFill/>
          <a:ln>
            <a:noFill/>
          </a:ln>
        </p:spPr>
      </p:pic>
      <p:sp>
        <p:nvSpPr>
          <p:cNvPr id="2421" name="Google Shape;2421;p174"/>
          <p:cNvSpPr txBox="1"/>
          <p:nvPr/>
        </p:nvSpPr>
        <p:spPr>
          <a:xfrm>
            <a:off x="10167583" y="3856675"/>
            <a:ext cx="1376400" cy="418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arlow SemiBold"/>
                <a:ea typeface="Barlow SemiBold"/>
                <a:cs typeface="Barlow SemiBold"/>
                <a:sym typeface="Barlow SemiBold"/>
              </a:rPr>
              <a:t>BI &amp; Reporting</a:t>
            </a:r>
            <a:endParaRPr b="1" i="0" sz="1500" u="none" cap="none" strike="noStrike">
              <a:solidFill>
                <a:srgbClr val="000000"/>
              </a:solidFill>
              <a:latin typeface="Barlow SemiBold"/>
              <a:ea typeface="Barlow SemiBold"/>
              <a:cs typeface="Barlow SemiBold"/>
              <a:sym typeface="Barlow SemiBold"/>
            </a:endParaRPr>
          </a:p>
        </p:txBody>
      </p:sp>
      <p:pic>
        <p:nvPicPr>
          <p:cNvPr id="2422" name="Google Shape;2422;p174"/>
          <p:cNvPicPr preferRelativeResize="0"/>
          <p:nvPr/>
        </p:nvPicPr>
        <p:blipFill rotWithShape="1">
          <a:blip r:embed="rId7">
            <a:alphaModFix/>
          </a:blip>
          <a:srcRect b="0" l="0" r="0" t="0"/>
          <a:stretch/>
        </p:blipFill>
        <p:spPr>
          <a:xfrm>
            <a:off x="10565593" y="2345646"/>
            <a:ext cx="580188" cy="580213"/>
          </a:xfrm>
          <a:prstGeom prst="rect">
            <a:avLst/>
          </a:prstGeom>
          <a:noFill/>
          <a:ln>
            <a:noFill/>
          </a:ln>
        </p:spPr>
      </p:pic>
      <p:sp>
        <p:nvSpPr>
          <p:cNvPr id="2423" name="Google Shape;2423;p174"/>
          <p:cNvSpPr txBox="1"/>
          <p:nvPr/>
        </p:nvSpPr>
        <p:spPr>
          <a:xfrm>
            <a:off x="10062759" y="2820999"/>
            <a:ext cx="1586100" cy="720300"/>
          </a:xfrm>
          <a:prstGeom prst="rect">
            <a:avLst/>
          </a:prstGeom>
          <a:noFill/>
          <a:ln>
            <a:noFill/>
          </a:ln>
        </p:spPr>
        <p:txBody>
          <a:bodyPr anchorCtr="0" anchor="t" bIns="60925" lIns="121875" spcFirstLastPara="1" rIns="121875" wrap="square" tIns="60925">
            <a:noAutofit/>
          </a:bodyPr>
          <a:lstStyle/>
          <a:p>
            <a:pPr indent="0" lvl="0" marL="0" marR="0" rtl="0" algn="ctr">
              <a:lnSpc>
                <a:spcPct val="80000"/>
              </a:lnSpc>
              <a:spcBef>
                <a:spcPts val="0"/>
              </a:spcBef>
              <a:spcAft>
                <a:spcPts val="0"/>
              </a:spcAft>
              <a:buClr>
                <a:srgbClr val="000000"/>
              </a:buClr>
              <a:buSzPts val="1500"/>
              <a:buFont typeface="Arial"/>
              <a:buNone/>
            </a:pPr>
            <a:r>
              <a:rPr b="1" i="0" lang="en" sz="1500" u="none" cap="none" strike="noStrike">
                <a:solidFill>
                  <a:schemeClr val="lt1"/>
                </a:solidFill>
                <a:latin typeface="Barlow SemiBold"/>
                <a:ea typeface="Barlow SemiBold"/>
                <a:cs typeface="Barlow SemiBold"/>
                <a:sym typeface="Barlow SemiBold"/>
              </a:rPr>
              <a:t>Streaming</a:t>
            </a:r>
            <a:br>
              <a:rPr b="1" i="0" lang="en" sz="1500" u="none" cap="none" strike="noStrike">
                <a:solidFill>
                  <a:schemeClr val="lt1"/>
                </a:solidFill>
                <a:latin typeface="Barlow SemiBold"/>
                <a:ea typeface="Barlow SemiBold"/>
                <a:cs typeface="Barlow SemiBold"/>
                <a:sym typeface="Barlow SemiBold"/>
              </a:rPr>
            </a:br>
            <a:r>
              <a:rPr b="1" i="0" lang="en" sz="1500" u="none" cap="none" strike="noStrike">
                <a:solidFill>
                  <a:schemeClr val="lt1"/>
                </a:solidFill>
                <a:latin typeface="Barlow SemiBold"/>
                <a:ea typeface="Barlow SemiBold"/>
                <a:cs typeface="Barlow SemiBold"/>
                <a:sym typeface="Barlow SemiBold"/>
              </a:rPr>
              <a:t>Analytics</a:t>
            </a:r>
            <a:endParaRPr b="1" i="0" sz="1500" u="none" cap="none" strike="noStrike">
              <a:solidFill>
                <a:srgbClr val="000000"/>
              </a:solidFill>
              <a:latin typeface="Barlow SemiBold"/>
              <a:ea typeface="Barlow SemiBold"/>
              <a:cs typeface="Barlow SemiBold"/>
              <a:sym typeface="Barlow SemiBold"/>
            </a:endParaRPr>
          </a:p>
        </p:txBody>
      </p:sp>
      <p:pic>
        <p:nvPicPr>
          <p:cNvPr id="2424" name="Google Shape;2424;p174"/>
          <p:cNvPicPr preferRelativeResize="0"/>
          <p:nvPr/>
        </p:nvPicPr>
        <p:blipFill rotWithShape="1">
          <a:blip r:embed="rId8">
            <a:alphaModFix/>
          </a:blip>
          <a:srcRect b="0" l="0" r="0" t="0"/>
          <a:stretch/>
        </p:blipFill>
        <p:spPr>
          <a:xfrm>
            <a:off x="10565596" y="4494941"/>
            <a:ext cx="580186" cy="580172"/>
          </a:xfrm>
          <a:prstGeom prst="rect">
            <a:avLst/>
          </a:prstGeom>
          <a:noFill/>
          <a:ln>
            <a:noFill/>
          </a:ln>
        </p:spPr>
      </p:pic>
      <p:sp>
        <p:nvSpPr>
          <p:cNvPr id="2425" name="Google Shape;2425;p174"/>
          <p:cNvSpPr txBox="1"/>
          <p:nvPr/>
        </p:nvSpPr>
        <p:spPr>
          <a:xfrm>
            <a:off x="10167583" y="5002675"/>
            <a:ext cx="1376400" cy="418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arlow SemiBold"/>
                <a:ea typeface="Barlow SemiBold"/>
                <a:cs typeface="Barlow SemiBold"/>
                <a:sym typeface="Barlow SemiBold"/>
              </a:rPr>
              <a:t>Data Science &amp; ML</a:t>
            </a:r>
            <a:endParaRPr b="1" i="0" sz="1500" u="none" cap="none" strike="noStrike">
              <a:solidFill>
                <a:srgbClr val="000000"/>
              </a:solidFill>
              <a:latin typeface="Barlow SemiBold"/>
              <a:ea typeface="Barlow SemiBold"/>
              <a:cs typeface="Barlow SemiBold"/>
              <a:sym typeface="Barlow SemiBold"/>
            </a:endParaRPr>
          </a:p>
        </p:txBody>
      </p:sp>
      <p:sp>
        <p:nvSpPr>
          <p:cNvPr id="2426" name="Google Shape;2426;p174"/>
          <p:cNvSpPr txBox="1"/>
          <p:nvPr/>
        </p:nvSpPr>
        <p:spPr>
          <a:xfrm>
            <a:off x="2812613" y="2357175"/>
            <a:ext cx="2006700" cy="384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Barlow SemiBold"/>
                <a:ea typeface="Barlow SemiBold"/>
                <a:cs typeface="Barlow SemiBold"/>
                <a:sym typeface="Barlow SemiBold"/>
              </a:rPr>
              <a:t>BRONZE</a:t>
            </a:r>
            <a:endParaRPr b="0" i="0" sz="1500" u="none" cap="none" strike="noStrike">
              <a:solidFill>
                <a:srgbClr val="000000"/>
              </a:solidFill>
              <a:latin typeface="Arial"/>
              <a:ea typeface="Arial"/>
              <a:cs typeface="Arial"/>
              <a:sym typeface="Arial"/>
            </a:endParaRPr>
          </a:p>
        </p:txBody>
      </p:sp>
      <p:sp>
        <p:nvSpPr>
          <p:cNvPr id="2427" name="Google Shape;2427;p174"/>
          <p:cNvSpPr txBox="1"/>
          <p:nvPr/>
        </p:nvSpPr>
        <p:spPr>
          <a:xfrm>
            <a:off x="5065106" y="2357175"/>
            <a:ext cx="2006700" cy="384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Barlow SemiBold"/>
                <a:ea typeface="Barlow SemiBold"/>
                <a:cs typeface="Barlow SemiBold"/>
                <a:sym typeface="Barlow SemiBold"/>
              </a:rPr>
              <a:t>SILVER</a:t>
            </a:r>
            <a:endParaRPr b="0" i="0" sz="1500" u="none" cap="none" strike="noStrike">
              <a:solidFill>
                <a:srgbClr val="000000"/>
              </a:solidFill>
              <a:latin typeface="Arial"/>
              <a:ea typeface="Arial"/>
              <a:cs typeface="Arial"/>
              <a:sym typeface="Arial"/>
            </a:endParaRPr>
          </a:p>
        </p:txBody>
      </p:sp>
      <p:sp>
        <p:nvSpPr>
          <p:cNvPr id="2428" name="Google Shape;2428;p174"/>
          <p:cNvSpPr txBox="1"/>
          <p:nvPr/>
        </p:nvSpPr>
        <p:spPr>
          <a:xfrm>
            <a:off x="7317598" y="2357175"/>
            <a:ext cx="2006700" cy="384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Barlow SemiBold"/>
                <a:ea typeface="Barlow SemiBold"/>
                <a:cs typeface="Barlow SemiBold"/>
                <a:sym typeface="Barlow SemiBold"/>
              </a:rPr>
              <a:t>GOLD</a:t>
            </a:r>
            <a:endParaRPr b="0" i="0" sz="1500" u="none" cap="none" strike="noStrike">
              <a:solidFill>
                <a:srgbClr val="000000"/>
              </a:solidFill>
              <a:latin typeface="Arial"/>
              <a:ea typeface="Arial"/>
              <a:cs typeface="Arial"/>
              <a:sym typeface="Arial"/>
            </a:endParaRPr>
          </a:p>
        </p:txBody>
      </p:sp>
      <p:cxnSp>
        <p:nvCxnSpPr>
          <p:cNvPr id="2429" name="Google Shape;2429;p174"/>
          <p:cNvCxnSpPr>
            <a:stCxn id="2430" idx="3"/>
          </p:cNvCxnSpPr>
          <p:nvPr/>
        </p:nvCxnSpPr>
        <p:spPr>
          <a:xfrm flipH="1" rot="10800000">
            <a:off x="4334172" y="3612265"/>
            <a:ext cx="1193400" cy="9900"/>
          </a:xfrm>
          <a:prstGeom prst="straightConnector1">
            <a:avLst/>
          </a:prstGeom>
          <a:noFill/>
          <a:ln cap="flat" cmpd="sng" w="25400">
            <a:solidFill>
              <a:srgbClr val="0D2830"/>
            </a:solidFill>
            <a:prstDash val="dot"/>
            <a:round/>
            <a:headEnd len="sm" w="sm" type="none"/>
            <a:tailEnd len="med" w="med" type="stealth"/>
          </a:ln>
        </p:spPr>
      </p:cxnSp>
      <p:cxnSp>
        <p:nvCxnSpPr>
          <p:cNvPr id="2431" name="Google Shape;2431;p174"/>
          <p:cNvCxnSpPr>
            <a:stCxn id="2432" idx="3"/>
          </p:cNvCxnSpPr>
          <p:nvPr/>
        </p:nvCxnSpPr>
        <p:spPr>
          <a:xfrm flipH="1" rot="10800000">
            <a:off x="6603841" y="3612265"/>
            <a:ext cx="1198500" cy="9900"/>
          </a:xfrm>
          <a:prstGeom prst="straightConnector1">
            <a:avLst/>
          </a:prstGeom>
          <a:noFill/>
          <a:ln cap="flat" cmpd="sng" w="25400">
            <a:solidFill>
              <a:srgbClr val="0D2830"/>
            </a:solidFill>
            <a:prstDash val="dot"/>
            <a:round/>
            <a:headEnd len="sm" w="sm" type="none"/>
            <a:tailEnd len="med" w="med" type="stealth"/>
          </a:ln>
        </p:spPr>
      </p:cxnSp>
      <p:pic>
        <p:nvPicPr>
          <p:cNvPr id="2430" name="Google Shape;2430;p174"/>
          <p:cNvPicPr preferRelativeResize="0"/>
          <p:nvPr/>
        </p:nvPicPr>
        <p:blipFill rotWithShape="1">
          <a:blip r:embed="rId9">
            <a:alphaModFix/>
          </a:blip>
          <a:srcRect b="0" l="0" r="0" t="0"/>
          <a:stretch/>
        </p:blipFill>
        <p:spPr>
          <a:xfrm>
            <a:off x="3298036" y="2981645"/>
            <a:ext cx="1036136" cy="1281041"/>
          </a:xfrm>
          <a:prstGeom prst="rect">
            <a:avLst/>
          </a:prstGeom>
          <a:noFill/>
          <a:ln>
            <a:noFill/>
          </a:ln>
        </p:spPr>
      </p:pic>
      <p:pic>
        <p:nvPicPr>
          <p:cNvPr id="2432" name="Google Shape;2432;p174"/>
          <p:cNvPicPr preferRelativeResize="0"/>
          <p:nvPr/>
        </p:nvPicPr>
        <p:blipFill rotWithShape="1">
          <a:blip r:embed="rId9">
            <a:alphaModFix/>
          </a:blip>
          <a:srcRect b="0" l="0" r="0" t="0"/>
          <a:stretch/>
        </p:blipFill>
        <p:spPr>
          <a:xfrm>
            <a:off x="5567705" y="2981645"/>
            <a:ext cx="1036136" cy="1281041"/>
          </a:xfrm>
          <a:prstGeom prst="rect">
            <a:avLst/>
          </a:prstGeom>
          <a:noFill/>
          <a:ln>
            <a:noFill/>
          </a:ln>
        </p:spPr>
      </p:pic>
      <p:pic>
        <p:nvPicPr>
          <p:cNvPr id="2433" name="Google Shape;2433;p174"/>
          <p:cNvPicPr preferRelativeResize="0"/>
          <p:nvPr/>
        </p:nvPicPr>
        <p:blipFill rotWithShape="1">
          <a:blip r:embed="rId9">
            <a:alphaModFix/>
          </a:blip>
          <a:srcRect b="0" l="0" r="0" t="0"/>
          <a:stretch/>
        </p:blipFill>
        <p:spPr>
          <a:xfrm>
            <a:off x="7802605" y="2981645"/>
            <a:ext cx="1036136" cy="128104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pic>
        <p:nvPicPr>
          <p:cNvPr id="2439" name="Google Shape;2439;p175"/>
          <p:cNvPicPr preferRelativeResize="0"/>
          <p:nvPr/>
        </p:nvPicPr>
        <p:blipFill rotWithShape="1">
          <a:blip r:embed="rId3">
            <a:alphaModFix/>
          </a:blip>
          <a:srcRect b="0" l="0" r="0" t="0"/>
          <a:stretch/>
        </p:blipFill>
        <p:spPr>
          <a:xfrm>
            <a:off x="0" y="1701391"/>
            <a:ext cx="12185900" cy="4702995"/>
          </a:xfrm>
          <a:prstGeom prst="rect">
            <a:avLst/>
          </a:prstGeom>
          <a:noFill/>
          <a:ln>
            <a:noFill/>
          </a:ln>
        </p:spPr>
      </p:pic>
      <p:sp>
        <p:nvSpPr>
          <p:cNvPr id="2440" name="Google Shape;2440;p175"/>
          <p:cNvSpPr txBox="1"/>
          <p:nvPr>
            <p:ph type="title"/>
          </p:nvPr>
        </p:nvSpPr>
        <p:spPr>
          <a:xfrm>
            <a:off x="457086" y="111110"/>
            <a:ext cx="11253600" cy="996900"/>
          </a:xfrm>
          <a:prstGeom prst="rect">
            <a:avLst/>
          </a:prstGeom>
          <a:noFill/>
          <a:ln>
            <a:noFill/>
          </a:ln>
        </p:spPr>
        <p:txBody>
          <a:bodyPr anchorCtr="0" anchor="b" bIns="45700" lIns="0" spcFirstLastPara="1" rIns="0" wrap="square" tIns="45700">
            <a:normAutofit/>
          </a:bodyPr>
          <a:lstStyle/>
          <a:p>
            <a:pPr indent="0" lvl="0" marL="0" rtl="0" algn="l">
              <a:lnSpc>
                <a:spcPct val="90000"/>
              </a:lnSpc>
              <a:spcBef>
                <a:spcPts val="0"/>
              </a:spcBef>
              <a:spcAft>
                <a:spcPts val="0"/>
              </a:spcAft>
              <a:buSzPts val="4000"/>
              <a:buNone/>
            </a:pPr>
            <a:r>
              <a:rPr lang="en"/>
              <a:t>But the reality is not so simple</a:t>
            </a:r>
            <a:endParaRPr/>
          </a:p>
        </p:txBody>
      </p:sp>
      <p:sp>
        <p:nvSpPr>
          <p:cNvPr id="2441" name="Google Shape;2441;p175"/>
          <p:cNvSpPr txBox="1"/>
          <p:nvPr>
            <p:ph idx="2" type="body"/>
          </p:nvPr>
        </p:nvSpPr>
        <p:spPr>
          <a:xfrm>
            <a:off x="457085" y="1107806"/>
            <a:ext cx="11253600" cy="30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Font typeface="Barlow"/>
              <a:buNone/>
            </a:pPr>
            <a:r>
              <a:rPr lang="en"/>
              <a:t>Maintaining data quality and reliability at scale is complex and brittle</a:t>
            </a:r>
            <a:endParaRPr/>
          </a:p>
        </p:txBody>
      </p:sp>
      <p:cxnSp>
        <p:nvCxnSpPr>
          <p:cNvPr id="2442" name="Google Shape;2442;p175"/>
          <p:cNvCxnSpPr>
            <a:stCxn id="2443" idx="3"/>
            <a:endCxn id="2444" idx="1"/>
          </p:cNvCxnSpPr>
          <p:nvPr/>
        </p:nvCxnSpPr>
        <p:spPr>
          <a:xfrm flipH="1" rot="10800000">
            <a:off x="3493080" y="2158294"/>
            <a:ext cx="1351200" cy="605100"/>
          </a:xfrm>
          <a:prstGeom prst="straightConnector1">
            <a:avLst/>
          </a:prstGeom>
          <a:noFill/>
          <a:ln cap="flat" cmpd="sng" w="25400">
            <a:solidFill>
              <a:srgbClr val="1D4956"/>
            </a:solidFill>
            <a:prstDash val="dot"/>
            <a:round/>
            <a:headEnd len="sm" w="sm" type="none"/>
            <a:tailEnd len="med" w="med" type="stealth"/>
          </a:ln>
        </p:spPr>
      </p:cxnSp>
      <p:cxnSp>
        <p:nvCxnSpPr>
          <p:cNvPr id="2445" name="Google Shape;2445;p175"/>
          <p:cNvCxnSpPr>
            <a:stCxn id="2446" idx="3"/>
            <a:endCxn id="2447" idx="1"/>
          </p:cNvCxnSpPr>
          <p:nvPr/>
        </p:nvCxnSpPr>
        <p:spPr>
          <a:xfrm>
            <a:off x="7343667" y="2763394"/>
            <a:ext cx="1350900" cy="426600"/>
          </a:xfrm>
          <a:prstGeom prst="straightConnector1">
            <a:avLst/>
          </a:prstGeom>
          <a:noFill/>
          <a:ln cap="flat" cmpd="sng" w="25400">
            <a:solidFill>
              <a:srgbClr val="1D4956"/>
            </a:solidFill>
            <a:prstDash val="dot"/>
            <a:round/>
            <a:headEnd len="sm" w="sm" type="none"/>
            <a:tailEnd len="med" w="med" type="stealth"/>
          </a:ln>
        </p:spPr>
      </p:cxnSp>
      <p:cxnSp>
        <p:nvCxnSpPr>
          <p:cNvPr id="2448" name="Google Shape;2448;p175"/>
          <p:cNvCxnSpPr>
            <a:stCxn id="2443" idx="3"/>
            <a:endCxn id="2449" idx="1"/>
          </p:cNvCxnSpPr>
          <p:nvPr/>
        </p:nvCxnSpPr>
        <p:spPr>
          <a:xfrm>
            <a:off x="3493080" y="2763394"/>
            <a:ext cx="1351200" cy="136800"/>
          </a:xfrm>
          <a:prstGeom prst="straightConnector1">
            <a:avLst/>
          </a:prstGeom>
          <a:noFill/>
          <a:ln cap="flat" cmpd="sng" w="25400">
            <a:solidFill>
              <a:srgbClr val="1D4956"/>
            </a:solidFill>
            <a:prstDash val="dot"/>
            <a:round/>
            <a:headEnd len="sm" w="sm" type="none"/>
            <a:tailEnd len="med" w="med" type="stealth"/>
          </a:ln>
        </p:spPr>
      </p:cxnSp>
      <p:cxnSp>
        <p:nvCxnSpPr>
          <p:cNvPr id="2450" name="Google Shape;2450;p175"/>
          <p:cNvCxnSpPr>
            <a:stCxn id="2451" idx="3"/>
            <a:endCxn id="2452" idx="1"/>
          </p:cNvCxnSpPr>
          <p:nvPr/>
        </p:nvCxnSpPr>
        <p:spPr>
          <a:xfrm>
            <a:off x="3493080" y="3616357"/>
            <a:ext cx="1351200" cy="25800"/>
          </a:xfrm>
          <a:prstGeom prst="straightConnector1">
            <a:avLst/>
          </a:prstGeom>
          <a:noFill/>
          <a:ln cap="flat" cmpd="sng" w="25400">
            <a:solidFill>
              <a:srgbClr val="1D4956"/>
            </a:solidFill>
            <a:prstDash val="dot"/>
            <a:round/>
            <a:headEnd len="sm" w="sm" type="none"/>
            <a:tailEnd len="med" w="med" type="stealth"/>
          </a:ln>
        </p:spPr>
      </p:cxnSp>
      <p:cxnSp>
        <p:nvCxnSpPr>
          <p:cNvPr id="2453" name="Google Shape;2453;p175"/>
          <p:cNvCxnSpPr>
            <a:stCxn id="2454" idx="3"/>
            <a:endCxn id="2455" idx="1"/>
          </p:cNvCxnSpPr>
          <p:nvPr/>
        </p:nvCxnSpPr>
        <p:spPr>
          <a:xfrm flipH="1" rot="10800000">
            <a:off x="3493080" y="5126083"/>
            <a:ext cx="1351200" cy="196200"/>
          </a:xfrm>
          <a:prstGeom prst="straightConnector1">
            <a:avLst/>
          </a:prstGeom>
          <a:noFill/>
          <a:ln cap="flat" cmpd="sng" w="25400">
            <a:solidFill>
              <a:srgbClr val="1D4956"/>
            </a:solidFill>
            <a:prstDash val="dot"/>
            <a:round/>
            <a:headEnd len="sm" w="sm" type="none"/>
            <a:tailEnd len="med" w="med" type="stealth"/>
          </a:ln>
        </p:spPr>
      </p:cxnSp>
      <p:cxnSp>
        <p:nvCxnSpPr>
          <p:cNvPr id="2456" name="Google Shape;2456;p175"/>
          <p:cNvCxnSpPr>
            <a:stCxn id="2457" idx="3"/>
            <a:endCxn id="2458" idx="1"/>
          </p:cNvCxnSpPr>
          <p:nvPr/>
        </p:nvCxnSpPr>
        <p:spPr>
          <a:xfrm flipH="1" rot="10800000">
            <a:off x="3493080" y="4384120"/>
            <a:ext cx="1351200" cy="85200"/>
          </a:xfrm>
          <a:prstGeom prst="straightConnector1">
            <a:avLst/>
          </a:prstGeom>
          <a:noFill/>
          <a:ln cap="flat" cmpd="sng" w="25400">
            <a:solidFill>
              <a:srgbClr val="1D4956"/>
            </a:solidFill>
            <a:prstDash val="dot"/>
            <a:round/>
            <a:headEnd len="sm" w="sm" type="none"/>
            <a:tailEnd len="med" w="med" type="stealth"/>
          </a:ln>
        </p:spPr>
      </p:cxnSp>
      <p:cxnSp>
        <p:nvCxnSpPr>
          <p:cNvPr id="2459" name="Google Shape;2459;p175"/>
          <p:cNvCxnSpPr>
            <a:stCxn id="2454" idx="3"/>
            <a:endCxn id="2460" idx="1"/>
          </p:cNvCxnSpPr>
          <p:nvPr/>
        </p:nvCxnSpPr>
        <p:spPr>
          <a:xfrm>
            <a:off x="3493080" y="5322283"/>
            <a:ext cx="1351200" cy="545700"/>
          </a:xfrm>
          <a:prstGeom prst="straightConnector1">
            <a:avLst/>
          </a:prstGeom>
          <a:noFill/>
          <a:ln cap="flat" cmpd="sng" w="25400">
            <a:solidFill>
              <a:srgbClr val="1D4956"/>
            </a:solidFill>
            <a:prstDash val="dot"/>
            <a:round/>
            <a:headEnd len="sm" w="sm" type="none"/>
            <a:tailEnd len="med" w="med" type="stealth"/>
          </a:ln>
        </p:spPr>
      </p:cxnSp>
      <p:cxnSp>
        <p:nvCxnSpPr>
          <p:cNvPr id="2461" name="Google Shape;2461;p175"/>
          <p:cNvCxnSpPr>
            <a:stCxn id="2444" idx="3"/>
            <a:endCxn id="2446" idx="1"/>
          </p:cNvCxnSpPr>
          <p:nvPr/>
        </p:nvCxnSpPr>
        <p:spPr>
          <a:xfrm>
            <a:off x="5418322" y="2158436"/>
            <a:ext cx="1351200" cy="605100"/>
          </a:xfrm>
          <a:prstGeom prst="straightConnector1">
            <a:avLst/>
          </a:prstGeom>
          <a:noFill/>
          <a:ln cap="flat" cmpd="sng" w="25400">
            <a:solidFill>
              <a:srgbClr val="1D4956"/>
            </a:solidFill>
            <a:prstDash val="dot"/>
            <a:round/>
            <a:headEnd len="sm" w="sm" type="none"/>
            <a:tailEnd len="med" w="med" type="stealth"/>
          </a:ln>
        </p:spPr>
      </p:cxnSp>
      <p:cxnSp>
        <p:nvCxnSpPr>
          <p:cNvPr id="2462" name="Google Shape;2462;p175"/>
          <p:cNvCxnSpPr>
            <a:stCxn id="2458" idx="3"/>
            <a:endCxn id="2446" idx="1"/>
          </p:cNvCxnSpPr>
          <p:nvPr/>
        </p:nvCxnSpPr>
        <p:spPr>
          <a:xfrm flipH="1" rot="10800000">
            <a:off x="5418322" y="2763506"/>
            <a:ext cx="1351200" cy="1620600"/>
          </a:xfrm>
          <a:prstGeom prst="straightConnector1">
            <a:avLst/>
          </a:prstGeom>
          <a:noFill/>
          <a:ln cap="flat" cmpd="sng" w="25400">
            <a:solidFill>
              <a:srgbClr val="1D4956"/>
            </a:solidFill>
            <a:prstDash val="dot"/>
            <a:round/>
            <a:headEnd len="sm" w="sm" type="none"/>
            <a:tailEnd len="med" w="med" type="stealth"/>
          </a:ln>
        </p:spPr>
      </p:cxnSp>
      <p:cxnSp>
        <p:nvCxnSpPr>
          <p:cNvPr id="2463" name="Google Shape;2463;p175"/>
          <p:cNvCxnSpPr>
            <a:stCxn id="2449" idx="3"/>
            <a:endCxn id="2464" idx="1"/>
          </p:cNvCxnSpPr>
          <p:nvPr/>
        </p:nvCxnSpPr>
        <p:spPr>
          <a:xfrm>
            <a:off x="5418322" y="2900326"/>
            <a:ext cx="1351200" cy="716100"/>
          </a:xfrm>
          <a:prstGeom prst="straightConnector1">
            <a:avLst/>
          </a:prstGeom>
          <a:noFill/>
          <a:ln cap="flat" cmpd="sng" w="25400">
            <a:solidFill>
              <a:srgbClr val="1D4956"/>
            </a:solidFill>
            <a:prstDash val="dot"/>
            <a:round/>
            <a:headEnd len="sm" w="sm" type="none"/>
            <a:tailEnd len="med" w="med" type="stealth"/>
          </a:ln>
        </p:spPr>
      </p:cxnSp>
      <p:cxnSp>
        <p:nvCxnSpPr>
          <p:cNvPr id="2465" name="Google Shape;2465;p175"/>
          <p:cNvCxnSpPr>
            <a:stCxn id="2452" idx="3"/>
            <a:endCxn id="2466" idx="1"/>
          </p:cNvCxnSpPr>
          <p:nvPr/>
        </p:nvCxnSpPr>
        <p:spPr>
          <a:xfrm>
            <a:off x="5418322" y="3642216"/>
            <a:ext cx="1351200" cy="827100"/>
          </a:xfrm>
          <a:prstGeom prst="straightConnector1">
            <a:avLst/>
          </a:prstGeom>
          <a:noFill/>
          <a:ln cap="flat" cmpd="sng" w="25400">
            <a:solidFill>
              <a:srgbClr val="1D4956"/>
            </a:solidFill>
            <a:prstDash val="dot"/>
            <a:round/>
            <a:headEnd len="sm" w="sm" type="none"/>
            <a:tailEnd len="med" w="med" type="stealth"/>
          </a:ln>
        </p:spPr>
      </p:cxnSp>
      <p:cxnSp>
        <p:nvCxnSpPr>
          <p:cNvPr id="2467" name="Google Shape;2467;p175"/>
          <p:cNvCxnSpPr>
            <a:stCxn id="2455" idx="3"/>
            <a:endCxn id="2466" idx="1"/>
          </p:cNvCxnSpPr>
          <p:nvPr/>
        </p:nvCxnSpPr>
        <p:spPr>
          <a:xfrm flipH="1" rot="10800000">
            <a:off x="5418322" y="4469296"/>
            <a:ext cx="1351200" cy="656700"/>
          </a:xfrm>
          <a:prstGeom prst="straightConnector1">
            <a:avLst/>
          </a:prstGeom>
          <a:noFill/>
          <a:ln cap="flat" cmpd="sng" w="25400">
            <a:solidFill>
              <a:srgbClr val="1D4956"/>
            </a:solidFill>
            <a:prstDash val="dot"/>
            <a:round/>
            <a:headEnd len="sm" w="sm" type="none"/>
            <a:tailEnd len="med" w="med" type="stealth"/>
          </a:ln>
        </p:spPr>
      </p:cxnSp>
      <p:cxnSp>
        <p:nvCxnSpPr>
          <p:cNvPr id="2468" name="Google Shape;2468;p175"/>
          <p:cNvCxnSpPr>
            <a:stCxn id="2460" idx="3"/>
            <a:endCxn id="2469" idx="1"/>
          </p:cNvCxnSpPr>
          <p:nvPr/>
        </p:nvCxnSpPr>
        <p:spPr>
          <a:xfrm flipH="1" rot="10800000">
            <a:off x="5418322" y="5322187"/>
            <a:ext cx="1351200" cy="545700"/>
          </a:xfrm>
          <a:prstGeom prst="straightConnector1">
            <a:avLst/>
          </a:prstGeom>
          <a:noFill/>
          <a:ln cap="flat" cmpd="sng" w="25400">
            <a:solidFill>
              <a:srgbClr val="1D4956"/>
            </a:solidFill>
            <a:prstDash val="dot"/>
            <a:round/>
            <a:headEnd len="sm" w="sm" type="none"/>
            <a:tailEnd len="med" w="med" type="stealth"/>
          </a:ln>
        </p:spPr>
      </p:cxnSp>
      <p:cxnSp>
        <p:nvCxnSpPr>
          <p:cNvPr id="2470" name="Google Shape;2470;p175"/>
          <p:cNvCxnSpPr>
            <a:stCxn id="2460" idx="3"/>
            <a:endCxn id="2466" idx="1"/>
          </p:cNvCxnSpPr>
          <p:nvPr/>
        </p:nvCxnSpPr>
        <p:spPr>
          <a:xfrm flipH="1" rot="10800000">
            <a:off x="5418322" y="4469287"/>
            <a:ext cx="1351200" cy="1398600"/>
          </a:xfrm>
          <a:prstGeom prst="straightConnector1">
            <a:avLst/>
          </a:prstGeom>
          <a:noFill/>
          <a:ln cap="flat" cmpd="sng" w="25400">
            <a:solidFill>
              <a:srgbClr val="1D4956"/>
            </a:solidFill>
            <a:prstDash val="dot"/>
            <a:round/>
            <a:headEnd len="sm" w="sm" type="none"/>
            <a:tailEnd len="med" w="med" type="stealth"/>
          </a:ln>
        </p:spPr>
      </p:cxnSp>
      <p:cxnSp>
        <p:nvCxnSpPr>
          <p:cNvPr id="2471" name="Google Shape;2471;p175"/>
          <p:cNvCxnSpPr>
            <a:stCxn id="2466" idx="3"/>
            <a:endCxn id="2472" idx="1"/>
          </p:cNvCxnSpPr>
          <p:nvPr/>
        </p:nvCxnSpPr>
        <p:spPr>
          <a:xfrm flipH="1" rot="10800000">
            <a:off x="7343667" y="4042720"/>
            <a:ext cx="1350900" cy="426600"/>
          </a:xfrm>
          <a:prstGeom prst="straightConnector1">
            <a:avLst/>
          </a:prstGeom>
          <a:noFill/>
          <a:ln cap="flat" cmpd="sng" w="25400">
            <a:solidFill>
              <a:srgbClr val="1D4956"/>
            </a:solidFill>
            <a:prstDash val="dot"/>
            <a:round/>
            <a:headEnd len="sm" w="sm" type="none"/>
            <a:tailEnd len="med" w="med" type="stealth"/>
          </a:ln>
        </p:spPr>
      </p:cxnSp>
      <p:cxnSp>
        <p:nvCxnSpPr>
          <p:cNvPr id="2473" name="Google Shape;2473;p175"/>
          <p:cNvCxnSpPr>
            <a:stCxn id="2464" idx="3"/>
            <a:endCxn id="2472" idx="1"/>
          </p:cNvCxnSpPr>
          <p:nvPr/>
        </p:nvCxnSpPr>
        <p:spPr>
          <a:xfrm>
            <a:off x="7343667" y="3616357"/>
            <a:ext cx="1350900" cy="426600"/>
          </a:xfrm>
          <a:prstGeom prst="straightConnector1">
            <a:avLst/>
          </a:prstGeom>
          <a:noFill/>
          <a:ln cap="flat" cmpd="sng" w="25400">
            <a:solidFill>
              <a:srgbClr val="1D4956"/>
            </a:solidFill>
            <a:prstDash val="dot"/>
            <a:round/>
            <a:headEnd len="sm" w="sm" type="none"/>
            <a:tailEnd len="med" w="med" type="stealth"/>
          </a:ln>
        </p:spPr>
      </p:cxnSp>
      <p:cxnSp>
        <p:nvCxnSpPr>
          <p:cNvPr id="2474" name="Google Shape;2474;p175"/>
          <p:cNvCxnSpPr>
            <a:stCxn id="2469" idx="3"/>
            <a:endCxn id="2475" idx="1"/>
          </p:cNvCxnSpPr>
          <p:nvPr/>
        </p:nvCxnSpPr>
        <p:spPr>
          <a:xfrm flipH="1" rot="10800000">
            <a:off x="7343667" y="4895683"/>
            <a:ext cx="1350900" cy="426600"/>
          </a:xfrm>
          <a:prstGeom prst="straightConnector1">
            <a:avLst/>
          </a:prstGeom>
          <a:noFill/>
          <a:ln cap="flat" cmpd="sng" w="25400">
            <a:solidFill>
              <a:srgbClr val="1D4956"/>
            </a:solidFill>
            <a:prstDash val="dot"/>
            <a:round/>
            <a:headEnd len="sm" w="sm" type="none"/>
            <a:tailEnd len="med" w="med" type="stealth"/>
          </a:ln>
        </p:spPr>
      </p:cxnSp>
      <p:cxnSp>
        <p:nvCxnSpPr>
          <p:cNvPr id="2476" name="Google Shape;2476;p175"/>
          <p:cNvCxnSpPr>
            <a:stCxn id="2466" idx="3"/>
            <a:endCxn id="2447" idx="1"/>
          </p:cNvCxnSpPr>
          <p:nvPr/>
        </p:nvCxnSpPr>
        <p:spPr>
          <a:xfrm flipH="1" rot="10800000">
            <a:off x="7343667" y="3189820"/>
            <a:ext cx="1350900" cy="1279500"/>
          </a:xfrm>
          <a:prstGeom prst="straightConnector1">
            <a:avLst/>
          </a:prstGeom>
          <a:noFill/>
          <a:ln cap="flat" cmpd="sng" w="25400">
            <a:solidFill>
              <a:srgbClr val="1D4956"/>
            </a:solidFill>
            <a:prstDash val="dot"/>
            <a:round/>
            <a:headEnd len="sm" w="sm" type="none"/>
            <a:tailEnd len="med" w="med" type="stealth"/>
          </a:ln>
        </p:spPr>
      </p:cxnSp>
      <p:sp>
        <p:nvSpPr>
          <p:cNvPr id="2477" name="Google Shape;2477;p175"/>
          <p:cNvSpPr txBox="1"/>
          <p:nvPr/>
        </p:nvSpPr>
        <p:spPr>
          <a:xfrm>
            <a:off x="647343" y="4254523"/>
            <a:ext cx="1470000" cy="4089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lt1"/>
                </a:solidFill>
                <a:latin typeface="Barlow SemiBold"/>
                <a:ea typeface="Barlow SemiBold"/>
                <a:cs typeface="Barlow SemiBold"/>
                <a:sym typeface="Barlow SemiBold"/>
              </a:rPr>
              <a:t>Data Lake</a:t>
            </a:r>
            <a:endParaRPr b="1" i="0" sz="1900" u="none" cap="none" strike="noStrike">
              <a:solidFill>
                <a:schemeClr val="lt1"/>
              </a:solidFill>
              <a:latin typeface="Barlow SemiBold"/>
              <a:ea typeface="Barlow SemiBold"/>
              <a:cs typeface="Barlow SemiBold"/>
              <a:sym typeface="Barlow SemiBold"/>
            </a:endParaRPr>
          </a:p>
        </p:txBody>
      </p:sp>
      <p:pic>
        <p:nvPicPr>
          <p:cNvPr id="2478" name="Google Shape;2478;p175"/>
          <p:cNvPicPr preferRelativeResize="0"/>
          <p:nvPr/>
        </p:nvPicPr>
        <p:blipFill rotWithShape="1">
          <a:blip r:embed="rId4">
            <a:alphaModFix/>
          </a:blip>
          <a:srcRect b="0" l="0" r="0" t="0"/>
          <a:stretch/>
        </p:blipFill>
        <p:spPr>
          <a:xfrm>
            <a:off x="647351" y="2716971"/>
            <a:ext cx="1103834" cy="580222"/>
          </a:xfrm>
          <a:prstGeom prst="rect">
            <a:avLst/>
          </a:prstGeom>
          <a:noFill/>
          <a:ln>
            <a:noFill/>
          </a:ln>
        </p:spPr>
      </p:pic>
      <p:sp>
        <p:nvSpPr>
          <p:cNvPr id="2479" name="Google Shape;2479;p175"/>
          <p:cNvSpPr txBox="1"/>
          <p:nvPr/>
        </p:nvSpPr>
        <p:spPr>
          <a:xfrm>
            <a:off x="817264" y="3808816"/>
            <a:ext cx="1096800" cy="490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Barlow SemiBold"/>
                <a:ea typeface="Barlow SemiBold"/>
                <a:cs typeface="Barlow SemiBold"/>
                <a:sym typeface="Barlow SemiBold"/>
              </a:rPr>
              <a:t>CSV,</a:t>
            </a:r>
            <a:endParaRPr b="1" i="0" sz="1900" u="none" cap="none" strike="noStrike">
              <a:solidFill>
                <a:schemeClr val="lt1"/>
              </a:solidFill>
              <a:latin typeface="Barlow SemiBold"/>
              <a:ea typeface="Barlow SemiBold"/>
              <a:cs typeface="Barlow SemiBold"/>
              <a:sym typeface="Barlow SemiBold"/>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Barlow SemiBold"/>
                <a:ea typeface="Barlow SemiBold"/>
                <a:cs typeface="Barlow SemiBold"/>
                <a:sym typeface="Barlow SemiBold"/>
              </a:rPr>
              <a:t>JSON, TXT…</a:t>
            </a:r>
            <a:endParaRPr b="1" i="0" sz="1900" u="none" cap="none" strike="noStrike">
              <a:solidFill>
                <a:schemeClr val="lt1"/>
              </a:solidFill>
              <a:latin typeface="Barlow SemiBold"/>
              <a:ea typeface="Barlow SemiBold"/>
              <a:cs typeface="Barlow SemiBold"/>
              <a:sym typeface="Barlow SemiBold"/>
            </a:endParaRPr>
          </a:p>
        </p:txBody>
      </p:sp>
      <p:pic>
        <p:nvPicPr>
          <p:cNvPr id="2480" name="Google Shape;2480;p175"/>
          <p:cNvPicPr preferRelativeResize="0"/>
          <p:nvPr/>
        </p:nvPicPr>
        <p:blipFill rotWithShape="1">
          <a:blip r:embed="rId5">
            <a:alphaModFix/>
          </a:blip>
          <a:srcRect b="0" l="0" r="0" t="0"/>
          <a:stretch/>
        </p:blipFill>
        <p:spPr>
          <a:xfrm flipH="1">
            <a:off x="10539786" y="3323595"/>
            <a:ext cx="632107" cy="632088"/>
          </a:xfrm>
          <a:prstGeom prst="rect">
            <a:avLst/>
          </a:prstGeom>
          <a:noFill/>
          <a:ln>
            <a:noFill/>
          </a:ln>
        </p:spPr>
      </p:pic>
      <p:sp>
        <p:nvSpPr>
          <p:cNvPr id="2481" name="Google Shape;2481;p175"/>
          <p:cNvSpPr txBox="1"/>
          <p:nvPr/>
        </p:nvSpPr>
        <p:spPr>
          <a:xfrm>
            <a:off x="10167583" y="3856675"/>
            <a:ext cx="1376400" cy="418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arlow SemiBold"/>
                <a:ea typeface="Barlow SemiBold"/>
                <a:cs typeface="Barlow SemiBold"/>
                <a:sym typeface="Barlow SemiBold"/>
              </a:rPr>
              <a:t>BI &amp; Reporting</a:t>
            </a:r>
            <a:endParaRPr b="1" i="0" sz="1500" u="none" cap="none" strike="noStrike">
              <a:solidFill>
                <a:srgbClr val="000000"/>
              </a:solidFill>
              <a:latin typeface="Barlow SemiBold"/>
              <a:ea typeface="Barlow SemiBold"/>
              <a:cs typeface="Barlow SemiBold"/>
              <a:sym typeface="Barlow SemiBold"/>
            </a:endParaRPr>
          </a:p>
        </p:txBody>
      </p:sp>
      <p:pic>
        <p:nvPicPr>
          <p:cNvPr id="2482" name="Google Shape;2482;p175"/>
          <p:cNvPicPr preferRelativeResize="0"/>
          <p:nvPr/>
        </p:nvPicPr>
        <p:blipFill rotWithShape="1">
          <a:blip r:embed="rId6">
            <a:alphaModFix/>
          </a:blip>
          <a:srcRect b="0" l="0" r="0" t="0"/>
          <a:stretch/>
        </p:blipFill>
        <p:spPr>
          <a:xfrm>
            <a:off x="10565593" y="2345646"/>
            <a:ext cx="580188" cy="580213"/>
          </a:xfrm>
          <a:prstGeom prst="rect">
            <a:avLst/>
          </a:prstGeom>
          <a:noFill/>
          <a:ln>
            <a:noFill/>
          </a:ln>
        </p:spPr>
      </p:pic>
      <p:sp>
        <p:nvSpPr>
          <p:cNvPr id="2483" name="Google Shape;2483;p175"/>
          <p:cNvSpPr txBox="1"/>
          <p:nvPr/>
        </p:nvSpPr>
        <p:spPr>
          <a:xfrm>
            <a:off x="10062759" y="2820999"/>
            <a:ext cx="1586100" cy="720300"/>
          </a:xfrm>
          <a:prstGeom prst="rect">
            <a:avLst/>
          </a:prstGeom>
          <a:noFill/>
          <a:ln>
            <a:noFill/>
          </a:ln>
        </p:spPr>
        <p:txBody>
          <a:bodyPr anchorCtr="0" anchor="t" bIns="60925" lIns="121875" spcFirstLastPara="1" rIns="121875" wrap="square" tIns="60925">
            <a:noAutofit/>
          </a:bodyPr>
          <a:lstStyle/>
          <a:p>
            <a:pPr indent="0" lvl="0" marL="0" marR="0" rtl="0" algn="ctr">
              <a:lnSpc>
                <a:spcPct val="80000"/>
              </a:lnSpc>
              <a:spcBef>
                <a:spcPts val="0"/>
              </a:spcBef>
              <a:spcAft>
                <a:spcPts val="0"/>
              </a:spcAft>
              <a:buClr>
                <a:srgbClr val="000000"/>
              </a:buClr>
              <a:buSzPts val="1500"/>
              <a:buFont typeface="Arial"/>
              <a:buNone/>
            </a:pPr>
            <a:r>
              <a:rPr b="1" i="0" lang="en" sz="1500" u="none" cap="none" strike="noStrike">
                <a:solidFill>
                  <a:schemeClr val="lt1"/>
                </a:solidFill>
                <a:latin typeface="Barlow SemiBold"/>
                <a:ea typeface="Barlow SemiBold"/>
                <a:cs typeface="Barlow SemiBold"/>
                <a:sym typeface="Barlow SemiBold"/>
              </a:rPr>
              <a:t>Streaming</a:t>
            </a:r>
            <a:br>
              <a:rPr b="1" i="0" lang="en" sz="1500" u="none" cap="none" strike="noStrike">
                <a:solidFill>
                  <a:schemeClr val="lt1"/>
                </a:solidFill>
                <a:latin typeface="Barlow SemiBold"/>
                <a:ea typeface="Barlow SemiBold"/>
                <a:cs typeface="Barlow SemiBold"/>
                <a:sym typeface="Barlow SemiBold"/>
              </a:rPr>
            </a:br>
            <a:r>
              <a:rPr b="1" i="0" lang="en" sz="1500" u="none" cap="none" strike="noStrike">
                <a:solidFill>
                  <a:schemeClr val="lt1"/>
                </a:solidFill>
                <a:latin typeface="Barlow SemiBold"/>
                <a:ea typeface="Barlow SemiBold"/>
                <a:cs typeface="Barlow SemiBold"/>
                <a:sym typeface="Barlow SemiBold"/>
              </a:rPr>
              <a:t>Analytics</a:t>
            </a:r>
            <a:endParaRPr b="1" i="0" sz="1500" u="none" cap="none" strike="noStrike">
              <a:solidFill>
                <a:srgbClr val="000000"/>
              </a:solidFill>
              <a:latin typeface="Barlow SemiBold"/>
              <a:ea typeface="Barlow SemiBold"/>
              <a:cs typeface="Barlow SemiBold"/>
              <a:sym typeface="Barlow SemiBold"/>
            </a:endParaRPr>
          </a:p>
        </p:txBody>
      </p:sp>
      <p:pic>
        <p:nvPicPr>
          <p:cNvPr id="2484" name="Google Shape;2484;p175"/>
          <p:cNvPicPr preferRelativeResize="0"/>
          <p:nvPr/>
        </p:nvPicPr>
        <p:blipFill rotWithShape="1">
          <a:blip r:embed="rId7">
            <a:alphaModFix/>
          </a:blip>
          <a:srcRect b="0" l="0" r="0" t="0"/>
          <a:stretch/>
        </p:blipFill>
        <p:spPr>
          <a:xfrm>
            <a:off x="10565596" y="4494941"/>
            <a:ext cx="580186" cy="580172"/>
          </a:xfrm>
          <a:prstGeom prst="rect">
            <a:avLst/>
          </a:prstGeom>
          <a:noFill/>
          <a:ln>
            <a:noFill/>
          </a:ln>
        </p:spPr>
      </p:pic>
      <p:sp>
        <p:nvSpPr>
          <p:cNvPr id="2485" name="Google Shape;2485;p175"/>
          <p:cNvSpPr txBox="1"/>
          <p:nvPr/>
        </p:nvSpPr>
        <p:spPr>
          <a:xfrm>
            <a:off x="10167583" y="5002675"/>
            <a:ext cx="1376400" cy="418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arlow SemiBold"/>
                <a:ea typeface="Barlow SemiBold"/>
                <a:cs typeface="Barlow SemiBold"/>
                <a:sym typeface="Barlow SemiBold"/>
              </a:rPr>
              <a:t>Data Science &amp; ML</a:t>
            </a:r>
            <a:endParaRPr b="1" i="0" sz="1500" u="none" cap="none" strike="noStrike">
              <a:solidFill>
                <a:srgbClr val="000000"/>
              </a:solidFill>
              <a:latin typeface="Barlow SemiBold"/>
              <a:ea typeface="Barlow SemiBold"/>
              <a:cs typeface="Barlow SemiBold"/>
              <a:sym typeface="Barlow SemiBold"/>
            </a:endParaRPr>
          </a:p>
        </p:txBody>
      </p:sp>
      <p:grpSp>
        <p:nvGrpSpPr>
          <p:cNvPr id="2486" name="Google Shape;2486;p175"/>
          <p:cNvGrpSpPr/>
          <p:nvPr/>
        </p:nvGrpSpPr>
        <p:grpSpPr>
          <a:xfrm>
            <a:off x="8694716" y="2848019"/>
            <a:ext cx="574175" cy="2389639"/>
            <a:chOff x="8615056" y="2421537"/>
            <a:chExt cx="574347" cy="2389639"/>
          </a:xfrm>
        </p:grpSpPr>
        <p:grpSp>
          <p:nvGrpSpPr>
            <p:cNvPr id="2487" name="Google Shape;2487;p175"/>
            <p:cNvGrpSpPr/>
            <p:nvPr/>
          </p:nvGrpSpPr>
          <p:grpSpPr>
            <a:xfrm>
              <a:off x="8615056" y="2421537"/>
              <a:ext cx="574347" cy="683713"/>
              <a:chOff x="7318217" y="2102037"/>
              <a:chExt cx="738900" cy="879600"/>
            </a:xfrm>
          </p:grpSpPr>
          <p:sp>
            <p:nvSpPr>
              <p:cNvPr id="2447" name="Google Shape;2447;p175"/>
              <p:cNvSpPr/>
              <p:nvPr/>
            </p:nvSpPr>
            <p:spPr>
              <a:xfrm>
                <a:off x="7318217" y="2102037"/>
                <a:ext cx="738900" cy="879600"/>
              </a:xfrm>
              <a:prstGeom prst="roundRect">
                <a:avLst>
                  <a:gd fmla="val 4372" name="adj"/>
                </a:avLst>
              </a:prstGeom>
              <a:gradFill>
                <a:gsLst>
                  <a:gs pos="0">
                    <a:schemeClr val="lt1"/>
                  </a:gs>
                  <a:gs pos="100000">
                    <a:srgbClr val="E7BA55"/>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488" name="Google Shape;2488;p175"/>
              <p:cNvPicPr preferRelativeResize="0"/>
              <p:nvPr/>
            </p:nvPicPr>
            <p:blipFill rotWithShape="1">
              <a:blip r:embed="rId8">
                <a:alphaModFix/>
              </a:blip>
              <a:srcRect b="0" l="0" r="0" t="0"/>
              <a:stretch/>
            </p:blipFill>
            <p:spPr>
              <a:xfrm>
                <a:off x="7445507" y="2242412"/>
                <a:ext cx="484370" cy="598858"/>
              </a:xfrm>
              <a:prstGeom prst="rect">
                <a:avLst/>
              </a:prstGeom>
              <a:noFill/>
              <a:ln>
                <a:noFill/>
              </a:ln>
            </p:spPr>
          </p:pic>
        </p:grpSp>
        <p:grpSp>
          <p:nvGrpSpPr>
            <p:cNvPr id="2489" name="Google Shape;2489;p175"/>
            <p:cNvGrpSpPr/>
            <p:nvPr/>
          </p:nvGrpSpPr>
          <p:grpSpPr>
            <a:xfrm>
              <a:off x="8615056" y="3274500"/>
              <a:ext cx="574347" cy="683713"/>
              <a:chOff x="7318217" y="2102037"/>
              <a:chExt cx="738900" cy="879600"/>
            </a:xfrm>
          </p:grpSpPr>
          <p:sp>
            <p:nvSpPr>
              <p:cNvPr id="2472" name="Google Shape;2472;p175"/>
              <p:cNvSpPr/>
              <p:nvPr/>
            </p:nvSpPr>
            <p:spPr>
              <a:xfrm>
                <a:off x="7318217" y="2102037"/>
                <a:ext cx="738900" cy="879600"/>
              </a:xfrm>
              <a:prstGeom prst="roundRect">
                <a:avLst>
                  <a:gd fmla="val 4372" name="adj"/>
                </a:avLst>
              </a:prstGeom>
              <a:gradFill>
                <a:gsLst>
                  <a:gs pos="0">
                    <a:schemeClr val="lt1"/>
                  </a:gs>
                  <a:gs pos="100000">
                    <a:srgbClr val="E7BA55"/>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490" name="Google Shape;2490;p175"/>
              <p:cNvPicPr preferRelativeResize="0"/>
              <p:nvPr/>
            </p:nvPicPr>
            <p:blipFill rotWithShape="1">
              <a:blip r:embed="rId8">
                <a:alphaModFix/>
              </a:blip>
              <a:srcRect b="0" l="0" r="0" t="0"/>
              <a:stretch/>
            </p:blipFill>
            <p:spPr>
              <a:xfrm>
                <a:off x="7445507" y="2242412"/>
                <a:ext cx="484370" cy="598858"/>
              </a:xfrm>
              <a:prstGeom prst="rect">
                <a:avLst/>
              </a:prstGeom>
              <a:noFill/>
              <a:ln>
                <a:noFill/>
              </a:ln>
            </p:spPr>
          </p:pic>
        </p:grpSp>
        <p:grpSp>
          <p:nvGrpSpPr>
            <p:cNvPr id="2491" name="Google Shape;2491;p175"/>
            <p:cNvGrpSpPr/>
            <p:nvPr/>
          </p:nvGrpSpPr>
          <p:grpSpPr>
            <a:xfrm>
              <a:off x="8615056" y="4127463"/>
              <a:ext cx="574347" cy="683713"/>
              <a:chOff x="7318217" y="2102037"/>
              <a:chExt cx="738900" cy="879600"/>
            </a:xfrm>
          </p:grpSpPr>
          <p:sp>
            <p:nvSpPr>
              <p:cNvPr id="2475" name="Google Shape;2475;p175"/>
              <p:cNvSpPr/>
              <p:nvPr/>
            </p:nvSpPr>
            <p:spPr>
              <a:xfrm>
                <a:off x="7318217" y="2102037"/>
                <a:ext cx="738900" cy="879600"/>
              </a:xfrm>
              <a:prstGeom prst="roundRect">
                <a:avLst>
                  <a:gd fmla="val 4372" name="adj"/>
                </a:avLst>
              </a:prstGeom>
              <a:gradFill>
                <a:gsLst>
                  <a:gs pos="0">
                    <a:schemeClr val="lt1"/>
                  </a:gs>
                  <a:gs pos="100000">
                    <a:srgbClr val="E7BA55"/>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492" name="Google Shape;2492;p175"/>
              <p:cNvPicPr preferRelativeResize="0"/>
              <p:nvPr/>
            </p:nvPicPr>
            <p:blipFill rotWithShape="1">
              <a:blip r:embed="rId8">
                <a:alphaModFix/>
              </a:blip>
              <a:srcRect b="0" l="0" r="0" t="0"/>
              <a:stretch/>
            </p:blipFill>
            <p:spPr>
              <a:xfrm>
                <a:off x="7445507" y="2242412"/>
                <a:ext cx="484370" cy="598858"/>
              </a:xfrm>
              <a:prstGeom prst="rect">
                <a:avLst/>
              </a:prstGeom>
              <a:noFill/>
              <a:ln>
                <a:noFill/>
              </a:ln>
            </p:spPr>
          </p:pic>
        </p:grpSp>
      </p:grpSp>
      <p:grpSp>
        <p:nvGrpSpPr>
          <p:cNvPr id="2493" name="Google Shape;2493;p175"/>
          <p:cNvGrpSpPr/>
          <p:nvPr/>
        </p:nvGrpSpPr>
        <p:grpSpPr>
          <a:xfrm>
            <a:off x="2918905" y="2421537"/>
            <a:ext cx="574175" cy="3242602"/>
            <a:chOff x="2837512" y="2421537"/>
            <a:chExt cx="574347" cy="3242602"/>
          </a:xfrm>
        </p:grpSpPr>
        <p:grpSp>
          <p:nvGrpSpPr>
            <p:cNvPr id="2494" name="Google Shape;2494;p175"/>
            <p:cNvGrpSpPr/>
            <p:nvPr/>
          </p:nvGrpSpPr>
          <p:grpSpPr>
            <a:xfrm>
              <a:off x="2837512" y="2421537"/>
              <a:ext cx="574347" cy="683713"/>
              <a:chOff x="2813317" y="2102037"/>
              <a:chExt cx="738900" cy="879600"/>
            </a:xfrm>
          </p:grpSpPr>
          <p:sp>
            <p:nvSpPr>
              <p:cNvPr id="2443" name="Google Shape;2443;p175"/>
              <p:cNvSpPr/>
              <p:nvPr/>
            </p:nvSpPr>
            <p:spPr>
              <a:xfrm>
                <a:off x="2813317" y="2102037"/>
                <a:ext cx="738900" cy="879600"/>
              </a:xfrm>
              <a:prstGeom prst="roundRect">
                <a:avLst>
                  <a:gd fmla="val 4372" name="adj"/>
                </a:avLst>
              </a:prstGeom>
              <a:gradFill>
                <a:gsLst>
                  <a:gs pos="0">
                    <a:schemeClr val="lt1"/>
                  </a:gs>
                  <a:gs pos="100000">
                    <a:srgbClr val="C6AB8F"/>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495" name="Google Shape;2495;p175"/>
              <p:cNvPicPr preferRelativeResize="0"/>
              <p:nvPr/>
            </p:nvPicPr>
            <p:blipFill rotWithShape="1">
              <a:blip r:embed="rId8">
                <a:alphaModFix/>
              </a:blip>
              <a:srcRect b="0" l="0" r="0" t="0"/>
              <a:stretch/>
            </p:blipFill>
            <p:spPr>
              <a:xfrm>
                <a:off x="2940607" y="2242412"/>
                <a:ext cx="484370" cy="598858"/>
              </a:xfrm>
              <a:prstGeom prst="rect">
                <a:avLst/>
              </a:prstGeom>
              <a:noFill/>
              <a:ln>
                <a:noFill/>
              </a:ln>
            </p:spPr>
          </p:pic>
        </p:grpSp>
        <p:grpSp>
          <p:nvGrpSpPr>
            <p:cNvPr id="2496" name="Google Shape;2496;p175"/>
            <p:cNvGrpSpPr/>
            <p:nvPr/>
          </p:nvGrpSpPr>
          <p:grpSpPr>
            <a:xfrm>
              <a:off x="2837512" y="3274500"/>
              <a:ext cx="574347" cy="683713"/>
              <a:chOff x="2813317" y="2102037"/>
              <a:chExt cx="738900" cy="879600"/>
            </a:xfrm>
          </p:grpSpPr>
          <p:sp>
            <p:nvSpPr>
              <p:cNvPr id="2451" name="Google Shape;2451;p175"/>
              <p:cNvSpPr/>
              <p:nvPr/>
            </p:nvSpPr>
            <p:spPr>
              <a:xfrm>
                <a:off x="2813317" y="2102037"/>
                <a:ext cx="738900" cy="879600"/>
              </a:xfrm>
              <a:prstGeom prst="roundRect">
                <a:avLst>
                  <a:gd fmla="val 4372" name="adj"/>
                </a:avLst>
              </a:prstGeom>
              <a:gradFill>
                <a:gsLst>
                  <a:gs pos="0">
                    <a:schemeClr val="lt1"/>
                  </a:gs>
                  <a:gs pos="100000">
                    <a:srgbClr val="C6AB8F"/>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497" name="Google Shape;2497;p175"/>
              <p:cNvPicPr preferRelativeResize="0"/>
              <p:nvPr/>
            </p:nvPicPr>
            <p:blipFill rotWithShape="1">
              <a:blip r:embed="rId8">
                <a:alphaModFix/>
              </a:blip>
              <a:srcRect b="0" l="0" r="0" t="0"/>
              <a:stretch/>
            </p:blipFill>
            <p:spPr>
              <a:xfrm>
                <a:off x="2940607" y="2242412"/>
                <a:ext cx="484370" cy="598858"/>
              </a:xfrm>
              <a:prstGeom prst="rect">
                <a:avLst/>
              </a:prstGeom>
              <a:noFill/>
              <a:ln>
                <a:noFill/>
              </a:ln>
            </p:spPr>
          </p:pic>
        </p:grpSp>
        <p:grpSp>
          <p:nvGrpSpPr>
            <p:cNvPr id="2498" name="Google Shape;2498;p175"/>
            <p:cNvGrpSpPr/>
            <p:nvPr/>
          </p:nvGrpSpPr>
          <p:grpSpPr>
            <a:xfrm>
              <a:off x="2837512" y="4127463"/>
              <a:ext cx="574347" cy="683713"/>
              <a:chOff x="2813317" y="2102037"/>
              <a:chExt cx="738900" cy="879600"/>
            </a:xfrm>
          </p:grpSpPr>
          <p:sp>
            <p:nvSpPr>
              <p:cNvPr id="2457" name="Google Shape;2457;p175"/>
              <p:cNvSpPr/>
              <p:nvPr/>
            </p:nvSpPr>
            <p:spPr>
              <a:xfrm>
                <a:off x="2813317" y="2102037"/>
                <a:ext cx="738900" cy="879600"/>
              </a:xfrm>
              <a:prstGeom prst="roundRect">
                <a:avLst>
                  <a:gd fmla="val 4372" name="adj"/>
                </a:avLst>
              </a:prstGeom>
              <a:gradFill>
                <a:gsLst>
                  <a:gs pos="0">
                    <a:schemeClr val="lt1"/>
                  </a:gs>
                  <a:gs pos="100000">
                    <a:srgbClr val="C6AB8F"/>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499" name="Google Shape;2499;p175"/>
              <p:cNvPicPr preferRelativeResize="0"/>
              <p:nvPr/>
            </p:nvPicPr>
            <p:blipFill rotWithShape="1">
              <a:blip r:embed="rId8">
                <a:alphaModFix/>
              </a:blip>
              <a:srcRect b="0" l="0" r="0" t="0"/>
              <a:stretch/>
            </p:blipFill>
            <p:spPr>
              <a:xfrm>
                <a:off x="2940607" y="2242412"/>
                <a:ext cx="484370" cy="598858"/>
              </a:xfrm>
              <a:prstGeom prst="rect">
                <a:avLst/>
              </a:prstGeom>
              <a:noFill/>
              <a:ln>
                <a:noFill/>
              </a:ln>
            </p:spPr>
          </p:pic>
        </p:grpSp>
        <p:grpSp>
          <p:nvGrpSpPr>
            <p:cNvPr id="2500" name="Google Shape;2500;p175"/>
            <p:cNvGrpSpPr/>
            <p:nvPr/>
          </p:nvGrpSpPr>
          <p:grpSpPr>
            <a:xfrm>
              <a:off x="2837512" y="4980426"/>
              <a:ext cx="574347" cy="683713"/>
              <a:chOff x="2813317" y="2102037"/>
              <a:chExt cx="738900" cy="879600"/>
            </a:xfrm>
          </p:grpSpPr>
          <p:sp>
            <p:nvSpPr>
              <p:cNvPr id="2454" name="Google Shape;2454;p175"/>
              <p:cNvSpPr/>
              <p:nvPr/>
            </p:nvSpPr>
            <p:spPr>
              <a:xfrm>
                <a:off x="2813317" y="2102037"/>
                <a:ext cx="738900" cy="879600"/>
              </a:xfrm>
              <a:prstGeom prst="roundRect">
                <a:avLst>
                  <a:gd fmla="val 4372" name="adj"/>
                </a:avLst>
              </a:prstGeom>
              <a:gradFill>
                <a:gsLst>
                  <a:gs pos="0">
                    <a:schemeClr val="lt1"/>
                  </a:gs>
                  <a:gs pos="100000">
                    <a:srgbClr val="C6AB8F"/>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01" name="Google Shape;2501;p175"/>
              <p:cNvPicPr preferRelativeResize="0"/>
              <p:nvPr/>
            </p:nvPicPr>
            <p:blipFill rotWithShape="1">
              <a:blip r:embed="rId8">
                <a:alphaModFix/>
              </a:blip>
              <a:srcRect b="0" l="0" r="0" t="0"/>
              <a:stretch/>
            </p:blipFill>
            <p:spPr>
              <a:xfrm>
                <a:off x="2940607" y="2242412"/>
                <a:ext cx="484370" cy="598858"/>
              </a:xfrm>
              <a:prstGeom prst="rect">
                <a:avLst/>
              </a:prstGeom>
              <a:noFill/>
              <a:ln>
                <a:noFill/>
              </a:ln>
            </p:spPr>
          </p:pic>
        </p:grpSp>
      </p:grpSp>
      <p:grpSp>
        <p:nvGrpSpPr>
          <p:cNvPr id="2502" name="Google Shape;2502;p175"/>
          <p:cNvGrpSpPr/>
          <p:nvPr/>
        </p:nvGrpSpPr>
        <p:grpSpPr>
          <a:xfrm>
            <a:off x="6769492" y="2421537"/>
            <a:ext cx="574175" cy="3242602"/>
            <a:chOff x="6461500" y="2421537"/>
            <a:chExt cx="574347" cy="3242602"/>
          </a:xfrm>
        </p:grpSpPr>
        <p:grpSp>
          <p:nvGrpSpPr>
            <p:cNvPr id="2503" name="Google Shape;2503;p175"/>
            <p:cNvGrpSpPr/>
            <p:nvPr/>
          </p:nvGrpSpPr>
          <p:grpSpPr>
            <a:xfrm>
              <a:off x="6461500" y="2421537"/>
              <a:ext cx="574347" cy="683713"/>
              <a:chOff x="5065767" y="2102037"/>
              <a:chExt cx="738900" cy="879600"/>
            </a:xfrm>
          </p:grpSpPr>
          <p:sp>
            <p:nvSpPr>
              <p:cNvPr id="2446" name="Google Shape;2446;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04" name="Google Shape;2504;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nvGrpSpPr>
            <p:cNvPr id="2505" name="Google Shape;2505;p175"/>
            <p:cNvGrpSpPr/>
            <p:nvPr/>
          </p:nvGrpSpPr>
          <p:grpSpPr>
            <a:xfrm>
              <a:off x="6461500" y="3274500"/>
              <a:ext cx="574347" cy="683713"/>
              <a:chOff x="5065767" y="2102037"/>
              <a:chExt cx="738900" cy="879600"/>
            </a:xfrm>
          </p:grpSpPr>
          <p:sp>
            <p:nvSpPr>
              <p:cNvPr id="2464" name="Google Shape;2464;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06" name="Google Shape;2506;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nvGrpSpPr>
            <p:cNvPr id="2507" name="Google Shape;2507;p175"/>
            <p:cNvGrpSpPr/>
            <p:nvPr/>
          </p:nvGrpSpPr>
          <p:grpSpPr>
            <a:xfrm>
              <a:off x="6461500" y="4127463"/>
              <a:ext cx="574347" cy="683713"/>
              <a:chOff x="5065767" y="2102037"/>
              <a:chExt cx="738900" cy="879600"/>
            </a:xfrm>
          </p:grpSpPr>
          <p:sp>
            <p:nvSpPr>
              <p:cNvPr id="2466" name="Google Shape;2466;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08" name="Google Shape;2508;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nvGrpSpPr>
            <p:cNvPr id="2509" name="Google Shape;2509;p175"/>
            <p:cNvGrpSpPr/>
            <p:nvPr/>
          </p:nvGrpSpPr>
          <p:grpSpPr>
            <a:xfrm>
              <a:off x="6461500" y="4980426"/>
              <a:ext cx="574347" cy="683713"/>
              <a:chOff x="5065767" y="2102037"/>
              <a:chExt cx="738900" cy="879600"/>
            </a:xfrm>
          </p:grpSpPr>
          <p:sp>
            <p:nvSpPr>
              <p:cNvPr id="2469" name="Google Shape;2469;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10" name="Google Shape;2510;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grpSp>
        <p:nvGrpSpPr>
          <p:cNvPr id="2511" name="Google Shape;2511;p175"/>
          <p:cNvGrpSpPr/>
          <p:nvPr/>
        </p:nvGrpSpPr>
        <p:grpSpPr>
          <a:xfrm>
            <a:off x="4844147" y="1816579"/>
            <a:ext cx="574175" cy="4393164"/>
            <a:chOff x="4607300" y="1816579"/>
            <a:chExt cx="574347" cy="4393164"/>
          </a:xfrm>
        </p:grpSpPr>
        <p:grpSp>
          <p:nvGrpSpPr>
            <p:cNvPr id="2512" name="Google Shape;2512;p175"/>
            <p:cNvGrpSpPr/>
            <p:nvPr/>
          </p:nvGrpSpPr>
          <p:grpSpPr>
            <a:xfrm>
              <a:off x="4607300" y="1816579"/>
              <a:ext cx="574347" cy="683713"/>
              <a:chOff x="5065767" y="2102037"/>
              <a:chExt cx="738900" cy="879600"/>
            </a:xfrm>
          </p:grpSpPr>
          <p:sp>
            <p:nvSpPr>
              <p:cNvPr id="2444" name="Google Shape;2444;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13" name="Google Shape;2513;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nvGrpSpPr>
            <p:cNvPr id="2514" name="Google Shape;2514;p175"/>
            <p:cNvGrpSpPr/>
            <p:nvPr/>
          </p:nvGrpSpPr>
          <p:grpSpPr>
            <a:xfrm>
              <a:off x="4607300" y="2558469"/>
              <a:ext cx="574347" cy="683713"/>
              <a:chOff x="5065767" y="2102037"/>
              <a:chExt cx="738900" cy="879600"/>
            </a:xfrm>
          </p:grpSpPr>
          <p:sp>
            <p:nvSpPr>
              <p:cNvPr id="2449" name="Google Shape;2449;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15" name="Google Shape;2515;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nvGrpSpPr>
            <p:cNvPr id="2516" name="Google Shape;2516;p175"/>
            <p:cNvGrpSpPr/>
            <p:nvPr/>
          </p:nvGrpSpPr>
          <p:grpSpPr>
            <a:xfrm>
              <a:off x="4607300" y="3300359"/>
              <a:ext cx="574347" cy="683713"/>
              <a:chOff x="5065767" y="2102037"/>
              <a:chExt cx="738900" cy="879600"/>
            </a:xfrm>
          </p:grpSpPr>
          <p:sp>
            <p:nvSpPr>
              <p:cNvPr id="2452" name="Google Shape;2452;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17" name="Google Shape;2517;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nvGrpSpPr>
            <p:cNvPr id="2518" name="Google Shape;2518;p175"/>
            <p:cNvGrpSpPr/>
            <p:nvPr/>
          </p:nvGrpSpPr>
          <p:grpSpPr>
            <a:xfrm>
              <a:off x="4607300" y="4042249"/>
              <a:ext cx="574347" cy="683713"/>
              <a:chOff x="5065767" y="2102037"/>
              <a:chExt cx="738900" cy="879600"/>
            </a:xfrm>
          </p:grpSpPr>
          <p:sp>
            <p:nvSpPr>
              <p:cNvPr id="2458" name="Google Shape;2458;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19" name="Google Shape;2519;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nvGrpSpPr>
            <p:cNvPr id="2520" name="Google Shape;2520;p175"/>
            <p:cNvGrpSpPr/>
            <p:nvPr/>
          </p:nvGrpSpPr>
          <p:grpSpPr>
            <a:xfrm>
              <a:off x="4607300" y="4784139"/>
              <a:ext cx="574347" cy="683713"/>
              <a:chOff x="5065767" y="2102037"/>
              <a:chExt cx="738900" cy="879600"/>
            </a:xfrm>
          </p:grpSpPr>
          <p:sp>
            <p:nvSpPr>
              <p:cNvPr id="2455" name="Google Shape;2455;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21" name="Google Shape;2521;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nvGrpSpPr>
            <p:cNvPr id="2522" name="Google Shape;2522;p175"/>
            <p:cNvGrpSpPr/>
            <p:nvPr/>
          </p:nvGrpSpPr>
          <p:grpSpPr>
            <a:xfrm>
              <a:off x="4607300" y="5526030"/>
              <a:ext cx="574347" cy="683713"/>
              <a:chOff x="5065767" y="2102037"/>
              <a:chExt cx="738900" cy="879600"/>
            </a:xfrm>
          </p:grpSpPr>
          <p:sp>
            <p:nvSpPr>
              <p:cNvPr id="2460" name="Google Shape;2460;p175"/>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23" name="Google Shape;2523;p175"/>
              <p:cNvPicPr preferRelativeResize="0"/>
              <p:nvPr/>
            </p:nvPicPr>
            <p:blipFill rotWithShape="1">
              <a:blip r:embed="rId8">
                <a:alphaModFix/>
              </a:blip>
              <a:srcRect b="0" l="0" r="0" t="0"/>
              <a:stretch/>
            </p:blipFill>
            <p:spPr>
              <a:xfrm>
                <a:off x="5193057" y="2242412"/>
                <a:ext cx="484370" cy="598858"/>
              </a:xfrm>
              <a:prstGeom prst="rect">
                <a:avLst/>
              </a:prstGeom>
              <a:noFill/>
              <a:ln>
                <a:noFill/>
              </a:ln>
            </p:spPr>
          </p:pic>
        </p:grpSp>
      </p:grpSp>
      <p:grpSp>
        <p:nvGrpSpPr>
          <p:cNvPr id="2524" name="Google Shape;2524;p175"/>
          <p:cNvGrpSpPr/>
          <p:nvPr/>
        </p:nvGrpSpPr>
        <p:grpSpPr>
          <a:xfrm>
            <a:off x="480525" y="4710505"/>
            <a:ext cx="1803676" cy="408790"/>
            <a:chOff x="458759" y="3540167"/>
            <a:chExt cx="1353095" cy="306600"/>
          </a:xfrm>
        </p:grpSpPr>
        <p:pic>
          <p:nvPicPr>
            <p:cNvPr descr="Pricing - Event Hubs | Microsoft Azure" id="2525" name="Google Shape;2525;p175"/>
            <p:cNvPicPr preferRelativeResize="0"/>
            <p:nvPr/>
          </p:nvPicPr>
          <p:blipFill>
            <a:blip r:embed="rId9">
              <a:alphaModFix/>
            </a:blip>
            <a:stretch>
              <a:fillRect/>
            </a:stretch>
          </p:blipFill>
          <p:spPr>
            <a:xfrm>
              <a:off x="458759" y="3580400"/>
              <a:ext cx="430750" cy="226144"/>
            </a:xfrm>
            <a:prstGeom prst="rect">
              <a:avLst/>
            </a:prstGeom>
            <a:noFill/>
            <a:ln>
              <a:noFill/>
            </a:ln>
          </p:spPr>
        </p:pic>
        <p:sp>
          <p:nvSpPr>
            <p:cNvPr id="2526" name="Google Shape;2526;p175"/>
            <p:cNvSpPr txBox="1"/>
            <p:nvPr/>
          </p:nvSpPr>
          <p:spPr>
            <a:xfrm>
              <a:off x="709054" y="3540167"/>
              <a:ext cx="1102800" cy="3066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900"/>
                <a:buFont typeface="Arial"/>
                <a:buNone/>
              </a:pPr>
              <a:r>
                <a:rPr b="1" lang="en" sz="1900">
                  <a:solidFill>
                    <a:schemeClr val="lt1"/>
                  </a:solidFill>
                  <a:latin typeface="Barlow SemiBold"/>
                  <a:ea typeface="Barlow SemiBold"/>
                  <a:cs typeface="Barlow SemiBold"/>
                  <a:sym typeface="Barlow SemiBold"/>
                </a:rPr>
                <a:t>Event Hub</a:t>
              </a:r>
              <a:endParaRPr b="1" i="0" sz="1900" u="none" cap="none" strike="noStrike">
                <a:solidFill>
                  <a:schemeClr val="lt1"/>
                </a:solidFill>
                <a:latin typeface="Barlow SemiBold"/>
                <a:ea typeface="Barlow SemiBold"/>
                <a:cs typeface="Barlow SemiBold"/>
                <a:sym typeface="Barlow SemiBold"/>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pic>
        <p:nvPicPr>
          <p:cNvPr id="2532" name="Google Shape;2532;p176"/>
          <p:cNvPicPr preferRelativeResize="0"/>
          <p:nvPr/>
        </p:nvPicPr>
        <p:blipFill rotWithShape="1">
          <a:blip r:embed="rId3">
            <a:alphaModFix/>
          </a:blip>
          <a:srcRect b="0" l="0" r="0" t="0"/>
          <a:stretch/>
        </p:blipFill>
        <p:spPr>
          <a:xfrm>
            <a:off x="0" y="1701391"/>
            <a:ext cx="12185900" cy="4702995"/>
          </a:xfrm>
          <a:prstGeom prst="rect">
            <a:avLst/>
          </a:prstGeom>
          <a:noFill/>
          <a:ln>
            <a:noFill/>
          </a:ln>
        </p:spPr>
      </p:pic>
      <p:cxnSp>
        <p:nvCxnSpPr>
          <p:cNvPr id="2533" name="Google Shape;2533;p176"/>
          <p:cNvCxnSpPr>
            <a:stCxn id="2534" idx="3"/>
            <a:endCxn id="2535" idx="1"/>
          </p:cNvCxnSpPr>
          <p:nvPr/>
        </p:nvCxnSpPr>
        <p:spPr>
          <a:xfrm flipH="1" rot="10800000">
            <a:off x="3493080" y="2158294"/>
            <a:ext cx="1351200" cy="605100"/>
          </a:xfrm>
          <a:prstGeom prst="straightConnector1">
            <a:avLst/>
          </a:prstGeom>
          <a:noFill/>
          <a:ln cap="flat" cmpd="sng" w="25400">
            <a:solidFill>
              <a:srgbClr val="1D4956"/>
            </a:solidFill>
            <a:prstDash val="dot"/>
            <a:round/>
            <a:headEnd len="sm" w="sm" type="none"/>
            <a:tailEnd len="med" w="med" type="stealth"/>
          </a:ln>
        </p:spPr>
      </p:cxnSp>
      <p:cxnSp>
        <p:nvCxnSpPr>
          <p:cNvPr id="2536" name="Google Shape;2536;p176"/>
          <p:cNvCxnSpPr>
            <a:stCxn id="2537" idx="3"/>
            <a:endCxn id="2538" idx="1"/>
          </p:cNvCxnSpPr>
          <p:nvPr/>
        </p:nvCxnSpPr>
        <p:spPr>
          <a:xfrm>
            <a:off x="7343667" y="2763394"/>
            <a:ext cx="1350900" cy="426600"/>
          </a:xfrm>
          <a:prstGeom prst="straightConnector1">
            <a:avLst/>
          </a:prstGeom>
          <a:noFill/>
          <a:ln cap="flat" cmpd="sng" w="25400">
            <a:solidFill>
              <a:srgbClr val="1D4956"/>
            </a:solidFill>
            <a:prstDash val="dot"/>
            <a:round/>
            <a:headEnd len="sm" w="sm" type="none"/>
            <a:tailEnd len="med" w="med" type="stealth"/>
          </a:ln>
        </p:spPr>
      </p:cxnSp>
      <p:cxnSp>
        <p:nvCxnSpPr>
          <p:cNvPr id="2539" name="Google Shape;2539;p176"/>
          <p:cNvCxnSpPr>
            <a:stCxn id="2534" idx="3"/>
            <a:endCxn id="2540" idx="1"/>
          </p:cNvCxnSpPr>
          <p:nvPr/>
        </p:nvCxnSpPr>
        <p:spPr>
          <a:xfrm>
            <a:off x="3493080" y="2763394"/>
            <a:ext cx="1351200" cy="136800"/>
          </a:xfrm>
          <a:prstGeom prst="straightConnector1">
            <a:avLst/>
          </a:prstGeom>
          <a:noFill/>
          <a:ln cap="flat" cmpd="sng" w="25400">
            <a:solidFill>
              <a:srgbClr val="1D4956"/>
            </a:solidFill>
            <a:prstDash val="dot"/>
            <a:round/>
            <a:headEnd len="sm" w="sm" type="none"/>
            <a:tailEnd len="med" w="med" type="stealth"/>
          </a:ln>
        </p:spPr>
      </p:cxnSp>
      <p:cxnSp>
        <p:nvCxnSpPr>
          <p:cNvPr id="2541" name="Google Shape;2541;p176"/>
          <p:cNvCxnSpPr>
            <a:stCxn id="2542" idx="3"/>
            <a:endCxn id="2543" idx="1"/>
          </p:cNvCxnSpPr>
          <p:nvPr/>
        </p:nvCxnSpPr>
        <p:spPr>
          <a:xfrm>
            <a:off x="3493080" y="3616357"/>
            <a:ext cx="1351200" cy="25800"/>
          </a:xfrm>
          <a:prstGeom prst="straightConnector1">
            <a:avLst/>
          </a:prstGeom>
          <a:noFill/>
          <a:ln cap="flat" cmpd="sng" w="25400">
            <a:solidFill>
              <a:srgbClr val="1D4956"/>
            </a:solidFill>
            <a:prstDash val="dot"/>
            <a:round/>
            <a:headEnd len="sm" w="sm" type="none"/>
            <a:tailEnd len="med" w="med" type="stealth"/>
          </a:ln>
        </p:spPr>
      </p:cxnSp>
      <p:cxnSp>
        <p:nvCxnSpPr>
          <p:cNvPr id="2544" name="Google Shape;2544;p176"/>
          <p:cNvCxnSpPr>
            <a:stCxn id="2545" idx="3"/>
            <a:endCxn id="2546" idx="1"/>
          </p:cNvCxnSpPr>
          <p:nvPr/>
        </p:nvCxnSpPr>
        <p:spPr>
          <a:xfrm flipH="1" rot="10800000">
            <a:off x="3493080" y="5126083"/>
            <a:ext cx="1351200" cy="196200"/>
          </a:xfrm>
          <a:prstGeom prst="straightConnector1">
            <a:avLst/>
          </a:prstGeom>
          <a:noFill/>
          <a:ln cap="flat" cmpd="sng" w="25400">
            <a:solidFill>
              <a:srgbClr val="1D4956"/>
            </a:solidFill>
            <a:prstDash val="dot"/>
            <a:round/>
            <a:headEnd len="sm" w="sm" type="none"/>
            <a:tailEnd len="med" w="med" type="stealth"/>
          </a:ln>
        </p:spPr>
      </p:cxnSp>
      <p:cxnSp>
        <p:nvCxnSpPr>
          <p:cNvPr id="2547" name="Google Shape;2547;p176"/>
          <p:cNvCxnSpPr>
            <a:stCxn id="2548" idx="3"/>
            <a:endCxn id="2549" idx="1"/>
          </p:cNvCxnSpPr>
          <p:nvPr/>
        </p:nvCxnSpPr>
        <p:spPr>
          <a:xfrm flipH="1" rot="10800000">
            <a:off x="3493080" y="4384120"/>
            <a:ext cx="1351200" cy="85200"/>
          </a:xfrm>
          <a:prstGeom prst="straightConnector1">
            <a:avLst/>
          </a:prstGeom>
          <a:noFill/>
          <a:ln cap="flat" cmpd="sng" w="25400">
            <a:solidFill>
              <a:srgbClr val="1D4956"/>
            </a:solidFill>
            <a:prstDash val="dot"/>
            <a:round/>
            <a:headEnd len="sm" w="sm" type="none"/>
            <a:tailEnd len="med" w="med" type="stealth"/>
          </a:ln>
        </p:spPr>
      </p:cxnSp>
      <p:cxnSp>
        <p:nvCxnSpPr>
          <p:cNvPr id="2550" name="Google Shape;2550;p176"/>
          <p:cNvCxnSpPr>
            <a:stCxn id="2545" idx="3"/>
            <a:endCxn id="2551" idx="1"/>
          </p:cNvCxnSpPr>
          <p:nvPr/>
        </p:nvCxnSpPr>
        <p:spPr>
          <a:xfrm>
            <a:off x="3493080" y="5322283"/>
            <a:ext cx="1351200" cy="545700"/>
          </a:xfrm>
          <a:prstGeom prst="straightConnector1">
            <a:avLst/>
          </a:prstGeom>
          <a:noFill/>
          <a:ln cap="flat" cmpd="sng" w="25400">
            <a:solidFill>
              <a:srgbClr val="1D4956"/>
            </a:solidFill>
            <a:prstDash val="dot"/>
            <a:round/>
            <a:headEnd len="sm" w="sm" type="none"/>
            <a:tailEnd len="med" w="med" type="stealth"/>
          </a:ln>
        </p:spPr>
      </p:cxnSp>
      <p:cxnSp>
        <p:nvCxnSpPr>
          <p:cNvPr id="2552" name="Google Shape;2552;p176"/>
          <p:cNvCxnSpPr>
            <a:stCxn id="2535" idx="3"/>
            <a:endCxn id="2537" idx="1"/>
          </p:cNvCxnSpPr>
          <p:nvPr/>
        </p:nvCxnSpPr>
        <p:spPr>
          <a:xfrm>
            <a:off x="5418322" y="2158436"/>
            <a:ext cx="1351200" cy="605100"/>
          </a:xfrm>
          <a:prstGeom prst="straightConnector1">
            <a:avLst/>
          </a:prstGeom>
          <a:noFill/>
          <a:ln cap="flat" cmpd="sng" w="25400">
            <a:solidFill>
              <a:srgbClr val="1D4956"/>
            </a:solidFill>
            <a:prstDash val="dot"/>
            <a:round/>
            <a:headEnd len="sm" w="sm" type="none"/>
            <a:tailEnd len="med" w="med" type="stealth"/>
          </a:ln>
        </p:spPr>
      </p:cxnSp>
      <p:cxnSp>
        <p:nvCxnSpPr>
          <p:cNvPr id="2553" name="Google Shape;2553;p176"/>
          <p:cNvCxnSpPr>
            <a:stCxn id="2549" idx="3"/>
            <a:endCxn id="2537" idx="1"/>
          </p:cNvCxnSpPr>
          <p:nvPr/>
        </p:nvCxnSpPr>
        <p:spPr>
          <a:xfrm flipH="1" rot="10800000">
            <a:off x="5418322" y="2763506"/>
            <a:ext cx="1351200" cy="1620600"/>
          </a:xfrm>
          <a:prstGeom prst="straightConnector1">
            <a:avLst/>
          </a:prstGeom>
          <a:noFill/>
          <a:ln cap="flat" cmpd="sng" w="25400">
            <a:solidFill>
              <a:srgbClr val="1D4956"/>
            </a:solidFill>
            <a:prstDash val="dot"/>
            <a:round/>
            <a:headEnd len="sm" w="sm" type="none"/>
            <a:tailEnd len="med" w="med" type="stealth"/>
          </a:ln>
        </p:spPr>
      </p:cxnSp>
      <p:cxnSp>
        <p:nvCxnSpPr>
          <p:cNvPr id="2554" name="Google Shape;2554;p176"/>
          <p:cNvCxnSpPr>
            <a:stCxn id="2540" idx="3"/>
            <a:endCxn id="2555" idx="1"/>
          </p:cNvCxnSpPr>
          <p:nvPr/>
        </p:nvCxnSpPr>
        <p:spPr>
          <a:xfrm>
            <a:off x="5418322" y="2900326"/>
            <a:ext cx="1351200" cy="716100"/>
          </a:xfrm>
          <a:prstGeom prst="straightConnector1">
            <a:avLst/>
          </a:prstGeom>
          <a:noFill/>
          <a:ln cap="flat" cmpd="sng" w="25400">
            <a:solidFill>
              <a:srgbClr val="1D4956"/>
            </a:solidFill>
            <a:prstDash val="dot"/>
            <a:round/>
            <a:headEnd len="sm" w="sm" type="none"/>
            <a:tailEnd len="med" w="med" type="stealth"/>
          </a:ln>
        </p:spPr>
      </p:cxnSp>
      <p:cxnSp>
        <p:nvCxnSpPr>
          <p:cNvPr id="2556" name="Google Shape;2556;p176"/>
          <p:cNvCxnSpPr>
            <a:stCxn id="2543" idx="3"/>
            <a:endCxn id="2557" idx="1"/>
          </p:cNvCxnSpPr>
          <p:nvPr/>
        </p:nvCxnSpPr>
        <p:spPr>
          <a:xfrm>
            <a:off x="5418322" y="3642216"/>
            <a:ext cx="1351200" cy="827100"/>
          </a:xfrm>
          <a:prstGeom prst="straightConnector1">
            <a:avLst/>
          </a:prstGeom>
          <a:noFill/>
          <a:ln cap="flat" cmpd="sng" w="25400">
            <a:solidFill>
              <a:srgbClr val="1D4956"/>
            </a:solidFill>
            <a:prstDash val="dot"/>
            <a:round/>
            <a:headEnd len="sm" w="sm" type="none"/>
            <a:tailEnd len="med" w="med" type="stealth"/>
          </a:ln>
        </p:spPr>
      </p:cxnSp>
      <p:cxnSp>
        <p:nvCxnSpPr>
          <p:cNvPr id="2558" name="Google Shape;2558;p176"/>
          <p:cNvCxnSpPr>
            <a:stCxn id="2546" idx="3"/>
            <a:endCxn id="2557" idx="1"/>
          </p:cNvCxnSpPr>
          <p:nvPr/>
        </p:nvCxnSpPr>
        <p:spPr>
          <a:xfrm flipH="1" rot="10800000">
            <a:off x="5418322" y="4469296"/>
            <a:ext cx="1351200" cy="656700"/>
          </a:xfrm>
          <a:prstGeom prst="straightConnector1">
            <a:avLst/>
          </a:prstGeom>
          <a:noFill/>
          <a:ln cap="flat" cmpd="sng" w="25400">
            <a:solidFill>
              <a:srgbClr val="1D4956"/>
            </a:solidFill>
            <a:prstDash val="dot"/>
            <a:round/>
            <a:headEnd len="sm" w="sm" type="none"/>
            <a:tailEnd len="med" w="med" type="stealth"/>
          </a:ln>
        </p:spPr>
      </p:cxnSp>
      <p:cxnSp>
        <p:nvCxnSpPr>
          <p:cNvPr id="2559" name="Google Shape;2559;p176"/>
          <p:cNvCxnSpPr>
            <a:stCxn id="2551" idx="3"/>
            <a:endCxn id="2560" idx="1"/>
          </p:cNvCxnSpPr>
          <p:nvPr/>
        </p:nvCxnSpPr>
        <p:spPr>
          <a:xfrm flipH="1" rot="10800000">
            <a:off x="5418322" y="5322187"/>
            <a:ext cx="1351200" cy="545700"/>
          </a:xfrm>
          <a:prstGeom prst="straightConnector1">
            <a:avLst/>
          </a:prstGeom>
          <a:noFill/>
          <a:ln cap="flat" cmpd="sng" w="25400">
            <a:solidFill>
              <a:srgbClr val="1D4956"/>
            </a:solidFill>
            <a:prstDash val="dot"/>
            <a:round/>
            <a:headEnd len="sm" w="sm" type="none"/>
            <a:tailEnd len="med" w="med" type="stealth"/>
          </a:ln>
        </p:spPr>
      </p:cxnSp>
      <p:cxnSp>
        <p:nvCxnSpPr>
          <p:cNvPr id="2561" name="Google Shape;2561;p176"/>
          <p:cNvCxnSpPr>
            <a:stCxn id="2551" idx="3"/>
            <a:endCxn id="2557" idx="1"/>
          </p:cNvCxnSpPr>
          <p:nvPr/>
        </p:nvCxnSpPr>
        <p:spPr>
          <a:xfrm flipH="1" rot="10800000">
            <a:off x="5418322" y="4469287"/>
            <a:ext cx="1351200" cy="1398600"/>
          </a:xfrm>
          <a:prstGeom prst="straightConnector1">
            <a:avLst/>
          </a:prstGeom>
          <a:noFill/>
          <a:ln cap="flat" cmpd="sng" w="25400">
            <a:solidFill>
              <a:srgbClr val="1D4956"/>
            </a:solidFill>
            <a:prstDash val="dot"/>
            <a:round/>
            <a:headEnd len="sm" w="sm" type="none"/>
            <a:tailEnd len="med" w="med" type="stealth"/>
          </a:ln>
        </p:spPr>
      </p:cxnSp>
      <p:cxnSp>
        <p:nvCxnSpPr>
          <p:cNvPr id="2562" name="Google Shape;2562;p176"/>
          <p:cNvCxnSpPr>
            <a:stCxn id="2557" idx="3"/>
            <a:endCxn id="2563" idx="1"/>
          </p:cNvCxnSpPr>
          <p:nvPr/>
        </p:nvCxnSpPr>
        <p:spPr>
          <a:xfrm flipH="1" rot="10800000">
            <a:off x="7343667" y="4042720"/>
            <a:ext cx="1350900" cy="426600"/>
          </a:xfrm>
          <a:prstGeom prst="straightConnector1">
            <a:avLst/>
          </a:prstGeom>
          <a:noFill/>
          <a:ln cap="flat" cmpd="sng" w="25400">
            <a:solidFill>
              <a:srgbClr val="1D4956"/>
            </a:solidFill>
            <a:prstDash val="dot"/>
            <a:round/>
            <a:headEnd len="sm" w="sm" type="none"/>
            <a:tailEnd len="med" w="med" type="stealth"/>
          </a:ln>
        </p:spPr>
      </p:cxnSp>
      <p:cxnSp>
        <p:nvCxnSpPr>
          <p:cNvPr id="2564" name="Google Shape;2564;p176"/>
          <p:cNvCxnSpPr>
            <a:stCxn id="2555" idx="3"/>
            <a:endCxn id="2563" idx="1"/>
          </p:cNvCxnSpPr>
          <p:nvPr/>
        </p:nvCxnSpPr>
        <p:spPr>
          <a:xfrm>
            <a:off x="7343667" y="3616357"/>
            <a:ext cx="1350900" cy="426600"/>
          </a:xfrm>
          <a:prstGeom prst="straightConnector1">
            <a:avLst/>
          </a:prstGeom>
          <a:noFill/>
          <a:ln cap="flat" cmpd="sng" w="25400">
            <a:solidFill>
              <a:srgbClr val="1D4956"/>
            </a:solidFill>
            <a:prstDash val="dot"/>
            <a:round/>
            <a:headEnd len="sm" w="sm" type="none"/>
            <a:tailEnd len="med" w="med" type="stealth"/>
          </a:ln>
        </p:spPr>
      </p:cxnSp>
      <p:cxnSp>
        <p:nvCxnSpPr>
          <p:cNvPr id="2565" name="Google Shape;2565;p176"/>
          <p:cNvCxnSpPr>
            <a:stCxn id="2560" idx="3"/>
            <a:endCxn id="2566" idx="1"/>
          </p:cNvCxnSpPr>
          <p:nvPr/>
        </p:nvCxnSpPr>
        <p:spPr>
          <a:xfrm flipH="1" rot="10800000">
            <a:off x="7343667" y="4895683"/>
            <a:ext cx="1350900" cy="426600"/>
          </a:xfrm>
          <a:prstGeom prst="straightConnector1">
            <a:avLst/>
          </a:prstGeom>
          <a:noFill/>
          <a:ln cap="flat" cmpd="sng" w="25400">
            <a:solidFill>
              <a:srgbClr val="1D4956"/>
            </a:solidFill>
            <a:prstDash val="dot"/>
            <a:round/>
            <a:headEnd len="sm" w="sm" type="none"/>
            <a:tailEnd len="med" w="med" type="stealth"/>
          </a:ln>
        </p:spPr>
      </p:cxnSp>
      <p:cxnSp>
        <p:nvCxnSpPr>
          <p:cNvPr id="2567" name="Google Shape;2567;p176"/>
          <p:cNvCxnSpPr>
            <a:stCxn id="2557" idx="3"/>
            <a:endCxn id="2538" idx="1"/>
          </p:cNvCxnSpPr>
          <p:nvPr/>
        </p:nvCxnSpPr>
        <p:spPr>
          <a:xfrm flipH="1" rot="10800000">
            <a:off x="7343667" y="3189820"/>
            <a:ext cx="1350900" cy="1279500"/>
          </a:xfrm>
          <a:prstGeom prst="straightConnector1">
            <a:avLst/>
          </a:prstGeom>
          <a:noFill/>
          <a:ln cap="flat" cmpd="sng" w="25400">
            <a:solidFill>
              <a:srgbClr val="1D4956"/>
            </a:solidFill>
            <a:prstDash val="dot"/>
            <a:round/>
            <a:headEnd len="sm" w="sm" type="none"/>
            <a:tailEnd len="med" w="med" type="stealth"/>
          </a:ln>
        </p:spPr>
      </p:cxnSp>
      <p:sp>
        <p:nvSpPr>
          <p:cNvPr id="2568" name="Google Shape;2568;p176"/>
          <p:cNvSpPr txBox="1"/>
          <p:nvPr/>
        </p:nvSpPr>
        <p:spPr>
          <a:xfrm>
            <a:off x="647343" y="4254523"/>
            <a:ext cx="1470000" cy="4089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chemeClr val="lt1"/>
                </a:solidFill>
                <a:latin typeface="Barlow SemiBold"/>
                <a:ea typeface="Barlow SemiBold"/>
                <a:cs typeface="Barlow SemiBold"/>
                <a:sym typeface="Barlow SemiBold"/>
              </a:rPr>
              <a:t>Data Lake</a:t>
            </a:r>
            <a:endParaRPr b="1" i="0" sz="1900" u="none" cap="none" strike="noStrike">
              <a:solidFill>
                <a:schemeClr val="lt1"/>
              </a:solidFill>
              <a:latin typeface="Barlow SemiBold"/>
              <a:ea typeface="Barlow SemiBold"/>
              <a:cs typeface="Barlow SemiBold"/>
              <a:sym typeface="Barlow SemiBold"/>
            </a:endParaRPr>
          </a:p>
        </p:txBody>
      </p:sp>
      <p:pic>
        <p:nvPicPr>
          <p:cNvPr id="2569" name="Google Shape;2569;p176"/>
          <p:cNvPicPr preferRelativeResize="0"/>
          <p:nvPr/>
        </p:nvPicPr>
        <p:blipFill rotWithShape="1">
          <a:blip r:embed="rId4">
            <a:alphaModFix/>
          </a:blip>
          <a:srcRect b="0" l="0" r="0" t="0"/>
          <a:stretch/>
        </p:blipFill>
        <p:spPr>
          <a:xfrm>
            <a:off x="804978" y="2816988"/>
            <a:ext cx="1103834" cy="580222"/>
          </a:xfrm>
          <a:prstGeom prst="rect">
            <a:avLst/>
          </a:prstGeom>
          <a:noFill/>
          <a:ln>
            <a:noFill/>
          </a:ln>
        </p:spPr>
      </p:pic>
      <p:sp>
        <p:nvSpPr>
          <p:cNvPr id="2570" name="Google Shape;2570;p176"/>
          <p:cNvSpPr txBox="1"/>
          <p:nvPr/>
        </p:nvSpPr>
        <p:spPr>
          <a:xfrm>
            <a:off x="817264" y="3808816"/>
            <a:ext cx="1096800" cy="490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Barlow SemiBold"/>
                <a:ea typeface="Barlow SemiBold"/>
                <a:cs typeface="Barlow SemiBold"/>
                <a:sym typeface="Barlow SemiBold"/>
              </a:rPr>
              <a:t>CSV,</a:t>
            </a:r>
            <a:endParaRPr b="1" i="0" sz="1900" u="none" cap="none" strike="noStrike">
              <a:solidFill>
                <a:schemeClr val="lt1"/>
              </a:solidFill>
              <a:latin typeface="Barlow SemiBold"/>
              <a:ea typeface="Barlow SemiBold"/>
              <a:cs typeface="Barlow SemiBold"/>
              <a:sym typeface="Barlow SemiBold"/>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Barlow SemiBold"/>
                <a:ea typeface="Barlow SemiBold"/>
                <a:cs typeface="Barlow SemiBold"/>
                <a:sym typeface="Barlow SemiBold"/>
              </a:rPr>
              <a:t>JSON, TXT…</a:t>
            </a:r>
            <a:endParaRPr b="1" i="0" sz="1900" u="none" cap="none" strike="noStrike">
              <a:solidFill>
                <a:schemeClr val="lt1"/>
              </a:solidFill>
              <a:latin typeface="Barlow SemiBold"/>
              <a:ea typeface="Barlow SemiBold"/>
              <a:cs typeface="Barlow SemiBold"/>
              <a:sym typeface="Barlow SemiBold"/>
            </a:endParaRPr>
          </a:p>
        </p:txBody>
      </p:sp>
      <p:pic>
        <p:nvPicPr>
          <p:cNvPr id="2571" name="Google Shape;2571;p176"/>
          <p:cNvPicPr preferRelativeResize="0"/>
          <p:nvPr/>
        </p:nvPicPr>
        <p:blipFill rotWithShape="1">
          <a:blip r:embed="rId5">
            <a:alphaModFix/>
          </a:blip>
          <a:srcRect b="0" l="0" r="0" t="0"/>
          <a:stretch/>
        </p:blipFill>
        <p:spPr>
          <a:xfrm>
            <a:off x="907334" y="4710622"/>
            <a:ext cx="899098" cy="477646"/>
          </a:xfrm>
          <a:prstGeom prst="rect">
            <a:avLst/>
          </a:prstGeom>
          <a:noFill/>
          <a:ln>
            <a:noFill/>
          </a:ln>
        </p:spPr>
      </p:pic>
      <p:pic>
        <p:nvPicPr>
          <p:cNvPr id="2572" name="Google Shape;2572;p176"/>
          <p:cNvPicPr preferRelativeResize="0"/>
          <p:nvPr/>
        </p:nvPicPr>
        <p:blipFill rotWithShape="1">
          <a:blip r:embed="rId6">
            <a:alphaModFix/>
          </a:blip>
          <a:srcRect b="0" l="0" r="0" t="0"/>
          <a:stretch/>
        </p:blipFill>
        <p:spPr>
          <a:xfrm flipH="1">
            <a:off x="10539786" y="3323595"/>
            <a:ext cx="632107" cy="632088"/>
          </a:xfrm>
          <a:prstGeom prst="rect">
            <a:avLst/>
          </a:prstGeom>
          <a:noFill/>
          <a:ln>
            <a:noFill/>
          </a:ln>
        </p:spPr>
      </p:pic>
      <p:sp>
        <p:nvSpPr>
          <p:cNvPr id="2573" name="Google Shape;2573;p176"/>
          <p:cNvSpPr txBox="1"/>
          <p:nvPr/>
        </p:nvSpPr>
        <p:spPr>
          <a:xfrm>
            <a:off x="10167583" y="3856675"/>
            <a:ext cx="1376400" cy="418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arlow SemiBold"/>
                <a:ea typeface="Barlow SemiBold"/>
                <a:cs typeface="Barlow SemiBold"/>
                <a:sym typeface="Barlow SemiBold"/>
              </a:rPr>
              <a:t>BI &amp; Reporting</a:t>
            </a:r>
            <a:endParaRPr b="1" i="0" sz="1500" u="none" cap="none" strike="noStrike">
              <a:solidFill>
                <a:srgbClr val="000000"/>
              </a:solidFill>
              <a:latin typeface="Barlow SemiBold"/>
              <a:ea typeface="Barlow SemiBold"/>
              <a:cs typeface="Barlow SemiBold"/>
              <a:sym typeface="Barlow SemiBold"/>
            </a:endParaRPr>
          </a:p>
        </p:txBody>
      </p:sp>
      <p:pic>
        <p:nvPicPr>
          <p:cNvPr id="2574" name="Google Shape;2574;p176"/>
          <p:cNvPicPr preferRelativeResize="0"/>
          <p:nvPr/>
        </p:nvPicPr>
        <p:blipFill rotWithShape="1">
          <a:blip r:embed="rId7">
            <a:alphaModFix/>
          </a:blip>
          <a:srcRect b="0" l="0" r="0" t="0"/>
          <a:stretch/>
        </p:blipFill>
        <p:spPr>
          <a:xfrm>
            <a:off x="10565593" y="2345646"/>
            <a:ext cx="580188" cy="580213"/>
          </a:xfrm>
          <a:prstGeom prst="rect">
            <a:avLst/>
          </a:prstGeom>
          <a:noFill/>
          <a:ln>
            <a:noFill/>
          </a:ln>
        </p:spPr>
      </p:pic>
      <p:sp>
        <p:nvSpPr>
          <p:cNvPr id="2575" name="Google Shape;2575;p176"/>
          <p:cNvSpPr txBox="1"/>
          <p:nvPr/>
        </p:nvSpPr>
        <p:spPr>
          <a:xfrm>
            <a:off x="10062759" y="2820999"/>
            <a:ext cx="1586100" cy="720300"/>
          </a:xfrm>
          <a:prstGeom prst="rect">
            <a:avLst/>
          </a:prstGeom>
          <a:noFill/>
          <a:ln>
            <a:noFill/>
          </a:ln>
        </p:spPr>
        <p:txBody>
          <a:bodyPr anchorCtr="0" anchor="t" bIns="60925" lIns="121875" spcFirstLastPara="1" rIns="121875" wrap="square" tIns="60925">
            <a:noAutofit/>
          </a:bodyPr>
          <a:lstStyle/>
          <a:p>
            <a:pPr indent="0" lvl="0" marL="0" marR="0" rtl="0" algn="ctr">
              <a:lnSpc>
                <a:spcPct val="80000"/>
              </a:lnSpc>
              <a:spcBef>
                <a:spcPts val="0"/>
              </a:spcBef>
              <a:spcAft>
                <a:spcPts val="0"/>
              </a:spcAft>
              <a:buClr>
                <a:srgbClr val="000000"/>
              </a:buClr>
              <a:buSzPts val="1500"/>
              <a:buFont typeface="Arial"/>
              <a:buNone/>
            </a:pPr>
            <a:r>
              <a:rPr b="1" i="0" lang="en" sz="1500" u="none" cap="none" strike="noStrike">
                <a:solidFill>
                  <a:schemeClr val="lt1"/>
                </a:solidFill>
                <a:latin typeface="Barlow SemiBold"/>
                <a:ea typeface="Barlow SemiBold"/>
                <a:cs typeface="Barlow SemiBold"/>
                <a:sym typeface="Barlow SemiBold"/>
              </a:rPr>
              <a:t>Streaming</a:t>
            </a:r>
            <a:br>
              <a:rPr b="1" i="0" lang="en" sz="1500" u="none" cap="none" strike="noStrike">
                <a:solidFill>
                  <a:schemeClr val="lt1"/>
                </a:solidFill>
                <a:latin typeface="Barlow SemiBold"/>
                <a:ea typeface="Barlow SemiBold"/>
                <a:cs typeface="Barlow SemiBold"/>
                <a:sym typeface="Barlow SemiBold"/>
              </a:rPr>
            </a:br>
            <a:r>
              <a:rPr b="1" i="0" lang="en" sz="1500" u="none" cap="none" strike="noStrike">
                <a:solidFill>
                  <a:schemeClr val="lt1"/>
                </a:solidFill>
                <a:latin typeface="Barlow SemiBold"/>
                <a:ea typeface="Barlow SemiBold"/>
                <a:cs typeface="Barlow SemiBold"/>
                <a:sym typeface="Barlow SemiBold"/>
              </a:rPr>
              <a:t>Analytics</a:t>
            </a:r>
            <a:endParaRPr b="1" i="0" sz="1500" u="none" cap="none" strike="noStrike">
              <a:solidFill>
                <a:srgbClr val="000000"/>
              </a:solidFill>
              <a:latin typeface="Barlow SemiBold"/>
              <a:ea typeface="Barlow SemiBold"/>
              <a:cs typeface="Barlow SemiBold"/>
              <a:sym typeface="Barlow SemiBold"/>
            </a:endParaRPr>
          </a:p>
        </p:txBody>
      </p:sp>
      <p:pic>
        <p:nvPicPr>
          <p:cNvPr id="2576" name="Google Shape;2576;p176"/>
          <p:cNvPicPr preferRelativeResize="0"/>
          <p:nvPr/>
        </p:nvPicPr>
        <p:blipFill rotWithShape="1">
          <a:blip r:embed="rId8">
            <a:alphaModFix/>
          </a:blip>
          <a:srcRect b="0" l="0" r="0" t="0"/>
          <a:stretch/>
        </p:blipFill>
        <p:spPr>
          <a:xfrm>
            <a:off x="10565596" y="4494941"/>
            <a:ext cx="580186" cy="580172"/>
          </a:xfrm>
          <a:prstGeom prst="rect">
            <a:avLst/>
          </a:prstGeom>
          <a:noFill/>
          <a:ln>
            <a:noFill/>
          </a:ln>
        </p:spPr>
      </p:pic>
      <p:sp>
        <p:nvSpPr>
          <p:cNvPr id="2577" name="Google Shape;2577;p176"/>
          <p:cNvSpPr txBox="1"/>
          <p:nvPr/>
        </p:nvSpPr>
        <p:spPr>
          <a:xfrm>
            <a:off x="10167583" y="5002675"/>
            <a:ext cx="1376400" cy="4185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Barlow SemiBold"/>
                <a:ea typeface="Barlow SemiBold"/>
                <a:cs typeface="Barlow SemiBold"/>
                <a:sym typeface="Barlow SemiBold"/>
              </a:rPr>
              <a:t>Data Science &amp; ML</a:t>
            </a:r>
            <a:endParaRPr b="1" i="0" sz="1500" u="none" cap="none" strike="noStrike">
              <a:solidFill>
                <a:srgbClr val="000000"/>
              </a:solidFill>
              <a:latin typeface="Barlow SemiBold"/>
              <a:ea typeface="Barlow SemiBold"/>
              <a:cs typeface="Barlow SemiBold"/>
              <a:sym typeface="Barlow SemiBold"/>
            </a:endParaRPr>
          </a:p>
        </p:txBody>
      </p:sp>
      <p:grpSp>
        <p:nvGrpSpPr>
          <p:cNvPr id="2578" name="Google Shape;2578;p176"/>
          <p:cNvGrpSpPr/>
          <p:nvPr/>
        </p:nvGrpSpPr>
        <p:grpSpPr>
          <a:xfrm>
            <a:off x="8694716" y="2848019"/>
            <a:ext cx="574175" cy="2389639"/>
            <a:chOff x="8615056" y="2421537"/>
            <a:chExt cx="574347" cy="2389639"/>
          </a:xfrm>
        </p:grpSpPr>
        <p:grpSp>
          <p:nvGrpSpPr>
            <p:cNvPr id="2579" name="Google Shape;2579;p176"/>
            <p:cNvGrpSpPr/>
            <p:nvPr/>
          </p:nvGrpSpPr>
          <p:grpSpPr>
            <a:xfrm>
              <a:off x="8615056" y="2421537"/>
              <a:ext cx="574347" cy="683713"/>
              <a:chOff x="7318217" y="2102037"/>
              <a:chExt cx="738900" cy="879600"/>
            </a:xfrm>
          </p:grpSpPr>
          <p:sp>
            <p:nvSpPr>
              <p:cNvPr id="2538" name="Google Shape;2538;p176"/>
              <p:cNvSpPr/>
              <p:nvPr/>
            </p:nvSpPr>
            <p:spPr>
              <a:xfrm>
                <a:off x="7318217" y="2102037"/>
                <a:ext cx="738900" cy="879600"/>
              </a:xfrm>
              <a:prstGeom prst="roundRect">
                <a:avLst>
                  <a:gd fmla="val 4372" name="adj"/>
                </a:avLst>
              </a:prstGeom>
              <a:gradFill>
                <a:gsLst>
                  <a:gs pos="0">
                    <a:schemeClr val="lt1"/>
                  </a:gs>
                  <a:gs pos="100000">
                    <a:srgbClr val="E7BA55"/>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80" name="Google Shape;2580;p176"/>
              <p:cNvPicPr preferRelativeResize="0"/>
              <p:nvPr/>
            </p:nvPicPr>
            <p:blipFill rotWithShape="1">
              <a:blip r:embed="rId9">
                <a:alphaModFix/>
              </a:blip>
              <a:srcRect b="0" l="0" r="0" t="0"/>
              <a:stretch/>
            </p:blipFill>
            <p:spPr>
              <a:xfrm>
                <a:off x="7445507" y="2242412"/>
                <a:ext cx="484370" cy="598858"/>
              </a:xfrm>
              <a:prstGeom prst="rect">
                <a:avLst/>
              </a:prstGeom>
              <a:noFill/>
              <a:ln>
                <a:noFill/>
              </a:ln>
            </p:spPr>
          </p:pic>
        </p:grpSp>
        <p:grpSp>
          <p:nvGrpSpPr>
            <p:cNvPr id="2581" name="Google Shape;2581;p176"/>
            <p:cNvGrpSpPr/>
            <p:nvPr/>
          </p:nvGrpSpPr>
          <p:grpSpPr>
            <a:xfrm>
              <a:off x="8615056" y="3274500"/>
              <a:ext cx="574347" cy="683713"/>
              <a:chOff x="7318217" y="2102037"/>
              <a:chExt cx="738900" cy="879600"/>
            </a:xfrm>
          </p:grpSpPr>
          <p:sp>
            <p:nvSpPr>
              <p:cNvPr id="2563" name="Google Shape;2563;p176"/>
              <p:cNvSpPr/>
              <p:nvPr/>
            </p:nvSpPr>
            <p:spPr>
              <a:xfrm>
                <a:off x="7318217" y="2102037"/>
                <a:ext cx="738900" cy="879600"/>
              </a:xfrm>
              <a:prstGeom prst="roundRect">
                <a:avLst>
                  <a:gd fmla="val 4372" name="adj"/>
                </a:avLst>
              </a:prstGeom>
              <a:gradFill>
                <a:gsLst>
                  <a:gs pos="0">
                    <a:schemeClr val="lt1"/>
                  </a:gs>
                  <a:gs pos="100000">
                    <a:srgbClr val="E7BA55"/>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82" name="Google Shape;2582;p176"/>
              <p:cNvPicPr preferRelativeResize="0"/>
              <p:nvPr/>
            </p:nvPicPr>
            <p:blipFill rotWithShape="1">
              <a:blip r:embed="rId9">
                <a:alphaModFix/>
              </a:blip>
              <a:srcRect b="0" l="0" r="0" t="0"/>
              <a:stretch/>
            </p:blipFill>
            <p:spPr>
              <a:xfrm>
                <a:off x="7445507" y="2242412"/>
                <a:ext cx="484370" cy="598858"/>
              </a:xfrm>
              <a:prstGeom prst="rect">
                <a:avLst/>
              </a:prstGeom>
              <a:noFill/>
              <a:ln>
                <a:noFill/>
              </a:ln>
            </p:spPr>
          </p:pic>
        </p:grpSp>
        <p:grpSp>
          <p:nvGrpSpPr>
            <p:cNvPr id="2583" name="Google Shape;2583;p176"/>
            <p:cNvGrpSpPr/>
            <p:nvPr/>
          </p:nvGrpSpPr>
          <p:grpSpPr>
            <a:xfrm>
              <a:off x="8615056" y="4127463"/>
              <a:ext cx="574347" cy="683713"/>
              <a:chOff x="7318217" y="2102037"/>
              <a:chExt cx="738900" cy="879600"/>
            </a:xfrm>
          </p:grpSpPr>
          <p:sp>
            <p:nvSpPr>
              <p:cNvPr id="2566" name="Google Shape;2566;p176"/>
              <p:cNvSpPr/>
              <p:nvPr/>
            </p:nvSpPr>
            <p:spPr>
              <a:xfrm>
                <a:off x="7318217" y="2102037"/>
                <a:ext cx="738900" cy="879600"/>
              </a:xfrm>
              <a:prstGeom prst="roundRect">
                <a:avLst>
                  <a:gd fmla="val 4372" name="adj"/>
                </a:avLst>
              </a:prstGeom>
              <a:gradFill>
                <a:gsLst>
                  <a:gs pos="0">
                    <a:schemeClr val="lt1"/>
                  </a:gs>
                  <a:gs pos="100000">
                    <a:srgbClr val="E7BA55"/>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84" name="Google Shape;2584;p176"/>
              <p:cNvPicPr preferRelativeResize="0"/>
              <p:nvPr/>
            </p:nvPicPr>
            <p:blipFill rotWithShape="1">
              <a:blip r:embed="rId9">
                <a:alphaModFix/>
              </a:blip>
              <a:srcRect b="0" l="0" r="0" t="0"/>
              <a:stretch/>
            </p:blipFill>
            <p:spPr>
              <a:xfrm>
                <a:off x="7445507" y="2242412"/>
                <a:ext cx="484370" cy="598858"/>
              </a:xfrm>
              <a:prstGeom prst="rect">
                <a:avLst/>
              </a:prstGeom>
              <a:noFill/>
              <a:ln>
                <a:noFill/>
              </a:ln>
            </p:spPr>
          </p:pic>
        </p:grpSp>
      </p:grpSp>
      <p:grpSp>
        <p:nvGrpSpPr>
          <p:cNvPr id="2585" name="Google Shape;2585;p176"/>
          <p:cNvGrpSpPr/>
          <p:nvPr/>
        </p:nvGrpSpPr>
        <p:grpSpPr>
          <a:xfrm>
            <a:off x="2918905" y="2421537"/>
            <a:ext cx="574175" cy="3242602"/>
            <a:chOff x="2837512" y="2421537"/>
            <a:chExt cx="574347" cy="3242602"/>
          </a:xfrm>
        </p:grpSpPr>
        <p:grpSp>
          <p:nvGrpSpPr>
            <p:cNvPr id="2586" name="Google Shape;2586;p176"/>
            <p:cNvGrpSpPr/>
            <p:nvPr/>
          </p:nvGrpSpPr>
          <p:grpSpPr>
            <a:xfrm>
              <a:off x="2837512" y="2421537"/>
              <a:ext cx="574347" cy="683713"/>
              <a:chOff x="2813317" y="2102037"/>
              <a:chExt cx="738900" cy="879600"/>
            </a:xfrm>
          </p:grpSpPr>
          <p:sp>
            <p:nvSpPr>
              <p:cNvPr id="2534" name="Google Shape;2534;p176"/>
              <p:cNvSpPr/>
              <p:nvPr/>
            </p:nvSpPr>
            <p:spPr>
              <a:xfrm>
                <a:off x="2813317" y="2102037"/>
                <a:ext cx="738900" cy="879600"/>
              </a:xfrm>
              <a:prstGeom prst="roundRect">
                <a:avLst>
                  <a:gd fmla="val 4372" name="adj"/>
                </a:avLst>
              </a:prstGeom>
              <a:gradFill>
                <a:gsLst>
                  <a:gs pos="0">
                    <a:schemeClr val="lt1"/>
                  </a:gs>
                  <a:gs pos="100000">
                    <a:srgbClr val="C6AB8F"/>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87" name="Google Shape;2587;p176"/>
              <p:cNvPicPr preferRelativeResize="0"/>
              <p:nvPr/>
            </p:nvPicPr>
            <p:blipFill rotWithShape="1">
              <a:blip r:embed="rId9">
                <a:alphaModFix/>
              </a:blip>
              <a:srcRect b="0" l="0" r="0" t="0"/>
              <a:stretch/>
            </p:blipFill>
            <p:spPr>
              <a:xfrm>
                <a:off x="2940607" y="2242412"/>
                <a:ext cx="484370" cy="598858"/>
              </a:xfrm>
              <a:prstGeom prst="rect">
                <a:avLst/>
              </a:prstGeom>
              <a:noFill/>
              <a:ln>
                <a:noFill/>
              </a:ln>
            </p:spPr>
          </p:pic>
        </p:grpSp>
        <p:grpSp>
          <p:nvGrpSpPr>
            <p:cNvPr id="2588" name="Google Shape;2588;p176"/>
            <p:cNvGrpSpPr/>
            <p:nvPr/>
          </p:nvGrpSpPr>
          <p:grpSpPr>
            <a:xfrm>
              <a:off x="2837512" y="3274500"/>
              <a:ext cx="574347" cy="683713"/>
              <a:chOff x="2813317" y="2102037"/>
              <a:chExt cx="738900" cy="879600"/>
            </a:xfrm>
          </p:grpSpPr>
          <p:sp>
            <p:nvSpPr>
              <p:cNvPr id="2542" name="Google Shape;2542;p176"/>
              <p:cNvSpPr/>
              <p:nvPr/>
            </p:nvSpPr>
            <p:spPr>
              <a:xfrm>
                <a:off x="2813317" y="2102037"/>
                <a:ext cx="738900" cy="879600"/>
              </a:xfrm>
              <a:prstGeom prst="roundRect">
                <a:avLst>
                  <a:gd fmla="val 4372" name="adj"/>
                </a:avLst>
              </a:prstGeom>
              <a:gradFill>
                <a:gsLst>
                  <a:gs pos="0">
                    <a:schemeClr val="lt1"/>
                  </a:gs>
                  <a:gs pos="100000">
                    <a:srgbClr val="C6AB8F"/>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89" name="Google Shape;2589;p176"/>
              <p:cNvPicPr preferRelativeResize="0"/>
              <p:nvPr/>
            </p:nvPicPr>
            <p:blipFill rotWithShape="1">
              <a:blip r:embed="rId9">
                <a:alphaModFix/>
              </a:blip>
              <a:srcRect b="0" l="0" r="0" t="0"/>
              <a:stretch/>
            </p:blipFill>
            <p:spPr>
              <a:xfrm>
                <a:off x="2940607" y="2242412"/>
                <a:ext cx="484370" cy="598858"/>
              </a:xfrm>
              <a:prstGeom prst="rect">
                <a:avLst/>
              </a:prstGeom>
              <a:noFill/>
              <a:ln>
                <a:noFill/>
              </a:ln>
            </p:spPr>
          </p:pic>
        </p:grpSp>
        <p:grpSp>
          <p:nvGrpSpPr>
            <p:cNvPr id="2590" name="Google Shape;2590;p176"/>
            <p:cNvGrpSpPr/>
            <p:nvPr/>
          </p:nvGrpSpPr>
          <p:grpSpPr>
            <a:xfrm>
              <a:off x="2837512" y="4127463"/>
              <a:ext cx="574347" cy="683713"/>
              <a:chOff x="2813317" y="2102037"/>
              <a:chExt cx="738900" cy="879600"/>
            </a:xfrm>
          </p:grpSpPr>
          <p:sp>
            <p:nvSpPr>
              <p:cNvPr id="2548" name="Google Shape;2548;p176"/>
              <p:cNvSpPr/>
              <p:nvPr/>
            </p:nvSpPr>
            <p:spPr>
              <a:xfrm>
                <a:off x="2813317" y="2102037"/>
                <a:ext cx="738900" cy="879600"/>
              </a:xfrm>
              <a:prstGeom prst="roundRect">
                <a:avLst>
                  <a:gd fmla="val 4372" name="adj"/>
                </a:avLst>
              </a:prstGeom>
              <a:gradFill>
                <a:gsLst>
                  <a:gs pos="0">
                    <a:schemeClr val="lt1"/>
                  </a:gs>
                  <a:gs pos="100000">
                    <a:srgbClr val="C6AB8F"/>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91" name="Google Shape;2591;p176"/>
              <p:cNvPicPr preferRelativeResize="0"/>
              <p:nvPr/>
            </p:nvPicPr>
            <p:blipFill rotWithShape="1">
              <a:blip r:embed="rId9">
                <a:alphaModFix/>
              </a:blip>
              <a:srcRect b="0" l="0" r="0" t="0"/>
              <a:stretch/>
            </p:blipFill>
            <p:spPr>
              <a:xfrm>
                <a:off x="2940607" y="2242412"/>
                <a:ext cx="484370" cy="598858"/>
              </a:xfrm>
              <a:prstGeom prst="rect">
                <a:avLst/>
              </a:prstGeom>
              <a:noFill/>
              <a:ln>
                <a:noFill/>
              </a:ln>
            </p:spPr>
          </p:pic>
        </p:grpSp>
        <p:grpSp>
          <p:nvGrpSpPr>
            <p:cNvPr id="2592" name="Google Shape;2592;p176"/>
            <p:cNvGrpSpPr/>
            <p:nvPr/>
          </p:nvGrpSpPr>
          <p:grpSpPr>
            <a:xfrm>
              <a:off x="2837512" y="4980426"/>
              <a:ext cx="574347" cy="683713"/>
              <a:chOff x="2813317" y="2102037"/>
              <a:chExt cx="738900" cy="879600"/>
            </a:xfrm>
          </p:grpSpPr>
          <p:sp>
            <p:nvSpPr>
              <p:cNvPr id="2545" name="Google Shape;2545;p176"/>
              <p:cNvSpPr/>
              <p:nvPr/>
            </p:nvSpPr>
            <p:spPr>
              <a:xfrm>
                <a:off x="2813317" y="2102037"/>
                <a:ext cx="738900" cy="879600"/>
              </a:xfrm>
              <a:prstGeom prst="roundRect">
                <a:avLst>
                  <a:gd fmla="val 4372" name="adj"/>
                </a:avLst>
              </a:prstGeom>
              <a:gradFill>
                <a:gsLst>
                  <a:gs pos="0">
                    <a:schemeClr val="lt1"/>
                  </a:gs>
                  <a:gs pos="100000">
                    <a:srgbClr val="C6AB8F"/>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93" name="Google Shape;2593;p176"/>
              <p:cNvPicPr preferRelativeResize="0"/>
              <p:nvPr/>
            </p:nvPicPr>
            <p:blipFill rotWithShape="1">
              <a:blip r:embed="rId9">
                <a:alphaModFix/>
              </a:blip>
              <a:srcRect b="0" l="0" r="0" t="0"/>
              <a:stretch/>
            </p:blipFill>
            <p:spPr>
              <a:xfrm>
                <a:off x="2940607" y="2242412"/>
                <a:ext cx="484370" cy="598858"/>
              </a:xfrm>
              <a:prstGeom prst="rect">
                <a:avLst/>
              </a:prstGeom>
              <a:noFill/>
              <a:ln>
                <a:noFill/>
              </a:ln>
            </p:spPr>
          </p:pic>
        </p:grpSp>
      </p:grpSp>
      <p:grpSp>
        <p:nvGrpSpPr>
          <p:cNvPr id="2594" name="Google Shape;2594;p176"/>
          <p:cNvGrpSpPr/>
          <p:nvPr/>
        </p:nvGrpSpPr>
        <p:grpSpPr>
          <a:xfrm>
            <a:off x="6769492" y="2421537"/>
            <a:ext cx="574175" cy="3242602"/>
            <a:chOff x="6461500" y="2421537"/>
            <a:chExt cx="574347" cy="3242602"/>
          </a:xfrm>
        </p:grpSpPr>
        <p:grpSp>
          <p:nvGrpSpPr>
            <p:cNvPr id="2595" name="Google Shape;2595;p176"/>
            <p:cNvGrpSpPr/>
            <p:nvPr/>
          </p:nvGrpSpPr>
          <p:grpSpPr>
            <a:xfrm>
              <a:off x="6461500" y="2421537"/>
              <a:ext cx="574347" cy="683713"/>
              <a:chOff x="5065767" y="2102037"/>
              <a:chExt cx="738900" cy="879600"/>
            </a:xfrm>
          </p:grpSpPr>
          <p:sp>
            <p:nvSpPr>
              <p:cNvPr id="2537" name="Google Shape;2537;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96" name="Google Shape;2596;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nvGrpSpPr>
            <p:cNvPr id="2597" name="Google Shape;2597;p176"/>
            <p:cNvGrpSpPr/>
            <p:nvPr/>
          </p:nvGrpSpPr>
          <p:grpSpPr>
            <a:xfrm>
              <a:off x="6461500" y="3274500"/>
              <a:ext cx="574347" cy="683713"/>
              <a:chOff x="5065767" y="2102037"/>
              <a:chExt cx="738900" cy="879600"/>
            </a:xfrm>
          </p:grpSpPr>
          <p:sp>
            <p:nvSpPr>
              <p:cNvPr id="2555" name="Google Shape;2555;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598" name="Google Shape;2598;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nvGrpSpPr>
            <p:cNvPr id="2599" name="Google Shape;2599;p176"/>
            <p:cNvGrpSpPr/>
            <p:nvPr/>
          </p:nvGrpSpPr>
          <p:grpSpPr>
            <a:xfrm>
              <a:off x="6461500" y="4127463"/>
              <a:ext cx="574347" cy="683713"/>
              <a:chOff x="5065767" y="2102037"/>
              <a:chExt cx="738900" cy="879600"/>
            </a:xfrm>
          </p:grpSpPr>
          <p:sp>
            <p:nvSpPr>
              <p:cNvPr id="2557" name="Google Shape;2557;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600" name="Google Shape;2600;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nvGrpSpPr>
            <p:cNvPr id="2601" name="Google Shape;2601;p176"/>
            <p:cNvGrpSpPr/>
            <p:nvPr/>
          </p:nvGrpSpPr>
          <p:grpSpPr>
            <a:xfrm>
              <a:off x="6461500" y="4980426"/>
              <a:ext cx="574347" cy="683713"/>
              <a:chOff x="5065767" y="2102037"/>
              <a:chExt cx="738900" cy="879600"/>
            </a:xfrm>
          </p:grpSpPr>
          <p:sp>
            <p:nvSpPr>
              <p:cNvPr id="2560" name="Google Shape;2560;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602" name="Google Shape;2602;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grpSp>
        <p:nvGrpSpPr>
          <p:cNvPr id="2603" name="Google Shape;2603;p176"/>
          <p:cNvGrpSpPr/>
          <p:nvPr/>
        </p:nvGrpSpPr>
        <p:grpSpPr>
          <a:xfrm>
            <a:off x="4844147" y="1816579"/>
            <a:ext cx="574175" cy="4393164"/>
            <a:chOff x="4607300" y="1816579"/>
            <a:chExt cx="574347" cy="4393164"/>
          </a:xfrm>
        </p:grpSpPr>
        <p:grpSp>
          <p:nvGrpSpPr>
            <p:cNvPr id="2604" name="Google Shape;2604;p176"/>
            <p:cNvGrpSpPr/>
            <p:nvPr/>
          </p:nvGrpSpPr>
          <p:grpSpPr>
            <a:xfrm>
              <a:off x="4607300" y="1816579"/>
              <a:ext cx="574347" cy="683713"/>
              <a:chOff x="5065767" y="2102037"/>
              <a:chExt cx="738900" cy="879600"/>
            </a:xfrm>
          </p:grpSpPr>
          <p:sp>
            <p:nvSpPr>
              <p:cNvPr id="2535" name="Google Shape;2535;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605" name="Google Shape;2605;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nvGrpSpPr>
            <p:cNvPr id="2606" name="Google Shape;2606;p176"/>
            <p:cNvGrpSpPr/>
            <p:nvPr/>
          </p:nvGrpSpPr>
          <p:grpSpPr>
            <a:xfrm>
              <a:off x="4607300" y="2558469"/>
              <a:ext cx="574347" cy="683713"/>
              <a:chOff x="5065767" y="2102037"/>
              <a:chExt cx="738900" cy="879600"/>
            </a:xfrm>
          </p:grpSpPr>
          <p:sp>
            <p:nvSpPr>
              <p:cNvPr id="2540" name="Google Shape;2540;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607" name="Google Shape;2607;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nvGrpSpPr>
            <p:cNvPr id="2608" name="Google Shape;2608;p176"/>
            <p:cNvGrpSpPr/>
            <p:nvPr/>
          </p:nvGrpSpPr>
          <p:grpSpPr>
            <a:xfrm>
              <a:off x="4607300" y="3300359"/>
              <a:ext cx="574347" cy="683713"/>
              <a:chOff x="5065767" y="2102037"/>
              <a:chExt cx="738900" cy="879600"/>
            </a:xfrm>
          </p:grpSpPr>
          <p:sp>
            <p:nvSpPr>
              <p:cNvPr id="2543" name="Google Shape;2543;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609" name="Google Shape;2609;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nvGrpSpPr>
            <p:cNvPr id="2610" name="Google Shape;2610;p176"/>
            <p:cNvGrpSpPr/>
            <p:nvPr/>
          </p:nvGrpSpPr>
          <p:grpSpPr>
            <a:xfrm>
              <a:off x="4607300" y="4042249"/>
              <a:ext cx="574347" cy="683713"/>
              <a:chOff x="5065767" y="2102037"/>
              <a:chExt cx="738900" cy="879600"/>
            </a:xfrm>
          </p:grpSpPr>
          <p:sp>
            <p:nvSpPr>
              <p:cNvPr id="2549" name="Google Shape;2549;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611" name="Google Shape;2611;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nvGrpSpPr>
            <p:cNvPr id="2612" name="Google Shape;2612;p176"/>
            <p:cNvGrpSpPr/>
            <p:nvPr/>
          </p:nvGrpSpPr>
          <p:grpSpPr>
            <a:xfrm>
              <a:off x="4607300" y="4784139"/>
              <a:ext cx="574347" cy="683713"/>
              <a:chOff x="5065767" y="2102037"/>
              <a:chExt cx="738900" cy="879600"/>
            </a:xfrm>
          </p:grpSpPr>
          <p:sp>
            <p:nvSpPr>
              <p:cNvPr id="2546" name="Google Shape;2546;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613" name="Google Shape;2613;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nvGrpSpPr>
            <p:cNvPr id="2614" name="Google Shape;2614;p176"/>
            <p:cNvGrpSpPr/>
            <p:nvPr/>
          </p:nvGrpSpPr>
          <p:grpSpPr>
            <a:xfrm>
              <a:off x="4607300" y="5526030"/>
              <a:ext cx="574347" cy="683713"/>
              <a:chOff x="5065767" y="2102037"/>
              <a:chExt cx="738900" cy="879600"/>
            </a:xfrm>
          </p:grpSpPr>
          <p:sp>
            <p:nvSpPr>
              <p:cNvPr id="2551" name="Google Shape;2551;p176"/>
              <p:cNvSpPr/>
              <p:nvPr/>
            </p:nvSpPr>
            <p:spPr>
              <a:xfrm>
                <a:off x="5065767" y="2102037"/>
                <a:ext cx="738900" cy="879600"/>
              </a:xfrm>
              <a:prstGeom prst="roundRect">
                <a:avLst>
                  <a:gd fmla="val 4372" name="adj"/>
                </a:avLst>
              </a:prstGeom>
              <a:gradFill>
                <a:gsLst>
                  <a:gs pos="0">
                    <a:schemeClr val="lt1"/>
                  </a:gs>
                  <a:gs pos="100000">
                    <a:srgbClr val="E1E1E1"/>
                  </a:gs>
                </a:gsLst>
                <a:lin ang="4199895" scaled="0"/>
              </a:gradFill>
              <a:ln cap="flat" cmpd="sng" w="12700">
                <a:solidFill>
                  <a:schemeClr val="dk2"/>
                </a:solidFill>
                <a:prstDash val="solid"/>
                <a:round/>
                <a:headEnd len="sm" w="sm" type="none"/>
                <a:tailEnd len="sm" w="sm" type="none"/>
              </a:ln>
              <a:effectLst>
                <a:outerShdw blurRad="127000" rotWithShape="0" algn="tl" dir="2700000" dist="381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Barlow"/>
                  <a:ea typeface="Barlow"/>
                  <a:cs typeface="Barlow"/>
                  <a:sym typeface="Barlow"/>
                </a:endParaRPr>
              </a:p>
            </p:txBody>
          </p:sp>
          <p:pic>
            <p:nvPicPr>
              <p:cNvPr id="2615" name="Google Shape;2615;p176"/>
              <p:cNvPicPr preferRelativeResize="0"/>
              <p:nvPr/>
            </p:nvPicPr>
            <p:blipFill rotWithShape="1">
              <a:blip r:embed="rId9">
                <a:alphaModFix/>
              </a:blip>
              <a:srcRect b="0" l="0" r="0" t="0"/>
              <a:stretch/>
            </p:blipFill>
            <p:spPr>
              <a:xfrm>
                <a:off x="5193057" y="2242412"/>
                <a:ext cx="484370" cy="598858"/>
              </a:xfrm>
              <a:prstGeom prst="rect">
                <a:avLst/>
              </a:prstGeom>
              <a:noFill/>
              <a:ln>
                <a:noFill/>
              </a:ln>
            </p:spPr>
          </p:pic>
        </p:grpSp>
      </p:grpSp>
      <p:sp>
        <p:nvSpPr>
          <p:cNvPr id="2616" name="Google Shape;2616;p176"/>
          <p:cNvSpPr/>
          <p:nvPr/>
        </p:nvSpPr>
        <p:spPr>
          <a:xfrm>
            <a:off x="-46603" y="1191533"/>
            <a:ext cx="12282000" cy="5538300"/>
          </a:xfrm>
          <a:prstGeom prst="rect">
            <a:avLst/>
          </a:prstGeom>
          <a:solidFill>
            <a:srgbClr val="F9F7F4">
              <a:alpha val="77530"/>
            </a:srgbClr>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17" name="Google Shape;2617;p176"/>
          <p:cNvSpPr/>
          <p:nvPr/>
        </p:nvSpPr>
        <p:spPr>
          <a:xfrm>
            <a:off x="4606075" y="2082803"/>
            <a:ext cx="2866200" cy="3961500"/>
          </a:xfrm>
          <a:prstGeom prst="rect">
            <a:avLst/>
          </a:prstGeom>
          <a:solidFill>
            <a:srgbClr val="F3F3F3"/>
          </a:solid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182825" spcFirstLastPara="1" rIns="182825" wrap="square" tIns="539375">
            <a:noAutofit/>
          </a:bodyPr>
          <a:lstStyle/>
          <a:p>
            <a:pPr indent="0" lvl="0" marL="0" marR="0" rtl="0" algn="ctr">
              <a:lnSpc>
                <a:spcPct val="100000"/>
              </a:lnSpc>
              <a:spcBef>
                <a:spcPts val="0"/>
              </a:spcBef>
              <a:spcAft>
                <a:spcPts val="0"/>
              </a:spcAft>
              <a:buNone/>
            </a:pPr>
            <a:r>
              <a:rPr b="1" lang="en" sz="2300">
                <a:solidFill>
                  <a:schemeClr val="dk1"/>
                </a:solidFill>
                <a:latin typeface="DM Sans"/>
                <a:ea typeface="DM Sans"/>
                <a:cs typeface="DM Sans"/>
                <a:sym typeface="DM Sans"/>
              </a:rPr>
              <a:t>Poor data quality</a:t>
            </a:r>
            <a:endParaRPr b="1" sz="23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21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1" sz="2100">
              <a:solidFill>
                <a:schemeClr val="dk1"/>
              </a:solidFill>
              <a:latin typeface="DM Sans"/>
              <a:ea typeface="DM Sans"/>
              <a:cs typeface="DM Sans"/>
              <a:sym typeface="DM Sans"/>
            </a:endParaRPr>
          </a:p>
          <a:p>
            <a:pPr indent="-12700" lvl="0" marL="12700" rtl="0" algn="ctr">
              <a:spcBef>
                <a:spcPts val="0"/>
              </a:spcBef>
              <a:spcAft>
                <a:spcPts val="0"/>
              </a:spcAft>
              <a:buNone/>
            </a:pPr>
            <a:r>
              <a:rPr lang="en" sz="1900">
                <a:solidFill>
                  <a:schemeClr val="dk1"/>
                </a:solidFill>
                <a:latin typeface="DM Sans"/>
                <a:ea typeface="DM Sans"/>
                <a:cs typeface="DM Sans"/>
                <a:sym typeface="DM Sans"/>
              </a:rPr>
              <a:t>Difficult to monitor &amp; enforce </a:t>
            </a:r>
            <a:r>
              <a:rPr b="1" lang="en" sz="1900">
                <a:solidFill>
                  <a:schemeClr val="dk1"/>
                </a:solidFill>
                <a:latin typeface="DM Sans"/>
                <a:ea typeface="DM Sans"/>
                <a:cs typeface="DM Sans"/>
                <a:sym typeface="DM Sans"/>
              </a:rPr>
              <a:t>data quality</a:t>
            </a:r>
            <a:endParaRPr b="1" sz="1900">
              <a:solidFill>
                <a:schemeClr val="dk1"/>
              </a:solidFill>
              <a:latin typeface="DM Sans"/>
              <a:ea typeface="DM Sans"/>
              <a:cs typeface="DM Sans"/>
              <a:sym typeface="DM Sans"/>
            </a:endParaRPr>
          </a:p>
          <a:p>
            <a:pPr indent="-12700" lvl="0" marL="12700" rtl="0" algn="ctr">
              <a:spcBef>
                <a:spcPts val="0"/>
              </a:spcBef>
              <a:spcAft>
                <a:spcPts val="0"/>
              </a:spcAft>
              <a:buNone/>
            </a:pPr>
            <a:r>
              <a:t/>
            </a:r>
            <a:endParaRPr sz="1900">
              <a:solidFill>
                <a:schemeClr val="dk1"/>
              </a:solidFill>
              <a:latin typeface="DM Sans"/>
              <a:ea typeface="DM Sans"/>
              <a:cs typeface="DM Sans"/>
              <a:sym typeface="DM Sans"/>
            </a:endParaRPr>
          </a:p>
          <a:p>
            <a:pPr indent="-12700" lvl="0" marL="12700" rtl="0" algn="ctr">
              <a:spcBef>
                <a:spcPts val="0"/>
              </a:spcBef>
              <a:spcAft>
                <a:spcPts val="0"/>
              </a:spcAft>
              <a:buNone/>
            </a:pPr>
            <a:r>
              <a:rPr lang="en" sz="1900">
                <a:solidFill>
                  <a:schemeClr val="dk1"/>
                </a:solidFill>
                <a:latin typeface="DM Sans"/>
                <a:ea typeface="DM Sans"/>
                <a:cs typeface="DM Sans"/>
                <a:sym typeface="DM Sans"/>
              </a:rPr>
              <a:t>Impossible to trace data </a:t>
            </a:r>
            <a:r>
              <a:rPr b="1" lang="en" sz="1900">
                <a:solidFill>
                  <a:schemeClr val="dk1"/>
                </a:solidFill>
                <a:latin typeface="DM Sans"/>
                <a:ea typeface="DM Sans"/>
                <a:cs typeface="DM Sans"/>
                <a:sym typeface="DM Sans"/>
              </a:rPr>
              <a:t>lineage</a:t>
            </a:r>
            <a:endParaRPr b="1" sz="19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2100">
              <a:solidFill>
                <a:schemeClr val="dk1"/>
              </a:solidFill>
              <a:latin typeface="DM Sans"/>
              <a:ea typeface="DM Sans"/>
              <a:cs typeface="DM Sans"/>
              <a:sym typeface="DM Sans"/>
            </a:endParaRPr>
          </a:p>
        </p:txBody>
      </p:sp>
      <p:sp>
        <p:nvSpPr>
          <p:cNvPr id="2618" name="Google Shape;2618;p176"/>
          <p:cNvSpPr/>
          <p:nvPr/>
        </p:nvSpPr>
        <p:spPr>
          <a:xfrm>
            <a:off x="7793187" y="2082800"/>
            <a:ext cx="2866200" cy="3961500"/>
          </a:xfrm>
          <a:prstGeom prst="rect">
            <a:avLst/>
          </a:prstGeom>
          <a:solidFill>
            <a:srgbClr val="F3F3F3"/>
          </a:solid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182825" spcFirstLastPara="1" rIns="182825" wrap="square" tIns="539375">
            <a:noAutofit/>
          </a:bodyPr>
          <a:lstStyle/>
          <a:p>
            <a:pPr indent="0" lvl="0" marL="0" marR="0" rtl="0" algn="ctr">
              <a:lnSpc>
                <a:spcPct val="100000"/>
              </a:lnSpc>
              <a:spcBef>
                <a:spcPts val="0"/>
              </a:spcBef>
              <a:spcAft>
                <a:spcPts val="0"/>
              </a:spcAft>
              <a:buNone/>
            </a:pPr>
            <a:r>
              <a:rPr b="1" lang="en" sz="2300">
                <a:solidFill>
                  <a:schemeClr val="dk1"/>
                </a:solidFill>
                <a:latin typeface="DM Sans"/>
                <a:ea typeface="DM Sans"/>
                <a:cs typeface="DM Sans"/>
                <a:sym typeface="DM Sans"/>
              </a:rPr>
              <a:t>Difficult pipeline operations</a:t>
            </a:r>
            <a:endParaRPr b="1" sz="23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2100">
              <a:solidFill>
                <a:schemeClr val="dk1"/>
              </a:solidFill>
              <a:latin typeface="DM Sans"/>
              <a:ea typeface="DM Sans"/>
              <a:cs typeface="DM Sans"/>
              <a:sym typeface="DM Sans"/>
            </a:endParaRPr>
          </a:p>
          <a:p>
            <a:pPr indent="0" lvl="0" marL="0" rtl="0" algn="ctr">
              <a:spcBef>
                <a:spcPts val="0"/>
              </a:spcBef>
              <a:spcAft>
                <a:spcPts val="0"/>
              </a:spcAft>
              <a:buNone/>
            </a:pPr>
            <a:r>
              <a:rPr lang="en" sz="1900">
                <a:solidFill>
                  <a:schemeClr val="dk1"/>
                </a:solidFill>
                <a:latin typeface="DM Sans"/>
                <a:ea typeface="DM Sans"/>
                <a:cs typeface="DM Sans"/>
                <a:sym typeface="DM Sans"/>
              </a:rPr>
              <a:t>Poor </a:t>
            </a:r>
            <a:r>
              <a:rPr b="1" lang="en" sz="1900">
                <a:solidFill>
                  <a:schemeClr val="dk1"/>
                </a:solidFill>
                <a:latin typeface="DM Sans"/>
                <a:ea typeface="DM Sans"/>
                <a:cs typeface="DM Sans"/>
                <a:sym typeface="DM Sans"/>
              </a:rPr>
              <a:t>observability</a:t>
            </a:r>
            <a:r>
              <a:rPr lang="en" sz="1900">
                <a:solidFill>
                  <a:schemeClr val="dk1"/>
                </a:solidFill>
                <a:latin typeface="DM Sans"/>
                <a:ea typeface="DM Sans"/>
                <a:cs typeface="DM Sans"/>
                <a:sym typeface="DM Sans"/>
              </a:rPr>
              <a:t> at granular, data level</a:t>
            </a:r>
            <a:endParaRPr sz="1900">
              <a:solidFill>
                <a:schemeClr val="dk1"/>
              </a:solidFill>
              <a:latin typeface="DM Sans"/>
              <a:ea typeface="DM Sans"/>
              <a:cs typeface="DM Sans"/>
              <a:sym typeface="DM Sans"/>
            </a:endParaRPr>
          </a:p>
          <a:p>
            <a:pPr indent="-12700" lvl="0" marL="12700" rtl="0" algn="ctr">
              <a:spcBef>
                <a:spcPts val="0"/>
              </a:spcBef>
              <a:spcAft>
                <a:spcPts val="0"/>
              </a:spcAft>
              <a:buNone/>
            </a:pPr>
            <a:r>
              <a:t/>
            </a:r>
            <a:endParaRPr sz="1900">
              <a:solidFill>
                <a:schemeClr val="dk1"/>
              </a:solidFill>
              <a:latin typeface="DM Sans"/>
              <a:ea typeface="DM Sans"/>
              <a:cs typeface="DM Sans"/>
              <a:sym typeface="DM Sans"/>
            </a:endParaRPr>
          </a:p>
          <a:p>
            <a:pPr indent="-12700" lvl="0" marL="12700" rtl="0" algn="ctr">
              <a:spcBef>
                <a:spcPts val="0"/>
              </a:spcBef>
              <a:spcAft>
                <a:spcPts val="0"/>
              </a:spcAft>
              <a:buNone/>
            </a:pPr>
            <a:r>
              <a:rPr lang="en" sz="1900">
                <a:solidFill>
                  <a:schemeClr val="dk1"/>
                </a:solidFill>
                <a:latin typeface="DM Sans"/>
                <a:ea typeface="DM Sans"/>
                <a:cs typeface="DM Sans"/>
                <a:sym typeface="DM Sans"/>
              </a:rPr>
              <a:t>Error handling and </a:t>
            </a:r>
            <a:r>
              <a:rPr b="1" lang="en" sz="1900">
                <a:solidFill>
                  <a:schemeClr val="dk1"/>
                </a:solidFill>
                <a:latin typeface="DM Sans"/>
                <a:ea typeface="DM Sans"/>
                <a:cs typeface="DM Sans"/>
                <a:sym typeface="DM Sans"/>
              </a:rPr>
              <a:t>recovery</a:t>
            </a:r>
            <a:r>
              <a:rPr lang="en" sz="1900">
                <a:solidFill>
                  <a:schemeClr val="dk1"/>
                </a:solidFill>
                <a:latin typeface="DM Sans"/>
                <a:ea typeface="DM Sans"/>
                <a:cs typeface="DM Sans"/>
                <a:sym typeface="DM Sans"/>
              </a:rPr>
              <a:t> is laborious</a:t>
            </a:r>
            <a:endParaRPr sz="1300">
              <a:solidFill>
                <a:schemeClr val="dk1"/>
              </a:solidFill>
              <a:latin typeface="DM Sans"/>
              <a:ea typeface="DM Sans"/>
              <a:cs typeface="DM Sans"/>
              <a:sym typeface="DM Sans"/>
            </a:endParaRPr>
          </a:p>
          <a:p>
            <a:pPr indent="-12700" lvl="0" marL="12700" rtl="0" algn="ctr">
              <a:spcBef>
                <a:spcPts val="0"/>
              </a:spcBef>
              <a:spcAft>
                <a:spcPts val="0"/>
              </a:spcAft>
              <a:buNone/>
            </a:pPr>
            <a:r>
              <a:t/>
            </a:r>
            <a:endParaRPr sz="1900">
              <a:solidFill>
                <a:schemeClr val="dk1"/>
              </a:solidFill>
              <a:latin typeface="DM Sans"/>
              <a:ea typeface="DM Sans"/>
              <a:cs typeface="DM Sans"/>
              <a:sym typeface="DM Sans"/>
            </a:endParaRPr>
          </a:p>
          <a:p>
            <a:pPr indent="-12700" lvl="0" marL="12700" rtl="0" algn="ctr">
              <a:spcBef>
                <a:spcPts val="0"/>
              </a:spcBef>
              <a:spcAft>
                <a:spcPts val="0"/>
              </a:spcAft>
              <a:buNone/>
            </a:pPr>
            <a:r>
              <a:t/>
            </a:r>
            <a:endParaRPr sz="2000">
              <a:solidFill>
                <a:schemeClr val="dk1"/>
              </a:solidFill>
              <a:latin typeface="DM Sans"/>
              <a:ea typeface="DM Sans"/>
              <a:cs typeface="DM Sans"/>
              <a:sym typeface="DM Sans"/>
            </a:endParaRPr>
          </a:p>
          <a:p>
            <a:pPr indent="-12700" lvl="0" marL="12700" rtl="0" algn="ctr">
              <a:spcBef>
                <a:spcPts val="0"/>
              </a:spcBef>
              <a:spcAft>
                <a:spcPts val="0"/>
              </a:spcAft>
              <a:buNone/>
            </a:pPr>
            <a:r>
              <a:t/>
            </a:r>
            <a:endParaRPr sz="2000">
              <a:solidFill>
                <a:schemeClr val="dk1"/>
              </a:solidFill>
              <a:latin typeface="DM Sans"/>
              <a:ea typeface="DM Sans"/>
              <a:cs typeface="DM Sans"/>
              <a:sym typeface="DM Sans"/>
            </a:endParaRPr>
          </a:p>
        </p:txBody>
      </p:sp>
      <p:sp>
        <p:nvSpPr>
          <p:cNvPr id="2619" name="Google Shape;2619;p176"/>
          <p:cNvSpPr/>
          <p:nvPr/>
        </p:nvSpPr>
        <p:spPr>
          <a:xfrm>
            <a:off x="1420494" y="2082800"/>
            <a:ext cx="2866200" cy="3961500"/>
          </a:xfrm>
          <a:prstGeom prst="rect">
            <a:avLst/>
          </a:prstGeom>
          <a:solidFill>
            <a:srgbClr val="F3F3F3"/>
          </a:solidFill>
          <a:ln cap="flat" cmpd="sng" w="1905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182825" spcFirstLastPara="1" rIns="182825" wrap="square" tIns="539375">
            <a:noAutofit/>
          </a:bodyPr>
          <a:lstStyle/>
          <a:p>
            <a:pPr indent="0" lvl="0" marL="0" marR="0" rtl="0" algn="ctr">
              <a:lnSpc>
                <a:spcPct val="100000"/>
              </a:lnSpc>
              <a:spcBef>
                <a:spcPts val="0"/>
              </a:spcBef>
              <a:spcAft>
                <a:spcPts val="0"/>
              </a:spcAft>
              <a:buNone/>
            </a:pPr>
            <a:r>
              <a:rPr b="1" lang="en" sz="2300">
                <a:solidFill>
                  <a:schemeClr val="dk1"/>
                </a:solidFill>
                <a:latin typeface="DM Sans"/>
                <a:ea typeface="DM Sans"/>
                <a:cs typeface="DM Sans"/>
                <a:sym typeface="DM Sans"/>
              </a:rPr>
              <a:t>Complex pipeline development</a:t>
            </a:r>
            <a:endParaRPr b="1" sz="23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sz="2100">
              <a:solidFill>
                <a:schemeClr val="dk1"/>
              </a:solidFill>
              <a:latin typeface="DM Sans"/>
              <a:ea typeface="DM Sans"/>
              <a:cs typeface="DM Sans"/>
              <a:sym typeface="DM Sans"/>
            </a:endParaRPr>
          </a:p>
          <a:p>
            <a:pPr indent="-12700" lvl="0" marL="12700" rtl="0" algn="ctr">
              <a:spcBef>
                <a:spcPts val="0"/>
              </a:spcBef>
              <a:spcAft>
                <a:spcPts val="0"/>
              </a:spcAft>
              <a:buNone/>
            </a:pPr>
            <a:r>
              <a:rPr lang="en" sz="1900">
                <a:solidFill>
                  <a:schemeClr val="dk1"/>
                </a:solidFill>
                <a:latin typeface="DM Sans"/>
                <a:ea typeface="DM Sans"/>
                <a:cs typeface="DM Sans"/>
                <a:sym typeface="DM Sans"/>
              </a:rPr>
              <a:t>Hard to build and maintain table </a:t>
            </a:r>
            <a:r>
              <a:rPr b="1" lang="en" sz="1900">
                <a:solidFill>
                  <a:schemeClr val="dk1"/>
                </a:solidFill>
                <a:latin typeface="DM Sans"/>
                <a:ea typeface="DM Sans"/>
                <a:cs typeface="DM Sans"/>
                <a:sym typeface="DM Sans"/>
              </a:rPr>
              <a:t>dependencies</a:t>
            </a:r>
            <a:r>
              <a:rPr lang="en" sz="1900">
                <a:solidFill>
                  <a:schemeClr val="dk1"/>
                </a:solidFill>
                <a:latin typeface="DM Sans"/>
                <a:ea typeface="DM Sans"/>
                <a:cs typeface="DM Sans"/>
                <a:sym typeface="DM Sans"/>
              </a:rPr>
              <a:t> </a:t>
            </a:r>
            <a:endParaRPr sz="1900">
              <a:solidFill>
                <a:schemeClr val="dk1"/>
              </a:solidFill>
              <a:latin typeface="DM Sans"/>
              <a:ea typeface="DM Sans"/>
              <a:cs typeface="DM Sans"/>
              <a:sym typeface="DM Sans"/>
            </a:endParaRPr>
          </a:p>
          <a:p>
            <a:pPr indent="-12700" lvl="0" marL="12700" rtl="0" algn="ctr">
              <a:spcBef>
                <a:spcPts val="0"/>
              </a:spcBef>
              <a:spcAft>
                <a:spcPts val="0"/>
              </a:spcAft>
              <a:buNone/>
            </a:pPr>
            <a:r>
              <a:t/>
            </a:r>
            <a:endParaRPr sz="1900">
              <a:solidFill>
                <a:schemeClr val="dk1"/>
              </a:solidFill>
              <a:latin typeface="DM Sans"/>
              <a:ea typeface="DM Sans"/>
              <a:cs typeface="DM Sans"/>
              <a:sym typeface="DM Sans"/>
            </a:endParaRPr>
          </a:p>
          <a:p>
            <a:pPr indent="-12700" lvl="0" marL="12700" rtl="0" algn="ctr">
              <a:spcBef>
                <a:spcPts val="0"/>
              </a:spcBef>
              <a:spcAft>
                <a:spcPts val="0"/>
              </a:spcAft>
              <a:buNone/>
            </a:pPr>
            <a:r>
              <a:rPr lang="en" sz="1900">
                <a:solidFill>
                  <a:schemeClr val="dk1"/>
                </a:solidFill>
                <a:latin typeface="DM Sans"/>
                <a:ea typeface="DM Sans"/>
                <a:cs typeface="DM Sans"/>
                <a:sym typeface="DM Sans"/>
              </a:rPr>
              <a:t>Difficult to switch between </a:t>
            </a:r>
            <a:r>
              <a:rPr b="1" lang="en" sz="1900">
                <a:solidFill>
                  <a:schemeClr val="dk1"/>
                </a:solidFill>
                <a:latin typeface="DM Sans"/>
                <a:ea typeface="DM Sans"/>
                <a:cs typeface="DM Sans"/>
                <a:sym typeface="DM Sans"/>
              </a:rPr>
              <a:t>batch</a:t>
            </a:r>
            <a:r>
              <a:rPr lang="en" sz="1900">
                <a:solidFill>
                  <a:schemeClr val="dk1"/>
                </a:solidFill>
                <a:latin typeface="DM Sans"/>
                <a:ea typeface="DM Sans"/>
                <a:cs typeface="DM Sans"/>
                <a:sym typeface="DM Sans"/>
              </a:rPr>
              <a:t> and </a:t>
            </a:r>
            <a:r>
              <a:rPr b="1" lang="en" sz="1900">
                <a:solidFill>
                  <a:schemeClr val="dk1"/>
                </a:solidFill>
                <a:latin typeface="DM Sans"/>
                <a:ea typeface="DM Sans"/>
                <a:cs typeface="DM Sans"/>
                <a:sym typeface="DM Sans"/>
              </a:rPr>
              <a:t>stream</a:t>
            </a:r>
            <a:r>
              <a:rPr lang="en" sz="1900">
                <a:solidFill>
                  <a:schemeClr val="dk1"/>
                </a:solidFill>
                <a:latin typeface="DM Sans"/>
                <a:ea typeface="DM Sans"/>
                <a:cs typeface="DM Sans"/>
                <a:sym typeface="DM Sans"/>
              </a:rPr>
              <a:t> processing</a:t>
            </a:r>
            <a:endParaRPr sz="1900">
              <a:solidFill>
                <a:schemeClr val="dk1"/>
              </a:solidFill>
              <a:latin typeface="DM Sans"/>
              <a:ea typeface="DM Sans"/>
              <a:cs typeface="DM Sans"/>
              <a:sym typeface="DM Sans"/>
            </a:endParaRPr>
          </a:p>
          <a:p>
            <a:pPr indent="-12700" lvl="0" marL="12700" rtl="0" algn="ctr">
              <a:spcBef>
                <a:spcPts val="0"/>
              </a:spcBef>
              <a:spcAft>
                <a:spcPts val="0"/>
              </a:spcAft>
              <a:buNone/>
            </a:pPr>
            <a:r>
              <a:t/>
            </a:r>
            <a:endParaRPr sz="1900">
              <a:solidFill>
                <a:schemeClr val="dk1"/>
              </a:solidFill>
              <a:latin typeface="DM Sans"/>
              <a:ea typeface="DM Sans"/>
              <a:cs typeface="DM Sans"/>
              <a:sym typeface="DM Sans"/>
            </a:endParaRPr>
          </a:p>
          <a:p>
            <a:pPr indent="-12700" lvl="0" marL="12700" rtl="0" algn="ctr">
              <a:spcBef>
                <a:spcPts val="0"/>
              </a:spcBef>
              <a:spcAft>
                <a:spcPts val="0"/>
              </a:spcAft>
              <a:buNone/>
            </a:pPr>
            <a:r>
              <a:t/>
            </a:r>
            <a:endParaRPr sz="1900">
              <a:solidFill>
                <a:schemeClr val="dk1"/>
              </a:solidFill>
              <a:latin typeface="DM Sans"/>
              <a:ea typeface="DM Sans"/>
              <a:cs typeface="DM Sans"/>
              <a:sym typeface="DM Sans"/>
            </a:endParaRPr>
          </a:p>
        </p:txBody>
      </p:sp>
      <p:sp>
        <p:nvSpPr>
          <p:cNvPr id="2620" name="Google Shape;2620;p176"/>
          <p:cNvSpPr txBox="1"/>
          <p:nvPr>
            <p:ph type="title"/>
          </p:nvPr>
        </p:nvSpPr>
        <p:spPr>
          <a:xfrm>
            <a:off x="749245" y="535597"/>
            <a:ext cx="10659300" cy="583500"/>
          </a:xfrm>
          <a:prstGeom prst="rect">
            <a:avLst/>
          </a:prstGeom>
        </p:spPr>
        <p:txBody>
          <a:bodyPr anchorCtr="0" anchor="b" bIns="45700" lIns="0" spcFirstLastPara="1" rIns="0" wrap="square" tIns="45700">
            <a:normAutofit fontScale="90000"/>
          </a:bodyPr>
          <a:lstStyle/>
          <a:p>
            <a:pPr indent="0" lvl="0" marL="0" rtl="0" algn="l">
              <a:spcBef>
                <a:spcPts val="0"/>
              </a:spcBef>
              <a:spcAft>
                <a:spcPts val="0"/>
              </a:spcAft>
              <a:buNone/>
            </a:pPr>
            <a:r>
              <a:rPr lang="en"/>
              <a:t>Large scale ETL is complex and brittle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177"/>
          <p:cNvSpPr txBox="1"/>
          <p:nvPr/>
        </p:nvSpPr>
        <p:spPr>
          <a:xfrm>
            <a:off x="127975" y="5926525"/>
            <a:ext cx="727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Read:</a:t>
            </a:r>
            <a:r>
              <a:rPr lang="en" sz="1200"/>
              <a:t> </a:t>
            </a:r>
            <a:r>
              <a:rPr lang="en" sz="1200" u="sng">
                <a:solidFill>
                  <a:schemeClr val="hlink"/>
                </a:solidFill>
                <a:hlinkClick r:id="rId3"/>
              </a:rPr>
              <a:t>Workflows - Azure Databricks | Microsoft Docs</a:t>
            </a:r>
            <a:endParaRPr sz="1200"/>
          </a:p>
        </p:txBody>
      </p:sp>
      <p:sp>
        <p:nvSpPr>
          <p:cNvPr id="2626" name="Google Shape;2626;p177"/>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 Workflow - Jobs and Delta Live Tables</a:t>
            </a:r>
            <a:endParaRPr sz="2400">
              <a:solidFill>
                <a:srgbClr val="F9F6F4"/>
              </a:solidFill>
              <a:latin typeface="DM Sans"/>
              <a:ea typeface="DM Sans"/>
              <a:cs typeface="DM Sans"/>
              <a:sym typeface="DM Sans"/>
            </a:endParaRPr>
          </a:p>
        </p:txBody>
      </p:sp>
      <p:sp>
        <p:nvSpPr>
          <p:cNvPr id="2627" name="Google Shape;2627;p177"/>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Jobs can be single task / multi task DAG, each task can be one of the 6 allowed type, full API support</a:t>
            </a:r>
            <a:endParaRPr sz="1500"/>
          </a:p>
        </p:txBody>
      </p:sp>
      <p:grpSp>
        <p:nvGrpSpPr>
          <p:cNvPr id="2628" name="Google Shape;2628;p177"/>
          <p:cNvGrpSpPr/>
          <p:nvPr/>
        </p:nvGrpSpPr>
        <p:grpSpPr>
          <a:xfrm>
            <a:off x="1523619" y="2999742"/>
            <a:ext cx="1893527" cy="819180"/>
            <a:chOff x="1377550" y="2240300"/>
            <a:chExt cx="1420500" cy="614400"/>
          </a:xfrm>
        </p:grpSpPr>
        <p:sp>
          <p:nvSpPr>
            <p:cNvPr id="2629" name="Google Shape;2629;p177"/>
            <p:cNvSpPr/>
            <p:nvPr/>
          </p:nvSpPr>
          <p:spPr>
            <a:xfrm>
              <a:off x="1377550" y="2240300"/>
              <a:ext cx="1420500" cy="614400"/>
            </a:xfrm>
            <a:prstGeom prst="roundRect">
              <a:avLst>
                <a:gd fmla="val 16667" name="adj"/>
              </a:avLst>
            </a:prstGeom>
            <a:solidFill>
              <a:srgbClr val="F8F9FA"/>
            </a:solidFill>
            <a:ln cap="flat" cmpd="sng" w="19050">
              <a:solidFill>
                <a:schemeClr val="accent6"/>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 sz="1600">
                  <a:latin typeface="Inconsolata"/>
                  <a:ea typeface="Inconsolata"/>
                  <a:cs typeface="Inconsolata"/>
                  <a:sym typeface="Inconsolata"/>
                </a:rPr>
                <a:t>Databricks Jobs</a:t>
              </a:r>
              <a:endParaRPr sz="1600">
                <a:latin typeface="Inconsolata"/>
                <a:ea typeface="Inconsolata"/>
                <a:cs typeface="Inconsolata"/>
                <a:sym typeface="Inconsolata"/>
              </a:endParaRPr>
            </a:p>
          </p:txBody>
        </p:sp>
        <p:pic>
          <p:nvPicPr>
            <p:cNvPr id="2630" name="Google Shape;2630;p177"/>
            <p:cNvPicPr preferRelativeResize="0"/>
            <p:nvPr/>
          </p:nvPicPr>
          <p:blipFill>
            <a:blip r:embed="rId4">
              <a:alphaModFix/>
            </a:blip>
            <a:stretch>
              <a:fillRect/>
            </a:stretch>
          </p:blipFill>
          <p:spPr>
            <a:xfrm>
              <a:off x="1957107" y="2547544"/>
              <a:ext cx="261403" cy="265809"/>
            </a:xfrm>
            <a:prstGeom prst="rect">
              <a:avLst/>
            </a:prstGeom>
            <a:noFill/>
            <a:ln>
              <a:noFill/>
            </a:ln>
          </p:spPr>
        </p:pic>
      </p:grpSp>
      <p:sp>
        <p:nvSpPr>
          <p:cNvPr id="2631" name="Google Shape;2631;p177"/>
          <p:cNvSpPr/>
          <p:nvPr/>
        </p:nvSpPr>
        <p:spPr>
          <a:xfrm>
            <a:off x="4081012" y="1970233"/>
            <a:ext cx="1893600" cy="407700"/>
          </a:xfrm>
          <a:prstGeom prst="roundRect">
            <a:avLst>
              <a:gd fmla="val 16667" name="adj"/>
            </a:avLst>
          </a:prstGeom>
          <a:solidFill>
            <a:srgbClr val="F8F9FA"/>
          </a:solidFill>
          <a:ln cap="flat" cmpd="sng" w="19050">
            <a:solidFill>
              <a:schemeClr val="accent6"/>
            </a:solidFill>
            <a:prstDash val="solid"/>
            <a:round/>
            <a:headEnd len="sm" w="sm" type="none"/>
            <a:tailEnd len="sm" w="sm" type="none"/>
          </a:ln>
        </p:spPr>
        <p:txBody>
          <a:bodyPr anchorCtr="0" anchor="ctr" bIns="91425" lIns="91425" spcFirstLastPara="1" rIns="91425" wrap="square" tIns="0">
            <a:noAutofit/>
          </a:bodyPr>
          <a:lstStyle/>
          <a:p>
            <a:pPr indent="0" lvl="0" marL="0" rtl="0" algn="ctr">
              <a:spcBef>
                <a:spcPts val="0"/>
              </a:spcBef>
              <a:spcAft>
                <a:spcPts val="0"/>
              </a:spcAft>
              <a:buNone/>
            </a:pPr>
            <a:r>
              <a:rPr lang="en" sz="1600">
                <a:latin typeface="Inconsolata"/>
                <a:ea typeface="Inconsolata"/>
                <a:cs typeface="Inconsolata"/>
                <a:sym typeface="Inconsolata"/>
              </a:rPr>
              <a:t>Single Task Job</a:t>
            </a:r>
            <a:endParaRPr sz="1600">
              <a:latin typeface="Inconsolata"/>
              <a:ea typeface="Inconsolata"/>
              <a:cs typeface="Inconsolata"/>
              <a:sym typeface="Inconsolata"/>
            </a:endParaRPr>
          </a:p>
        </p:txBody>
      </p:sp>
      <p:sp>
        <p:nvSpPr>
          <p:cNvPr id="2632" name="Google Shape;2632;p177"/>
          <p:cNvSpPr/>
          <p:nvPr/>
        </p:nvSpPr>
        <p:spPr>
          <a:xfrm>
            <a:off x="4081012" y="4269433"/>
            <a:ext cx="1893600" cy="618300"/>
          </a:xfrm>
          <a:prstGeom prst="roundRect">
            <a:avLst>
              <a:gd fmla="val 16667" name="adj"/>
            </a:avLst>
          </a:prstGeom>
          <a:solidFill>
            <a:srgbClr val="F8F9FA"/>
          </a:solidFill>
          <a:ln cap="flat" cmpd="sng" w="19050">
            <a:solidFill>
              <a:schemeClr val="accent6"/>
            </a:solidFill>
            <a:prstDash val="solid"/>
            <a:round/>
            <a:headEnd len="sm" w="sm" type="none"/>
            <a:tailEnd len="sm" w="sm" type="none"/>
          </a:ln>
        </p:spPr>
        <p:txBody>
          <a:bodyPr anchorCtr="0" anchor="ctr" bIns="91425" lIns="91425" spcFirstLastPara="1" rIns="91425" wrap="square" tIns="0">
            <a:noAutofit/>
          </a:bodyPr>
          <a:lstStyle/>
          <a:p>
            <a:pPr indent="0" lvl="0" marL="0" rtl="0" algn="ctr">
              <a:spcBef>
                <a:spcPts val="0"/>
              </a:spcBef>
              <a:spcAft>
                <a:spcPts val="0"/>
              </a:spcAft>
              <a:buNone/>
            </a:pPr>
            <a:r>
              <a:rPr lang="en" sz="1600">
                <a:latin typeface="Inconsolata"/>
                <a:ea typeface="Inconsolata"/>
                <a:cs typeface="Inconsolata"/>
                <a:sym typeface="Inconsolata"/>
              </a:rPr>
              <a:t>Multi-Task Job DAG</a:t>
            </a:r>
            <a:endParaRPr sz="1600">
              <a:latin typeface="Inconsolata"/>
              <a:ea typeface="Inconsolata"/>
              <a:cs typeface="Inconsolata"/>
              <a:sym typeface="Inconsolata"/>
            </a:endParaRPr>
          </a:p>
        </p:txBody>
      </p:sp>
      <p:cxnSp>
        <p:nvCxnSpPr>
          <p:cNvPr id="2633" name="Google Shape;2633;p177"/>
          <p:cNvCxnSpPr>
            <a:stCxn id="2629" idx="3"/>
            <a:endCxn id="2631" idx="1"/>
          </p:cNvCxnSpPr>
          <p:nvPr/>
        </p:nvCxnSpPr>
        <p:spPr>
          <a:xfrm flipH="1" rot="10800000">
            <a:off x="3417146" y="2174232"/>
            <a:ext cx="663900" cy="1235100"/>
          </a:xfrm>
          <a:prstGeom prst="bentConnector3">
            <a:avLst>
              <a:gd fmla="val 50003" name="adj1"/>
            </a:avLst>
          </a:prstGeom>
          <a:noFill/>
          <a:ln cap="flat" cmpd="sng" w="19050">
            <a:solidFill>
              <a:schemeClr val="dk2"/>
            </a:solidFill>
            <a:prstDash val="dash"/>
            <a:round/>
            <a:headEnd len="med" w="med" type="none"/>
            <a:tailEnd len="med" w="med" type="none"/>
          </a:ln>
        </p:spPr>
      </p:cxnSp>
      <p:cxnSp>
        <p:nvCxnSpPr>
          <p:cNvPr id="2634" name="Google Shape;2634;p177"/>
          <p:cNvCxnSpPr>
            <a:stCxn id="2629" idx="3"/>
            <a:endCxn id="2632" idx="1"/>
          </p:cNvCxnSpPr>
          <p:nvPr/>
        </p:nvCxnSpPr>
        <p:spPr>
          <a:xfrm>
            <a:off x="3417146" y="3409332"/>
            <a:ext cx="663900" cy="1169400"/>
          </a:xfrm>
          <a:prstGeom prst="bentConnector3">
            <a:avLst>
              <a:gd fmla="val 50003" name="adj1"/>
            </a:avLst>
          </a:prstGeom>
          <a:noFill/>
          <a:ln cap="flat" cmpd="sng" w="19050">
            <a:solidFill>
              <a:schemeClr val="dk2"/>
            </a:solidFill>
            <a:prstDash val="dash"/>
            <a:round/>
            <a:headEnd len="med" w="med" type="none"/>
            <a:tailEnd len="med" w="med" type="none"/>
          </a:ln>
        </p:spPr>
      </p:cxnSp>
      <p:grpSp>
        <p:nvGrpSpPr>
          <p:cNvPr id="2635" name="Google Shape;2635;p177"/>
          <p:cNvGrpSpPr/>
          <p:nvPr/>
        </p:nvGrpSpPr>
        <p:grpSpPr>
          <a:xfrm>
            <a:off x="6140864" y="4058551"/>
            <a:ext cx="1214063" cy="1050307"/>
            <a:chOff x="3220350" y="3461675"/>
            <a:chExt cx="910775" cy="787750"/>
          </a:xfrm>
        </p:grpSpPr>
        <p:sp>
          <p:nvSpPr>
            <p:cNvPr id="2636" name="Google Shape;2636;p177"/>
            <p:cNvSpPr/>
            <p:nvPr/>
          </p:nvSpPr>
          <p:spPr>
            <a:xfrm>
              <a:off x="3220350" y="3461675"/>
              <a:ext cx="339300" cy="21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 sz="1300">
                  <a:latin typeface="Inconsolata"/>
                  <a:ea typeface="Inconsolata"/>
                  <a:cs typeface="Inconsolata"/>
                  <a:sym typeface="Inconsolata"/>
                </a:rPr>
                <a:t>t1</a:t>
              </a:r>
              <a:endParaRPr sz="1300">
                <a:latin typeface="Inconsolata"/>
                <a:ea typeface="Inconsolata"/>
                <a:cs typeface="Inconsolata"/>
                <a:sym typeface="Inconsolata"/>
              </a:endParaRPr>
            </a:p>
          </p:txBody>
        </p:sp>
        <p:sp>
          <p:nvSpPr>
            <p:cNvPr id="2637" name="Google Shape;2637;p177"/>
            <p:cNvSpPr/>
            <p:nvPr/>
          </p:nvSpPr>
          <p:spPr>
            <a:xfrm>
              <a:off x="3791825" y="3461675"/>
              <a:ext cx="339300" cy="21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 sz="1300">
                  <a:latin typeface="Inconsolata"/>
                  <a:ea typeface="Inconsolata"/>
                  <a:cs typeface="Inconsolata"/>
                  <a:sym typeface="Inconsolata"/>
                </a:rPr>
                <a:t>t2</a:t>
              </a:r>
              <a:endParaRPr sz="1300">
                <a:latin typeface="Inconsolata"/>
                <a:ea typeface="Inconsolata"/>
                <a:cs typeface="Inconsolata"/>
                <a:sym typeface="Inconsolata"/>
              </a:endParaRPr>
            </a:p>
          </p:txBody>
        </p:sp>
        <p:sp>
          <p:nvSpPr>
            <p:cNvPr id="2638" name="Google Shape;2638;p177"/>
            <p:cNvSpPr/>
            <p:nvPr/>
          </p:nvSpPr>
          <p:spPr>
            <a:xfrm>
              <a:off x="3506088" y="4036425"/>
              <a:ext cx="339300" cy="21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 sz="1300">
                  <a:latin typeface="Inconsolata"/>
                  <a:ea typeface="Inconsolata"/>
                  <a:cs typeface="Inconsolata"/>
                  <a:sym typeface="Inconsolata"/>
                </a:rPr>
                <a:t>t3</a:t>
              </a:r>
              <a:endParaRPr sz="1300">
                <a:latin typeface="Inconsolata"/>
                <a:ea typeface="Inconsolata"/>
                <a:cs typeface="Inconsolata"/>
                <a:sym typeface="Inconsolata"/>
              </a:endParaRPr>
            </a:p>
          </p:txBody>
        </p:sp>
        <p:cxnSp>
          <p:nvCxnSpPr>
            <p:cNvPr id="2639" name="Google Shape;2639;p177"/>
            <p:cNvCxnSpPr>
              <a:stCxn id="2636" idx="2"/>
              <a:endCxn id="2638" idx="0"/>
            </p:cNvCxnSpPr>
            <p:nvPr/>
          </p:nvCxnSpPr>
          <p:spPr>
            <a:xfrm flipH="1" rot="-5400000">
              <a:off x="3351900" y="3712775"/>
              <a:ext cx="361800" cy="285600"/>
            </a:xfrm>
            <a:prstGeom prst="bentConnector3">
              <a:avLst>
                <a:gd fmla="val 49993" name="adj1"/>
              </a:avLst>
            </a:prstGeom>
            <a:noFill/>
            <a:ln cap="flat" cmpd="sng" w="9525">
              <a:solidFill>
                <a:schemeClr val="dk2"/>
              </a:solidFill>
              <a:prstDash val="solid"/>
              <a:round/>
              <a:headEnd len="med" w="med" type="none"/>
              <a:tailEnd len="med" w="med" type="none"/>
            </a:ln>
          </p:spPr>
        </p:cxnSp>
        <p:cxnSp>
          <p:nvCxnSpPr>
            <p:cNvPr id="2640" name="Google Shape;2640;p177"/>
            <p:cNvCxnSpPr>
              <a:stCxn id="2637" idx="2"/>
              <a:endCxn id="2638" idx="0"/>
            </p:cNvCxnSpPr>
            <p:nvPr/>
          </p:nvCxnSpPr>
          <p:spPr>
            <a:xfrm rot="5400000">
              <a:off x="3637775" y="3712775"/>
              <a:ext cx="361800" cy="285600"/>
            </a:xfrm>
            <a:prstGeom prst="bentConnector3">
              <a:avLst>
                <a:gd fmla="val 49993" name="adj1"/>
              </a:avLst>
            </a:prstGeom>
            <a:noFill/>
            <a:ln cap="flat" cmpd="sng" w="9525">
              <a:solidFill>
                <a:schemeClr val="dk2"/>
              </a:solidFill>
              <a:prstDash val="solid"/>
              <a:round/>
              <a:headEnd len="med" w="med" type="none"/>
              <a:tailEnd len="med" w="med" type="triangle"/>
            </a:ln>
          </p:spPr>
        </p:cxnSp>
      </p:grpSp>
      <p:sp>
        <p:nvSpPr>
          <p:cNvPr id="2641" name="Google Shape;2641;p177"/>
          <p:cNvSpPr/>
          <p:nvPr/>
        </p:nvSpPr>
        <p:spPr>
          <a:xfrm>
            <a:off x="6554010" y="2032017"/>
            <a:ext cx="4524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 sz="1300">
                <a:latin typeface="Inconsolata"/>
                <a:ea typeface="Inconsolata"/>
                <a:cs typeface="Inconsolata"/>
                <a:sym typeface="Inconsolata"/>
              </a:rPr>
              <a:t>t1</a:t>
            </a:r>
            <a:endParaRPr sz="1300">
              <a:latin typeface="Inconsolata"/>
              <a:ea typeface="Inconsolata"/>
              <a:cs typeface="Inconsolata"/>
              <a:sym typeface="Inconsolata"/>
            </a:endParaRPr>
          </a:p>
        </p:txBody>
      </p:sp>
      <p:grpSp>
        <p:nvGrpSpPr>
          <p:cNvPr id="2642" name="Google Shape;2642;p177"/>
          <p:cNvGrpSpPr/>
          <p:nvPr/>
        </p:nvGrpSpPr>
        <p:grpSpPr>
          <a:xfrm>
            <a:off x="8792934" y="1970209"/>
            <a:ext cx="2047838" cy="2412806"/>
            <a:chOff x="6161625" y="725700"/>
            <a:chExt cx="1536263" cy="1809650"/>
          </a:xfrm>
        </p:grpSpPr>
        <p:sp>
          <p:nvSpPr>
            <p:cNvPr id="2643" name="Google Shape;2643;p177"/>
            <p:cNvSpPr/>
            <p:nvPr/>
          </p:nvSpPr>
          <p:spPr>
            <a:xfrm>
              <a:off x="6355388" y="72570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latin typeface="Inconsolata"/>
                  <a:ea typeface="Inconsolata"/>
                  <a:cs typeface="Inconsolata"/>
                  <a:sym typeface="Inconsolata"/>
                </a:rPr>
                <a:t>Notebook</a:t>
              </a:r>
              <a:endParaRPr sz="1500">
                <a:latin typeface="Inconsolata"/>
                <a:ea typeface="Inconsolata"/>
                <a:cs typeface="Inconsolata"/>
                <a:sym typeface="Inconsolata"/>
              </a:endParaRPr>
            </a:p>
          </p:txBody>
        </p:sp>
        <p:sp>
          <p:nvSpPr>
            <p:cNvPr id="2644" name="Google Shape;2644;p177"/>
            <p:cNvSpPr/>
            <p:nvPr/>
          </p:nvSpPr>
          <p:spPr>
            <a:xfrm>
              <a:off x="6355375" y="106515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latin typeface="Inconsolata"/>
                  <a:ea typeface="Inconsolata"/>
                  <a:cs typeface="Inconsolata"/>
                  <a:sym typeface="Inconsolata"/>
                </a:rPr>
                <a:t>JAR</a:t>
              </a:r>
              <a:endParaRPr sz="1500">
                <a:latin typeface="Inconsolata"/>
                <a:ea typeface="Inconsolata"/>
                <a:cs typeface="Inconsolata"/>
                <a:sym typeface="Inconsolata"/>
              </a:endParaRPr>
            </a:p>
          </p:txBody>
        </p:sp>
        <p:sp>
          <p:nvSpPr>
            <p:cNvPr id="2645" name="Google Shape;2645;p177"/>
            <p:cNvSpPr/>
            <p:nvPr/>
          </p:nvSpPr>
          <p:spPr>
            <a:xfrm>
              <a:off x="6355388" y="137240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latin typeface="Inconsolata"/>
                  <a:ea typeface="Inconsolata"/>
                  <a:cs typeface="Inconsolata"/>
                  <a:sym typeface="Inconsolata"/>
                </a:rPr>
                <a:t>Spark Submit</a:t>
              </a:r>
              <a:endParaRPr sz="1500">
                <a:latin typeface="Inconsolata"/>
                <a:ea typeface="Inconsolata"/>
                <a:cs typeface="Inconsolata"/>
                <a:sym typeface="Inconsolata"/>
              </a:endParaRPr>
            </a:p>
          </p:txBody>
        </p:sp>
        <p:sp>
          <p:nvSpPr>
            <p:cNvPr id="2646" name="Google Shape;2646;p177"/>
            <p:cNvSpPr/>
            <p:nvPr/>
          </p:nvSpPr>
          <p:spPr>
            <a:xfrm>
              <a:off x="6355375" y="167965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latin typeface="Inconsolata"/>
                  <a:ea typeface="Inconsolata"/>
                  <a:cs typeface="Inconsolata"/>
                  <a:sym typeface="Inconsolata"/>
                </a:rPr>
                <a:t>Python</a:t>
              </a:r>
              <a:endParaRPr sz="1500">
                <a:latin typeface="Inconsolata"/>
                <a:ea typeface="Inconsolata"/>
                <a:cs typeface="Inconsolata"/>
                <a:sym typeface="Inconsolata"/>
              </a:endParaRPr>
            </a:p>
          </p:txBody>
        </p:sp>
        <p:sp>
          <p:nvSpPr>
            <p:cNvPr id="2647" name="Google Shape;2647;p177"/>
            <p:cNvSpPr/>
            <p:nvPr/>
          </p:nvSpPr>
          <p:spPr>
            <a:xfrm>
              <a:off x="6355388" y="198690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100">
                  <a:latin typeface="Inconsolata"/>
                  <a:ea typeface="Inconsolata"/>
                  <a:cs typeface="Inconsolata"/>
                  <a:sym typeface="Inconsolata"/>
                </a:rPr>
                <a:t>Delta Live Tables Pipeline</a:t>
              </a:r>
              <a:endParaRPr b="1" sz="1100">
                <a:latin typeface="Inconsolata"/>
                <a:ea typeface="Inconsolata"/>
                <a:cs typeface="Inconsolata"/>
                <a:sym typeface="Inconsolata"/>
              </a:endParaRPr>
            </a:p>
          </p:txBody>
        </p:sp>
        <p:sp>
          <p:nvSpPr>
            <p:cNvPr id="2648" name="Google Shape;2648;p177"/>
            <p:cNvSpPr/>
            <p:nvPr/>
          </p:nvSpPr>
          <p:spPr>
            <a:xfrm>
              <a:off x="6355375" y="229415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300">
                  <a:latin typeface="Inconsolata"/>
                  <a:ea typeface="Inconsolata"/>
                  <a:cs typeface="Inconsolata"/>
                  <a:sym typeface="Inconsolata"/>
                </a:rPr>
                <a:t>Python wheel</a:t>
              </a:r>
              <a:endParaRPr sz="1300">
                <a:latin typeface="Inconsolata"/>
                <a:ea typeface="Inconsolata"/>
                <a:cs typeface="Inconsolata"/>
                <a:sym typeface="Inconsolata"/>
              </a:endParaRPr>
            </a:p>
          </p:txBody>
        </p:sp>
        <p:sp>
          <p:nvSpPr>
            <p:cNvPr id="2649" name="Google Shape;2649;p177"/>
            <p:cNvSpPr/>
            <p:nvPr/>
          </p:nvSpPr>
          <p:spPr>
            <a:xfrm>
              <a:off x="6161625" y="751225"/>
              <a:ext cx="135900" cy="1758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cxnSp>
        <p:nvCxnSpPr>
          <p:cNvPr id="2650" name="Google Shape;2650;p177"/>
          <p:cNvCxnSpPr>
            <a:stCxn id="2641" idx="3"/>
            <a:endCxn id="2649" idx="1"/>
          </p:cNvCxnSpPr>
          <p:nvPr/>
        </p:nvCxnSpPr>
        <p:spPr>
          <a:xfrm>
            <a:off x="7006410" y="2174067"/>
            <a:ext cx="1786500" cy="1002600"/>
          </a:xfrm>
          <a:prstGeom prst="curvedConnector3">
            <a:avLst>
              <a:gd fmla="val 49997" name="adj1"/>
            </a:avLst>
          </a:prstGeom>
          <a:noFill/>
          <a:ln cap="flat" cmpd="sng" w="9525">
            <a:solidFill>
              <a:schemeClr val="dk2"/>
            </a:solidFill>
            <a:prstDash val="solid"/>
            <a:round/>
            <a:headEnd len="med" w="med" type="none"/>
            <a:tailEnd len="med" w="med" type="oval"/>
          </a:ln>
        </p:spPr>
      </p:cxnSp>
      <p:sp>
        <p:nvSpPr>
          <p:cNvPr id="2651" name="Google Shape;2651;p177"/>
          <p:cNvSpPr txBox="1"/>
          <p:nvPr/>
        </p:nvSpPr>
        <p:spPr>
          <a:xfrm>
            <a:off x="8792933" y="1320700"/>
            <a:ext cx="24531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900">
                <a:latin typeface="DM Sans"/>
                <a:ea typeface="DM Sans"/>
                <a:cs typeface="DM Sans"/>
                <a:sym typeface="DM Sans"/>
              </a:rPr>
              <a:t>Each Task can be:</a:t>
            </a:r>
            <a:endParaRPr sz="1900">
              <a:latin typeface="DM Sans"/>
              <a:ea typeface="DM Sans"/>
              <a:cs typeface="DM Sans"/>
              <a:sym typeface="DM Sans"/>
            </a:endParaRPr>
          </a:p>
        </p:txBody>
      </p:sp>
      <p:sp>
        <p:nvSpPr>
          <p:cNvPr id="2652" name="Google Shape;2652;p177"/>
          <p:cNvSpPr/>
          <p:nvPr/>
        </p:nvSpPr>
        <p:spPr>
          <a:xfrm>
            <a:off x="8972438" y="5293100"/>
            <a:ext cx="1688796" cy="95526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 sz="1600">
                <a:latin typeface="Inconsolata"/>
                <a:ea typeface="Inconsolata"/>
                <a:cs typeface="Inconsolata"/>
                <a:sym typeface="Inconsolata"/>
              </a:rPr>
              <a:t>API / UI support</a:t>
            </a:r>
            <a:endParaRPr sz="1600">
              <a:latin typeface="Inconsolata"/>
              <a:ea typeface="Inconsolata"/>
              <a:cs typeface="Inconsolata"/>
              <a:sym typeface="Inconsolata"/>
            </a:endParaRPr>
          </a:p>
        </p:txBody>
      </p:sp>
      <p:sp>
        <p:nvSpPr>
          <p:cNvPr id="2653" name="Google Shape;2653;p177"/>
          <p:cNvSpPr txBox="1"/>
          <p:nvPr>
            <p:ph idx="12" type="sldNum"/>
          </p:nvPr>
        </p:nvSpPr>
        <p:spPr>
          <a:xfrm>
            <a:off x="10822492" y="6412967"/>
            <a:ext cx="604500" cy="384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2"/>
          <p:cNvSpPr txBox="1"/>
          <p:nvPr/>
        </p:nvSpPr>
        <p:spPr>
          <a:xfrm>
            <a:off x="2113825" y="1436075"/>
            <a:ext cx="7188300" cy="16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600">
                <a:latin typeface="Inconsolata"/>
                <a:ea typeface="Inconsolata"/>
                <a:cs typeface="Inconsolata"/>
                <a:sym typeface="Inconsolata"/>
              </a:rPr>
              <a:t>Voice out to Accelerate when:</a:t>
            </a:r>
            <a:endParaRPr b="1" sz="26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AutoNum type="arabicPeriod"/>
            </a:pPr>
            <a:r>
              <a:rPr lang="en" sz="2000">
                <a:latin typeface="Inconsolata"/>
                <a:ea typeface="Inconsolata"/>
                <a:cs typeface="Inconsolata"/>
                <a:sym typeface="Inconsolata"/>
              </a:rPr>
              <a:t>Ask questions during workshop</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AutoNum type="arabicPeriod"/>
            </a:pPr>
            <a:r>
              <a:rPr lang="en" sz="2000">
                <a:latin typeface="Inconsolata"/>
                <a:ea typeface="Inconsolata"/>
                <a:cs typeface="Inconsolata"/>
                <a:sym typeface="Inconsolata"/>
              </a:rPr>
              <a:t>Too simple / Already know it</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AutoNum type="arabicPeriod"/>
            </a:pPr>
            <a:r>
              <a:rPr lang="en" sz="2000">
                <a:latin typeface="Inconsolata"/>
                <a:ea typeface="Inconsolata"/>
                <a:cs typeface="Inconsolata"/>
                <a:sym typeface="Inconsolata"/>
              </a:rPr>
              <a:t>Needs deeper content (see appendix first)</a:t>
            </a:r>
            <a:endParaRPr sz="2000">
              <a:latin typeface="Inconsolata"/>
              <a:ea typeface="Inconsolata"/>
              <a:cs typeface="Inconsolata"/>
              <a:sym typeface="Inconsolata"/>
            </a:endParaRPr>
          </a:p>
        </p:txBody>
      </p:sp>
      <p:sp>
        <p:nvSpPr>
          <p:cNvPr id="869" name="Google Shape;869;p142"/>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Housekeeping</a:t>
            </a:r>
            <a:endParaRPr sz="2400">
              <a:solidFill>
                <a:schemeClr val="lt1"/>
              </a:solidFill>
              <a:latin typeface="DM Sans"/>
              <a:ea typeface="DM Sans"/>
              <a:cs typeface="DM Sans"/>
              <a:sym typeface="DM Sans"/>
            </a:endParaRPr>
          </a:p>
        </p:txBody>
      </p:sp>
      <p:sp>
        <p:nvSpPr>
          <p:cNvPr id="870" name="Google Shape;870;p142"/>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871" name="Google Shape;871;p142"/>
          <p:cNvSpPr txBox="1"/>
          <p:nvPr/>
        </p:nvSpPr>
        <p:spPr>
          <a:xfrm>
            <a:off x="2113825" y="3216325"/>
            <a:ext cx="7665900" cy="245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Inconsolata"/>
                <a:ea typeface="Inconsolata"/>
                <a:cs typeface="Inconsolata"/>
                <a:sym typeface="Inconsolata"/>
              </a:rPr>
              <a:t>Expected Outcome of Day 1</a:t>
            </a:r>
            <a:r>
              <a:rPr b="1" lang="en" sz="1800">
                <a:latin typeface="Inconsolata"/>
                <a:ea typeface="Inconsolata"/>
                <a:cs typeface="Inconsolata"/>
                <a:sym typeface="Inconsolata"/>
              </a:rPr>
              <a:t>:</a:t>
            </a:r>
            <a:endParaRPr b="1" sz="1800">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Clear understanding of Databricks Architecture and best practices on Infra &amp; Networking</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Know your existing Architecture and how to move towards desired Architecture</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Know how to do End to End ETL from logs generation, ingestion to delta, to consumption and Splunk query, and orchestration capabilities</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Know basics of Azure DevOps CICD capabilities</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Know all log types on Databricks and tools to analyze them</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Get concrete use cases in your team on Splunk-Databricks integration and SIEM</a:t>
            </a:r>
            <a:endParaRPr>
              <a:latin typeface="Inconsolata"/>
              <a:ea typeface="Inconsolata"/>
              <a:cs typeface="Inconsolata"/>
              <a:sym typeface="Inconsolat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178"/>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 Workflow - Multi-Task Jobs</a:t>
            </a:r>
            <a:endParaRPr sz="2400">
              <a:solidFill>
                <a:srgbClr val="F9F6F4"/>
              </a:solidFill>
              <a:latin typeface="DM Sans"/>
              <a:ea typeface="DM Sans"/>
              <a:cs typeface="DM Sans"/>
              <a:sym typeface="DM Sans"/>
            </a:endParaRPr>
          </a:p>
        </p:txBody>
      </p:sp>
      <p:sp>
        <p:nvSpPr>
          <p:cNvPr id="2659" name="Google Shape;2659;p178"/>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Jobs can be single task / multi task DAG, each task can be one of the 6 allowed type, full API support</a:t>
            </a:r>
            <a:endParaRPr sz="1500"/>
          </a:p>
        </p:txBody>
      </p:sp>
      <p:sp>
        <p:nvSpPr>
          <p:cNvPr id="2660" name="Google Shape;2660;p178"/>
          <p:cNvSpPr txBox="1"/>
          <p:nvPr>
            <p:ph idx="12" type="sldNum"/>
          </p:nvPr>
        </p:nvSpPr>
        <p:spPr>
          <a:xfrm>
            <a:off x="10822492" y="6412967"/>
            <a:ext cx="604500" cy="384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descr="Task dependencies example flow" id="2661" name="Google Shape;2661;p178"/>
          <p:cNvPicPr preferRelativeResize="0"/>
          <p:nvPr/>
        </p:nvPicPr>
        <p:blipFill>
          <a:blip r:embed="rId3">
            <a:alphaModFix/>
          </a:blip>
          <a:stretch>
            <a:fillRect/>
          </a:stretch>
        </p:blipFill>
        <p:spPr>
          <a:xfrm>
            <a:off x="6803331" y="1414717"/>
            <a:ext cx="5284311" cy="3533116"/>
          </a:xfrm>
          <a:prstGeom prst="rect">
            <a:avLst/>
          </a:prstGeom>
          <a:noFill/>
          <a:ln>
            <a:noFill/>
          </a:ln>
        </p:spPr>
      </p:pic>
      <p:pic>
        <p:nvPicPr>
          <p:cNvPr descr="Task dependencies example diagram" id="2662" name="Google Shape;2662;p178"/>
          <p:cNvPicPr preferRelativeResize="0"/>
          <p:nvPr/>
        </p:nvPicPr>
        <p:blipFill>
          <a:blip r:embed="rId4">
            <a:alphaModFix/>
          </a:blip>
          <a:stretch>
            <a:fillRect/>
          </a:stretch>
        </p:blipFill>
        <p:spPr>
          <a:xfrm>
            <a:off x="100292" y="1206400"/>
            <a:ext cx="6611579" cy="3949645"/>
          </a:xfrm>
          <a:prstGeom prst="rect">
            <a:avLst/>
          </a:prstGeom>
          <a:noFill/>
          <a:ln>
            <a:noFill/>
          </a:ln>
        </p:spPr>
      </p:pic>
      <p:sp>
        <p:nvSpPr>
          <p:cNvPr id="2663" name="Google Shape;2663;p178"/>
          <p:cNvSpPr txBox="1"/>
          <p:nvPr/>
        </p:nvSpPr>
        <p:spPr>
          <a:xfrm>
            <a:off x="6711854" y="5319967"/>
            <a:ext cx="4867500" cy="9849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b="1" lang="en" sz="1600">
                <a:solidFill>
                  <a:srgbClr val="171717"/>
                </a:solidFill>
                <a:highlight>
                  <a:srgbClr val="FFFFFF"/>
                </a:highlight>
              </a:rPr>
              <a:t>Job clusters will run as many of them</a:t>
            </a:r>
            <a:r>
              <a:rPr lang="en" sz="1600">
                <a:solidFill>
                  <a:srgbClr val="171717"/>
                </a:solidFill>
                <a:highlight>
                  <a:srgbClr val="FFFFFF"/>
                </a:highlight>
              </a:rPr>
              <a:t> in parallel as possible (-&gt; concurrency within single cluster - Scheduling within Spark Application)</a:t>
            </a:r>
            <a:endParaRPr sz="1600">
              <a:solidFill>
                <a:srgbClr val="171717"/>
              </a:solidFill>
              <a:highlight>
                <a:srgbClr val="FFFFFF"/>
              </a:highlight>
            </a:endParaRPr>
          </a:p>
        </p:txBody>
      </p:sp>
      <p:sp>
        <p:nvSpPr>
          <p:cNvPr id="2664" name="Google Shape;2664;p178"/>
          <p:cNvSpPr txBox="1"/>
          <p:nvPr/>
        </p:nvSpPr>
        <p:spPr>
          <a:xfrm>
            <a:off x="1675981" y="5319967"/>
            <a:ext cx="4029300" cy="9849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600">
                <a:solidFill>
                  <a:srgbClr val="171717"/>
                </a:solidFill>
                <a:highlight>
                  <a:srgbClr val="FFFFFF"/>
                </a:highlight>
              </a:rPr>
              <a:t>Build </a:t>
            </a:r>
            <a:r>
              <a:rPr b="1" lang="en" sz="1600">
                <a:solidFill>
                  <a:srgbClr val="171717"/>
                </a:solidFill>
                <a:highlight>
                  <a:srgbClr val="FFFFFF"/>
                </a:highlight>
              </a:rPr>
              <a:t>DAG</a:t>
            </a:r>
            <a:r>
              <a:rPr lang="en" sz="1600">
                <a:solidFill>
                  <a:srgbClr val="171717"/>
                </a:solidFill>
                <a:highlight>
                  <a:srgbClr val="FFFFFF"/>
                </a:highlight>
              </a:rPr>
              <a:t> using Multi Task Job, Dependencies, Serial / Parallel</a:t>
            </a:r>
            <a:endParaRPr sz="1600">
              <a:solidFill>
                <a:srgbClr val="171717"/>
              </a:solidFill>
              <a:highlight>
                <a:srgbClr val="FFFFFF"/>
              </a:highlight>
            </a:endParaRPr>
          </a:p>
          <a:p>
            <a:pPr indent="0" lvl="0" marL="0" rtl="0" algn="l">
              <a:spcBef>
                <a:spcPts val="0"/>
              </a:spcBef>
              <a:spcAft>
                <a:spcPts val="0"/>
              </a:spcAft>
              <a:buNone/>
            </a:pPr>
            <a:r>
              <a:rPr lang="en" sz="1600">
                <a:solidFill>
                  <a:srgbClr val="171717"/>
                </a:solidFill>
                <a:highlight>
                  <a:srgbClr val="FFFFFF"/>
                </a:highlight>
              </a:rPr>
              <a:t>Job clusters can be reused across </a:t>
            </a:r>
            <a:r>
              <a:rPr b="1" lang="en" sz="1600">
                <a:solidFill>
                  <a:srgbClr val="171717"/>
                </a:solidFill>
                <a:highlight>
                  <a:srgbClr val="FFFFFF"/>
                </a:highlight>
              </a:rPr>
              <a:t>Tasks</a:t>
            </a:r>
            <a:endParaRPr b="1" sz="1600">
              <a:solidFill>
                <a:srgbClr val="171717"/>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8" name="Shape 2668"/>
        <p:cNvGrpSpPr/>
        <p:nvPr/>
      </p:nvGrpSpPr>
      <p:grpSpPr>
        <a:xfrm>
          <a:off x="0" y="0"/>
          <a:ext cx="0" cy="0"/>
          <a:chOff x="0" y="0"/>
          <a:chExt cx="0" cy="0"/>
        </a:xfrm>
      </p:grpSpPr>
      <p:sp>
        <p:nvSpPr>
          <p:cNvPr id="2669" name="Google Shape;2669;p179"/>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 Workflow - Delta Live Tables</a:t>
            </a:r>
            <a:endParaRPr sz="2400">
              <a:solidFill>
                <a:srgbClr val="F9F6F4"/>
              </a:solidFill>
              <a:latin typeface="DM Sans"/>
              <a:ea typeface="DM Sans"/>
              <a:cs typeface="DM Sans"/>
              <a:sym typeface="DM Sans"/>
            </a:endParaRPr>
          </a:p>
        </p:txBody>
      </p:sp>
      <p:sp>
        <p:nvSpPr>
          <p:cNvPr id="2670" name="Google Shape;2670;p179"/>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What is DLT?</a:t>
            </a:r>
            <a:endParaRPr sz="1500"/>
          </a:p>
        </p:txBody>
      </p:sp>
      <p:sp>
        <p:nvSpPr>
          <p:cNvPr id="2671" name="Google Shape;2671;p179"/>
          <p:cNvSpPr/>
          <p:nvPr/>
        </p:nvSpPr>
        <p:spPr>
          <a:xfrm>
            <a:off x="2524702" y="1099200"/>
            <a:ext cx="9508800" cy="4785900"/>
          </a:xfrm>
          <a:prstGeom prst="roundRect">
            <a:avLst>
              <a:gd fmla="val 16667" name="adj"/>
            </a:avLst>
          </a:prstGeom>
          <a:solidFill>
            <a:srgbClr val="F8F9FA"/>
          </a:solidFill>
          <a:ln cap="flat" cmpd="sng" w="19050">
            <a:solidFill>
              <a:schemeClr val="accent6"/>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b="1" lang="en" sz="1600"/>
              <a:t>Delta Live Tables</a:t>
            </a:r>
            <a:endParaRPr b="1" sz="1600"/>
          </a:p>
          <a:p>
            <a:pPr indent="0" lvl="0" marL="0" rtl="0" algn="ctr">
              <a:spcBef>
                <a:spcPts val="0"/>
              </a:spcBef>
              <a:spcAft>
                <a:spcPts val="0"/>
              </a:spcAft>
              <a:buNone/>
            </a:pPr>
            <a:r>
              <a:t/>
            </a:r>
            <a:endParaRPr sz="1600"/>
          </a:p>
          <a:p>
            <a:pPr indent="0" lvl="0" marL="0" rtl="0" algn="ctr">
              <a:spcBef>
                <a:spcPts val="0"/>
              </a:spcBef>
              <a:spcAft>
                <a:spcPts val="0"/>
              </a:spcAft>
              <a:buNone/>
            </a:pPr>
            <a:r>
              <a:t/>
            </a:r>
            <a:endParaRPr sz="1600"/>
          </a:p>
          <a:p>
            <a:pPr indent="0" lvl="0" marL="0" rtl="0" algn="l">
              <a:spcBef>
                <a:spcPts val="0"/>
              </a:spcBef>
              <a:spcAft>
                <a:spcPts val="0"/>
              </a:spcAft>
              <a:buNone/>
            </a:pPr>
            <a:r>
              <a:rPr lang="en" sz="1600"/>
              <a:t>DLT is a Framework to </a:t>
            </a:r>
            <a:r>
              <a:rPr b="1" lang="en" sz="1600"/>
              <a:t>Declaratively</a:t>
            </a:r>
            <a:r>
              <a:rPr lang="en" sz="1600"/>
              <a:t> define your ETL pipeline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Table dependencies and execution sequence are </a:t>
            </a:r>
            <a:endParaRPr sz="1600"/>
          </a:p>
          <a:p>
            <a:pPr indent="0" lvl="0" marL="0" rtl="0" algn="l">
              <a:spcBef>
                <a:spcPts val="0"/>
              </a:spcBef>
              <a:spcAft>
                <a:spcPts val="0"/>
              </a:spcAft>
              <a:buNone/>
            </a:pPr>
            <a:r>
              <a:rPr lang="en" sz="1600"/>
              <a:t>automatically figured out by Databricks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Key tasks are handled automatically (with option to customize) </a:t>
            </a:r>
            <a:endParaRPr sz="1600"/>
          </a:p>
          <a:p>
            <a:pPr indent="0" lvl="0" marL="0" rtl="0" algn="l">
              <a:spcBef>
                <a:spcPts val="0"/>
              </a:spcBef>
              <a:spcAft>
                <a:spcPts val="0"/>
              </a:spcAft>
              <a:buNone/>
            </a:pPr>
            <a:r>
              <a:rPr lang="en" sz="1600"/>
              <a:t>handled for your pipeline, see boxes on the right.</a:t>
            </a:r>
            <a:endParaRPr sz="1600"/>
          </a:p>
        </p:txBody>
      </p:sp>
      <p:sp>
        <p:nvSpPr>
          <p:cNvPr id="2672" name="Google Shape;2672;p179"/>
          <p:cNvSpPr/>
          <p:nvPr/>
        </p:nvSpPr>
        <p:spPr>
          <a:xfrm>
            <a:off x="327118" y="1473867"/>
            <a:ext cx="1789500" cy="321600"/>
          </a:xfrm>
          <a:prstGeom prst="rect">
            <a:avLst/>
          </a:prstGeom>
          <a:solidFill>
            <a:srgbClr val="F8F9FA"/>
          </a:solidFill>
          <a:ln cap="flat" cmpd="sng" w="19050">
            <a:solidFill>
              <a:srgbClr val="F2F2F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solidFill>
                  <a:srgbClr val="9E9E9E"/>
                </a:solidFill>
                <a:latin typeface="DM Sans"/>
                <a:ea typeface="DM Sans"/>
                <a:cs typeface="DM Sans"/>
                <a:sym typeface="DM Sans"/>
              </a:rPr>
              <a:t>Notebook</a:t>
            </a:r>
            <a:endParaRPr sz="1500">
              <a:solidFill>
                <a:srgbClr val="9E9E9E"/>
              </a:solidFill>
              <a:latin typeface="DM Sans"/>
              <a:ea typeface="DM Sans"/>
              <a:cs typeface="DM Sans"/>
              <a:sym typeface="DM Sans"/>
            </a:endParaRPr>
          </a:p>
        </p:txBody>
      </p:sp>
      <p:sp>
        <p:nvSpPr>
          <p:cNvPr id="2673" name="Google Shape;2673;p179"/>
          <p:cNvSpPr/>
          <p:nvPr/>
        </p:nvSpPr>
        <p:spPr>
          <a:xfrm>
            <a:off x="327101" y="1926467"/>
            <a:ext cx="1789500" cy="321600"/>
          </a:xfrm>
          <a:prstGeom prst="rect">
            <a:avLst/>
          </a:prstGeom>
          <a:solidFill>
            <a:srgbClr val="F8F9FA"/>
          </a:solidFill>
          <a:ln cap="flat" cmpd="sng" w="19050">
            <a:solidFill>
              <a:srgbClr val="F2F2F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solidFill>
                  <a:srgbClr val="9E9E9E"/>
                </a:solidFill>
                <a:latin typeface="DM Sans"/>
                <a:ea typeface="DM Sans"/>
                <a:cs typeface="DM Sans"/>
                <a:sym typeface="DM Sans"/>
              </a:rPr>
              <a:t>JAR</a:t>
            </a:r>
            <a:endParaRPr sz="1500">
              <a:solidFill>
                <a:srgbClr val="9E9E9E"/>
              </a:solidFill>
              <a:latin typeface="DM Sans"/>
              <a:ea typeface="DM Sans"/>
              <a:cs typeface="DM Sans"/>
              <a:sym typeface="DM Sans"/>
            </a:endParaRPr>
          </a:p>
        </p:txBody>
      </p:sp>
      <p:sp>
        <p:nvSpPr>
          <p:cNvPr id="2674" name="Google Shape;2674;p179"/>
          <p:cNvSpPr/>
          <p:nvPr/>
        </p:nvSpPr>
        <p:spPr>
          <a:xfrm>
            <a:off x="327118" y="2336133"/>
            <a:ext cx="1789500" cy="321600"/>
          </a:xfrm>
          <a:prstGeom prst="rect">
            <a:avLst/>
          </a:prstGeom>
          <a:solidFill>
            <a:srgbClr val="F8F9FA"/>
          </a:solidFill>
          <a:ln cap="flat" cmpd="sng" w="19050">
            <a:solidFill>
              <a:srgbClr val="F2F2F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solidFill>
                  <a:srgbClr val="9E9E9E"/>
                </a:solidFill>
                <a:latin typeface="DM Sans"/>
                <a:ea typeface="DM Sans"/>
                <a:cs typeface="DM Sans"/>
                <a:sym typeface="DM Sans"/>
              </a:rPr>
              <a:t>Spark Submit</a:t>
            </a:r>
            <a:endParaRPr sz="1500">
              <a:solidFill>
                <a:srgbClr val="9E9E9E"/>
              </a:solidFill>
              <a:latin typeface="DM Sans"/>
              <a:ea typeface="DM Sans"/>
              <a:cs typeface="DM Sans"/>
              <a:sym typeface="DM Sans"/>
            </a:endParaRPr>
          </a:p>
        </p:txBody>
      </p:sp>
      <p:sp>
        <p:nvSpPr>
          <p:cNvPr id="2675" name="Google Shape;2675;p179"/>
          <p:cNvSpPr/>
          <p:nvPr/>
        </p:nvSpPr>
        <p:spPr>
          <a:xfrm>
            <a:off x="327101" y="2745800"/>
            <a:ext cx="1789500" cy="321600"/>
          </a:xfrm>
          <a:prstGeom prst="rect">
            <a:avLst/>
          </a:prstGeom>
          <a:solidFill>
            <a:srgbClr val="F8F9FA"/>
          </a:solidFill>
          <a:ln cap="flat" cmpd="sng" w="19050">
            <a:solidFill>
              <a:srgbClr val="F2F2F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solidFill>
                  <a:srgbClr val="9E9E9E"/>
                </a:solidFill>
                <a:latin typeface="DM Sans"/>
                <a:ea typeface="DM Sans"/>
                <a:cs typeface="DM Sans"/>
                <a:sym typeface="DM Sans"/>
              </a:rPr>
              <a:t>Python</a:t>
            </a:r>
            <a:endParaRPr sz="1500">
              <a:solidFill>
                <a:srgbClr val="9E9E9E"/>
              </a:solidFill>
              <a:latin typeface="DM Sans"/>
              <a:ea typeface="DM Sans"/>
              <a:cs typeface="DM Sans"/>
              <a:sym typeface="DM Sans"/>
            </a:endParaRPr>
          </a:p>
        </p:txBody>
      </p:sp>
      <p:sp>
        <p:nvSpPr>
          <p:cNvPr id="2676" name="Google Shape;2676;p179"/>
          <p:cNvSpPr/>
          <p:nvPr/>
        </p:nvSpPr>
        <p:spPr>
          <a:xfrm>
            <a:off x="327118" y="3155467"/>
            <a:ext cx="1789500" cy="3216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 sz="1100">
                <a:latin typeface="DM Sans"/>
                <a:ea typeface="DM Sans"/>
                <a:cs typeface="DM Sans"/>
                <a:sym typeface="DM Sans"/>
              </a:rPr>
              <a:t>Delta Live Tables Pipeline</a:t>
            </a:r>
            <a:endParaRPr b="1" sz="1100">
              <a:latin typeface="DM Sans"/>
              <a:ea typeface="DM Sans"/>
              <a:cs typeface="DM Sans"/>
              <a:sym typeface="DM Sans"/>
            </a:endParaRPr>
          </a:p>
        </p:txBody>
      </p:sp>
      <p:sp>
        <p:nvSpPr>
          <p:cNvPr id="2677" name="Google Shape;2677;p179"/>
          <p:cNvSpPr/>
          <p:nvPr/>
        </p:nvSpPr>
        <p:spPr>
          <a:xfrm>
            <a:off x="327101" y="3565133"/>
            <a:ext cx="1789500" cy="321600"/>
          </a:xfrm>
          <a:prstGeom prst="rect">
            <a:avLst/>
          </a:prstGeom>
          <a:solidFill>
            <a:srgbClr val="F8F9FA"/>
          </a:solidFill>
          <a:ln cap="flat" cmpd="sng" w="19050">
            <a:solidFill>
              <a:srgbClr val="F2F2F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300">
                <a:solidFill>
                  <a:srgbClr val="9E9E9E"/>
                </a:solidFill>
                <a:latin typeface="DM Sans"/>
                <a:ea typeface="DM Sans"/>
                <a:cs typeface="DM Sans"/>
                <a:sym typeface="DM Sans"/>
              </a:rPr>
              <a:t>Python wheel</a:t>
            </a:r>
            <a:endParaRPr sz="1300">
              <a:solidFill>
                <a:srgbClr val="9E9E9E"/>
              </a:solidFill>
              <a:latin typeface="DM Sans"/>
              <a:ea typeface="DM Sans"/>
              <a:cs typeface="DM Sans"/>
              <a:sym typeface="DM Sans"/>
            </a:endParaRPr>
          </a:p>
        </p:txBody>
      </p:sp>
      <p:cxnSp>
        <p:nvCxnSpPr>
          <p:cNvPr id="2678" name="Google Shape;2678;p179"/>
          <p:cNvCxnSpPr>
            <a:stCxn id="2676" idx="3"/>
            <a:endCxn id="2671" idx="1"/>
          </p:cNvCxnSpPr>
          <p:nvPr/>
        </p:nvCxnSpPr>
        <p:spPr>
          <a:xfrm>
            <a:off x="2116618" y="3316267"/>
            <a:ext cx="408000" cy="175800"/>
          </a:xfrm>
          <a:prstGeom prst="straightConnector1">
            <a:avLst/>
          </a:prstGeom>
          <a:noFill/>
          <a:ln cap="flat" cmpd="sng" w="19050">
            <a:solidFill>
              <a:schemeClr val="dk2"/>
            </a:solidFill>
            <a:prstDash val="solid"/>
            <a:round/>
            <a:headEnd len="med" w="med" type="none"/>
            <a:tailEnd len="med" w="med" type="triangle"/>
          </a:ln>
        </p:spPr>
      </p:cxnSp>
      <p:sp>
        <p:nvSpPr>
          <p:cNvPr id="2679" name="Google Shape;2679;p179"/>
          <p:cNvSpPr txBox="1"/>
          <p:nvPr>
            <p:ph idx="12" type="sldNum"/>
          </p:nvPr>
        </p:nvSpPr>
        <p:spPr>
          <a:xfrm>
            <a:off x="10822492" y="6412967"/>
            <a:ext cx="604500" cy="384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2680" name="Google Shape;2680;p179"/>
          <p:cNvPicPr preferRelativeResize="0"/>
          <p:nvPr/>
        </p:nvPicPr>
        <p:blipFill>
          <a:blip r:embed="rId3">
            <a:alphaModFix/>
          </a:blip>
          <a:stretch>
            <a:fillRect/>
          </a:stretch>
        </p:blipFill>
        <p:spPr>
          <a:xfrm>
            <a:off x="2802232" y="4072066"/>
            <a:ext cx="6189222" cy="1575082"/>
          </a:xfrm>
          <a:prstGeom prst="rect">
            <a:avLst/>
          </a:prstGeom>
          <a:noFill/>
          <a:ln>
            <a:noFill/>
          </a:ln>
        </p:spPr>
      </p:pic>
      <p:grpSp>
        <p:nvGrpSpPr>
          <p:cNvPr id="2681" name="Google Shape;2681;p179"/>
          <p:cNvGrpSpPr/>
          <p:nvPr/>
        </p:nvGrpSpPr>
        <p:grpSpPr>
          <a:xfrm>
            <a:off x="9677047" y="2336075"/>
            <a:ext cx="2047821" cy="2003183"/>
            <a:chOff x="7259600" y="1752100"/>
            <a:chExt cx="1536250" cy="1502425"/>
          </a:xfrm>
        </p:grpSpPr>
        <p:sp>
          <p:nvSpPr>
            <p:cNvPr id="2682" name="Google Shape;2682;p179"/>
            <p:cNvSpPr/>
            <p:nvPr/>
          </p:nvSpPr>
          <p:spPr>
            <a:xfrm>
              <a:off x="7453350" y="175210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300">
                  <a:latin typeface="Inconsolata"/>
                  <a:ea typeface="Inconsolata"/>
                  <a:cs typeface="Inconsolata"/>
                  <a:sym typeface="Inconsolata"/>
                </a:rPr>
                <a:t>Task orchestration</a:t>
              </a:r>
              <a:endParaRPr sz="1300">
                <a:latin typeface="Inconsolata"/>
                <a:ea typeface="Inconsolata"/>
                <a:cs typeface="Inconsolata"/>
                <a:sym typeface="Inconsolata"/>
              </a:endParaRPr>
            </a:p>
          </p:txBody>
        </p:sp>
        <p:sp>
          <p:nvSpPr>
            <p:cNvPr id="2683" name="Google Shape;2683;p179"/>
            <p:cNvSpPr/>
            <p:nvPr/>
          </p:nvSpPr>
          <p:spPr>
            <a:xfrm>
              <a:off x="7453338" y="209155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300">
                  <a:latin typeface="Inconsolata"/>
                  <a:ea typeface="Inconsolata"/>
                  <a:cs typeface="Inconsolata"/>
                  <a:sym typeface="Inconsolata"/>
                </a:rPr>
                <a:t>cluster management</a:t>
              </a:r>
              <a:endParaRPr sz="1300">
                <a:latin typeface="Inconsolata"/>
                <a:ea typeface="Inconsolata"/>
                <a:cs typeface="Inconsolata"/>
                <a:sym typeface="Inconsolata"/>
              </a:endParaRPr>
            </a:p>
          </p:txBody>
        </p:sp>
        <p:sp>
          <p:nvSpPr>
            <p:cNvPr id="2684" name="Google Shape;2684;p179"/>
            <p:cNvSpPr/>
            <p:nvPr/>
          </p:nvSpPr>
          <p:spPr>
            <a:xfrm>
              <a:off x="7453350" y="239880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latin typeface="Inconsolata"/>
                  <a:ea typeface="Inconsolata"/>
                  <a:cs typeface="Inconsolata"/>
                  <a:sym typeface="Inconsolata"/>
                </a:rPr>
                <a:t>monitoring</a:t>
              </a:r>
              <a:endParaRPr sz="1500">
                <a:latin typeface="Inconsolata"/>
                <a:ea typeface="Inconsolata"/>
                <a:cs typeface="Inconsolata"/>
                <a:sym typeface="Inconsolata"/>
              </a:endParaRPr>
            </a:p>
          </p:txBody>
        </p:sp>
        <p:sp>
          <p:nvSpPr>
            <p:cNvPr id="2685" name="Google Shape;2685;p179"/>
            <p:cNvSpPr/>
            <p:nvPr/>
          </p:nvSpPr>
          <p:spPr>
            <a:xfrm>
              <a:off x="7453338" y="270605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latin typeface="Inconsolata"/>
                  <a:ea typeface="Inconsolata"/>
                  <a:cs typeface="Inconsolata"/>
                  <a:sym typeface="Inconsolata"/>
                </a:rPr>
                <a:t>data quality</a:t>
              </a:r>
              <a:endParaRPr sz="1500">
                <a:latin typeface="Inconsolata"/>
                <a:ea typeface="Inconsolata"/>
                <a:cs typeface="Inconsolata"/>
                <a:sym typeface="Inconsolata"/>
              </a:endParaRPr>
            </a:p>
          </p:txBody>
        </p:sp>
        <p:sp>
          <p:nvSpPr>
            <p:cNvPr id="2686" name="Google Shape;2686;p179"/>
            <p:cNvSpPr/>
            <p:nvPr/>
          </p:nvSpPr>
          <p:spPr>
            <a:xfrm>
              <a:off x="7453338" y="3013300"/>
              <a:ext cx="1342500" cy="241200"/>
            </a:xfrm>
            <a:prstGeom prst="rect">
              <a:avLst/>
            </a:prstGeom>
            <a:solidFill>
              <a:srgbClr val="F8F9FA"/>
            </a:solidFill>
            <a:ln cap="flat" cmpd="sng" w="19050">
              <a:solidFill>
                <a:schemeClr val="accent6"/>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lang="en" sz="1500">
                  <a:latin typeface="Inconsolata"/>
                  <a:ea typeface="Inconsolata"/>
                  <a:cs typeface="Inconsolata"/>
                  <a:sym typeface="Inconsolata"/>
                </a:rPr>
                <a:t>error handling</a:t>
              </a:r>
              <a:endParaRPr sz="1500">
                <a:latin typeface="Inconsolata"/>
                <a:ea typeface="Inconsolata"/>
                <a:cs typeface="Inconsolata"/>
                <a:sym typeface="Inconsolata"/>
              </a:endParaRPr>
            </a:p>
          </p:txBody>
        </p:sp>
        <p:sp>
          <p:nvSpPr>
            <p:cNvPr id="2687" name="Google Shape;2687;p179"/>
            <p:cNvSpPr/>
            <p:nvPr/>
          </p:nvSpPr>
          <p:spPr>
            <a:xfrm>
              <a:off x="7259600" y="1777625"/>
              <a:ext cx="135900" cy="1476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2688" name="Google Shape;2688;p179"/>
          <p:cNvSpPr txBox="1"/>
          <p:nvPr/>
        </p:nvSpPr>
        <p:spPr>
          <a:xfrm>
            <a:off x="127975" y="5926525"/>
            <a:ext cx="727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Read:</a:t>
            </a:r>
            <a:r>
              <a:rPr lang="en" sz="1200"/>
              <a:t> </a:t>
            </a:r>
            <a:r>
              <a:rPr lang="en" sz="1200" u="sng">
                <a:solidFill>
                  <a:schemeClr val="hlink"/>
                </a:solidFill>
                <a:hlinkClick r:id="rId4"/>
              </a:rPr>
              <a:t>Delta Live Tables - Azure Databricks | Microsoft Docs</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180"/>
          <p:cNvSpPr/>
          <p:nvPr/>
        </p:nvSpPr>
        <p:spPr>
          <a:xfrm>
            <a:off x="1155144" y="1272867"/>
            <a:ext cx="9365400" cy="4622100"/>
          </a:xfrm>
          <a:prstGeom prst="rect">
            <a:avLst/>
          </a:prstGeom>
          <a:noFill/>
          <a:ln cap="flat" cmpd="sng" w="19050">
            <a:solidFill>
              <a:schemeClr val="accent5"/>
            </a:solidFill>
            <a:prstDash val="solid"/>
            <a:round/>
            <a:headEnd len="sm" w="sm" type="none"/>
            <a:tailEnd len="sm" w="sm" type="none"/>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94" name="Google Shape;2694;p180"/>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 Workflow - Build Production ETL Pipelines with DLT</a:t>
            </a:r>
            <a:endParaRPr sz="2400">
              <a:solidFill>
                <a:srgbClr val="F9F6F4"/>
              </a:solidFill>
              <a:latin typeface="DM Sans"/>
              <a:ea typeface="DM Sans"/>
              <a:cs typeface="DM Sans"/>
              <a:sym typeface="DM Sans"/>
            </a:endParaRPr>
          </a:p>
        </p:txBody>
      </p:sp>
      <p:sp>
        <p:nvSpPr>
          <p:cNvPr id="2695" name="Google Shape;2695;p180"/>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Where is DLT used at?</a:t>
            </a:r>
            <a:endParaRPr sz="1500"/>
          </a:p>
        </p:txBody>
      </p:sp>
      <p:sp>
        <p:nvSpPr>
          <p:cNvPr id="2696" name="Google Shape;2696;p180"/>
          <p:cNvSpPr txBox="1"/>
          <p:nvPr>
            <p:ph idx="12" type="sldNum"/>
          </p:nvPr>
        </p:nvSpPr>
        <p:spPr>
          <a:xfrm>
            <a:off x="10822492" y="6412967"/>
            <a:ext cx="604500" cy="384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2697" name="Google Shape;2697;p180"/>
          <p:cNvPicPr preferRelativeResize="0"/>
          <p:nvPr/>
        </p:nvPicPr>
        <p:blipFill rotWithShape="1">
          <a:blip r:embed="rId3">
            <a:alphaModFix/>
          </a:blip>
          <a:srcRect b="0" l="0" r="0" t="0"/>
          <a:stretch/>
        </p:blipFill>
        <p:spPr>
          <a:xfrm>
            <a:off x="6060074" y="3320596"/>
            <a:ext cx="818667" cy="784931"/>
          </a:xfrm>
          <a:prstGeom prst="rect">
            <a:avLst/>
          </a:prstGeom>
          <a:noFill/>
          <a:ln>
            <a:noFill/>
          </a:ln>
        </p:spPr>
      </p:pic>
      <p:pic>
        <p:nvPicPr>
          <p:cNvPr id="2698" name="Google Shape;2698;p180"/>
          <p:cNvPicPr preferRelativeResize="0"/>
          <p:nvPr/>
        </p:nvPicPr>
        <p:blipFill rotWithShape="1">
          <a:blip r:embed="rId4">
            <a:alphaModFix/>
          </a:blip>
          <a:srcRect b="0" l="0" r="0" t="0"/>
          <a:stretch/>
        </p:blipFill>
        <p:spPr>
          <a:xfrm>
            <a:off x="9441360" y="3181718"/>
            <a:ext cx="818667" cy="885792"/>
          </a:xfrm>
          <a:prstGeom prst="rect">
            <a:avLst/>
          </a:prstGeom>
          <a:noFill/>
          <a:ln>
            <a:noFill/>
          </a:ln>
        </p:spPr>
      </p:pic>
      <p:grpSp>
        <p:nvGrpSpPr>
          <p:cNvPr id="2699" name="Google Shape;2699;p180"/>
          <p:cNvGrpSpPr/>
          <p:nvPr/>
        </p:nvGrpSpPr>
        <p:grpSpPr>
          <a:xfrm>
            <a:off x="1213440" y="3139094"/>
            <a:ext cx="1173013" cy="1063055"/>
            <a:chOff x="1534196" y="2551679"/>
            <a:chExt cx="1173600" cy="1063587"/>
          </a:xfrm>
        </p:grpSpPr>
        <p:pic>
          <p:nvPicPr>
            <p:cNvPr id="2700" name="Google Shape;2700;p180"/>
            <p:cNvPicPr preferRelativeResize="0"/>
            <p:nvPr/>
          </p:nvPicPr>
          <p:blipFill rotWithShape="1">
            <a:blip r:embed="rId5">
              <a:alphaModFix/>
            </a:blip>
            <a:srcRect b="0" l="0" r="0" t="0"/>
            <a:stretch/>
          </p:blipFill>
          <p:spPr>
            <a:xfrm>
              <a:off x="1711652" y="2551679"/>
              <a:ext cx="818828" cy="848342"/>
            </a:xfrm>
            <a:prstGeom prst="rect">
              <a:avLst/>
            </a:prstGeom>
            <a:noFill/>
            <a:ln>
              <a:noFill/>
            </a:ln>
          </p:spPr>
        </p:pic>
        <p:sp>
          <p:nvSpPr>
            <p:cNvPr id="2701" name="Google Shape;2701;p180"/>
            <p:cNvSpPr/>
            <p:nvPr/>
          </p:nvSpPr>
          <p:spPr>
            <a:xfrm>
              <a:off x="1534196" y="3374066"/>
              <a:ext cx="11736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Bronze </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Zone </a:t>
              </a:r>
              <a:endParaRPr b="0" i="0" sz="800" u="none" cap="none" strike="noStrike">
                <a:solidFill>
                  <a:srgbClr val="3A3838"/>
                </a:solidFill>
                <a:latin typeface="Calibri"/>
                <a:ea typeface="Calibri"/>
                <a:cs typeface="Calibri"/>
                <a:sym typeface="Calibri"/>
              </a:endParaRPr>
            </a:p>
          </p:txBody>
        </p:sp>
      </p:grpSp>
      <p:sp>
        <p:nvSpPr>
          <p:cNvPr id="2702" name="Google Shape;2702;p180"/>
          <p:cNvSpPr/>
          <p:nvPr/>
        </p:nvSpPr>
        <p:spPr>
          <a:xfrm>
            <a:off x="5852081" y="4043063"/>
            <a:ext cx="11730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Silver</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Zone </a:t>
            </a:r>
            <a:endParaRPr b="0" i="0" sz="800" u="none" cap="none" strike="noStrike">
              <a:solidFill>
                <a:srgbClr val="3A3838"/>
              </a:solidFill>
              <a:latin typeface="Calibri"/>
              <a:ea typeface="Calibri"/>
              <a:cs typeface="Calibri"/>
              <a:sym typeface="Calibri"/>
            </a:endParaRPr>
          </a:p>
        </p:txBody>
      </p:sp>
      <p:sp>
        <p:nvSpPr>
          <p:cNvPr id="2703" name="Google Shape;2703;p180"/>
          <p:cNvSpPr/>
          <p:nvPr/>
        </p:nvSpPr>
        <p:spPr>
          <a:xfrm>
            <a:off x="9230242" y="4043063"/>
            <a:ext cx="11730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Gold</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Zone </a:t>
            </a:r>
            <a:endParaRPr b="0" i="0" sz="800" u="none" cap="none" strike="noStrike">
              <a:solidFill>
                <a:srgbClr val="3A3838"/>
              </a:solidFill>
              <a:latin typeface="Calibri"/>
              <a:ea typeface="Calibri"/>
              <a:cs typeface="Calibri"/>
              <a:sym typeface="Calibri"/>
            </a:endParaRPr>
          </a:p>
        </p:txBody>
      </p:sp>
      <p:pic>
        <p:nvPicPr>
          <p:cNvPr id="2704" name="Google Shape;2704;p180"/>
          <p:cNvPicPr preferRelativeResize="0"/>
          <p:nvPr/>
        </p:nvPicPr>
        <p:blipFill rotWithShape="1">
          <a:blip r:embed="rId6">
            <a:alphaModFix/>
          </a:blip>
          <a:srcRect b="0" l="0" r="0" t="0"/>
          <a:stretch/>
        </p:blipFill>
        <p:spPr>
          <a:xfrm>
            <a:off x="10976302" y="2828037"/>
            <a:ext cx="653427" cy="695504"/>
          </a:xfrm>
          <a:prstGeom prst="rect">
            <a:avLst/>
          </a:prstGeom>
          <a:noFill/>
          <a:ln>
            <a:noFill/>
          </a:ln>
        </p:spPr>
      </p:pic>
      <p:pic>
        <p:nvPicPr>
          <p:cNvPr id="2705" name="Google Shape;2705;p180"/>
          <p:cNvPicPr preferRelativeResize="0"/>
          <p:nvPr/>
        </p:nvPicPr>
        <p:blipFill rotWithShape="1">
          <a:blip r:embed="rId7">
            <a:alphaModFix/>
          </a:blip>
          <a:srcRect b="0" l="0" r="0" t="0"/>
          <a:stretch/>
        </p:blipFill>
        <p:spPr>
          <a:xfrm>
            <a:off x="10944196" y="1564501"/>
            <a:ext cx="715623" cy="704294"/>
          </a:xfrm>
          <a:prstGeom prst="rect">
            <a:avLst/>
          </a:prstGeom>
          <a:noFill/>
          <a:ln>
            <a:noFill/>
          </a:ln>
        </p:spPr>
      </p:pic>
      <p:sp>
        <p:nvSpPr>
          <p:cNvPr id="2706" name="Google Shape;2706;p180"/>
          <p:cNvSpPr/>
          <p:nvPr/>
        </p:nvSpPr>
        <p:spPr>
          <a:xfrm>
            <a:off x="10464083" y="3476289"/>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Analytics</a:t>
            </a:r>
            <a:endParaRPr b="0" i="0" sz="800" u="none" cap="none" strike="noStrike">
              <a:solidFill>
                <a:srgbClr val="3A3838"/>
              </a:solidFill>
              <a:latin typeface="Calibri"/>
              <a:ea typeface="Calibri"/>
              <a:cs typeface="Calibri"/>
              <a:sym typeface="Calibri"/>
            </a:endParaRPr>
          </a:p>
        </p:txBody>
      </p:sp>
      <p:pic>
        <p:nvPicPr>
          <p:cNvPr id="2707" name="Google Shape;2707;p180"/>
          <p:cNvPicPr preferRelativeResize="0"/>
          <p:nvPr/>
        </p:nvPicPr>
        <p:blipFill rotWithShape="1">
          <a:blip r:embed="rId8">
            <a:alphaModFix/>
          </a:blip>
          <a:srcRect b="0" l="0" r="0" t="0"/>
          <a:stretch/>
        </p:blipFill>
        <p:spPr>
          <a:xfrm>
            <a:off x="11054323" y="4085110"/>
            <a:ext cx="586562" cy="572254"/>
          </a:xfrm>
          <a:prstGeom prst="rect">
            <a:avLst/>
          </a:prstGeom>
          <a:noFill/>
          <a:ln>
            <a:noFill/>
          </a:ln>
        </p:spPr>
      </p:pic>
      <p:sp>
        <p:nvSpPr>
          <p:cNvPr id="2708" name="Google Shape;2708;p180"/>
          <p:cNvSpPr/>
          <p:nvPr/>
        </p:nvSpPr>
        <p:spPr>
          <a:xfrm>
            <a:off x="10484875" y="4653748"/>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Machine Learning</a:t>
            </a:r>
            <a:endParaRPr b="0" i="0" sz="800" u="none" cap="none" strike="noStrike">
              <a:solidFill>
                <a:srgbClr val="3A3838"/>
              </a:solidFill>
              <a:latin typeface="Calibri"/>
              <a:ea typeface="Calibri"/>
              <a:cs typeface="Calibri"/>
              <a:sym typeface="Calibri"/>
            </a:endParaRPr>
          </a:p>
        </p:txBody>
      </p:sp>
      <p:cxnSp>
        <p:nvCxnSpPr>
          <p:cNvPr id="2709" name="Google Shape;2709;p180"/>
          <p:cNvCxnSpPr>
            <a:endCxn id="2704" idx="1"/>
          </p:cNvCxnSpPr>
          <p:nvPr/>
        </p:nvCxnSpPr>
        <p:spPr>
          <a:xfrm>
            <a:off x="10650502" y="3175789"/>
            <a:ext cx="325800" cy="0"/>
          </a:xfrm>
          <a:prstGeom prst="straightConnector1">
            <a:avLst/>
          </a:prstGeom>
          <a:noFill/>
          <a:ln cap="flat" cmpd="sng" w="28575">
            <a:solidFill>
              <a:schemeClr val="dk1"/>
            </a:solidFill>
            <a:prstDash val="solid"/>
            <a:round/>
            <a:headEnd len="sm" w="sm" type="none"/>
            <a:tailEnd len="med" w="med" type="stealth"/>
          </a:ln>
        </p:spPr>
      </p:cxnSp>
      <p:cxnSp>
        <p:nvCxnSpPr>
          <p:cNvPr id="2710" name="Google Shape;2710;p180"/>
          <p:cNvCxnSpPr/>
          <p:nvPr/>
        </p:nvCxnSpPr>
        <p:spPr>
          <a:xfrm>
            <a:off x="10650237" y="4325911"/>
            <a:ext cx="274200" cy="2400"/>
          </a:xfrm>
          <a:prstGeom prst="straightConnector1">
            <a:avLst/>
          </a:prstGeom>
          <a:noFill/>
          <a:ln cap="flat" cmpd="sng" w="28575">
            <a:solidFill>
              <a:schemeClr val="dk1"/>
            </a:solidFill>
            <a:prstDash val="solid"/>
            <a:round/>
            <a:headEnd len="sm" w="sm" type="none"/>
            <a:tailEnd len="med" w="med" type="stealth"/>
          </a:ln>
        </p:spPr>
      </p:cxnSp>
      <p:sp>
        <p:nvSpPr>
          <p:cNvPr id="2711" name="Google Shape;2711;p180"/>
          <p:cNvSpPr/>
          <p:nvPr/>
        </p:nvSpPr>
        <p:spPr>
          <a:xfrm>
            <a:off x="10453405" y="2161978"/>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Business Insights</a:t>
            </a:r>
            <a:endParaRPr b="0" i="0" sz="800" u="none" cap="none" strike="noStrike">
              <a:solidFill>
                <a:srgbClr val="3A3838"/>
              </a:solidFill>
              <a:latin typeface="Calibri"/>
              <a:ea typeface="Calibri"/>
              <a:cs typeface="Calibri"/>
              <a:sym typeface="Calibri"/>
            </a:endParaRPr>
          </a:p>
        </p:txBody>
      </p:sp>
      <p:cxnSp>
        <p:nvCxnSpPr>
          <p:cNvPr id="2712" name="Google Shape;2712;p180"/>
          <p:cNvCxnSpPr/>
          <p:nvPr/>
        </p:nvCxnSpPr>
        <p:spPr>
          <a:xfrm flipH="1" rot="10800000">
            <a:off x="2490131" y="3308163"/>
            <a:ext cx="957000" cy="273900"/>
          </a:xfrm>
          <a:prstGeom prst="bentConnector3">
            <a:avLst>
              <a:gd fmla="val 49999" name="adj1"/>
            </a:avLst>
          </a:prstGeom>
          <a:noFill/>
          <a:ln cap="flat" cmpd="sng" w="9525">
            <a:solidFill>
              <a:srgbClr val="192E36"/>
            </a:solidFill>
            <a:prstDash val="solid"/>
            <a:round/>
            <a:headEnd len="sm" w="sm" type="none"/>
            <a:tailEnd len="med" w="med" type="triangle"/>
          </a:ln>
        </p:spPr>
      </p:cxnSp>
      <p:cxnSp>
        <p:nvCxnSpPr>
          <p:cNvPr id="2713" name="Google Shape;2713;p180"/>
          <p:cNvCxnSpPr/>
          <p:nvPr/>
        </p:nvCxnSpPr>
        <p:spPr>
          <a:xfrm>
            <a:off x="2492067" y="3583947"/>
            <a:ext cx="960600" cy="581700"/>
          </a:xfrm>
          <a:prstGeom prst="bentConnector3">
            <a:avLst>
              <a:gd fmla="val 49997" name="adj1"/>
            </a:avLst>
          </a:prstGeom>
          <a:noFill/>
          <a:ln cap="flat" cmpd="sng" w="9525">
            <a:solidFill>
              <a:srgbClr val="192E36"/>
            </a:solidFill>
            <a:prstDash val="solid"/>
            <a:round/>
            <a:headEnd len="sm" w="sm" type="none"/>
            <a:tailEnd len="med" w="med" type="triangle"/>
          </a:ln>
        </p:spPr>
      </p:cxnSp>
      <p:cxnSp>
        <p:nvCxnSpPr>
          <p:cNvPr id="2714" name="Google Shape;2714;p180"/>
          <p:cNvCxnSpPr/>
          <p:nvPr/>
        </p:nvCxnSpPr>
        <p:spPr>
          <a:xfrm>
            <a:off x="4589772" y="3310286"/>
            <a:ext cx="1405500" cy="372900"/>
          </a:xfrm>
          <a:prstGeom prst="bentConnector3">
            <a:avLst>
              <a:gd fmla="val 50005" name="adj1"/>
            </a:avLst>
          </a:prstGeom>
          <a:noFill/>
          <a:ln cap="flat" cmpd="sng" w="9525">
            <a:solidFill>
              <a:srgbClr val="192E36"/>
            </a:solidFill>
            <a:prstDash val="solid"/>
            <a:round/>
            <a:headEnd len="sm" w="sm" type="none"/>
            <a:tailEnd len="med" w="med" type="triangle"/>
          </a:ln>
        </p:spPr>
      </p:cxnSp>
      <p:cxnSp>
        <p:nvCxnSpPr>
          <p:cNvPr id="2715" name="Google Shape;2715;p180"/>
          <p:cNvCxnSpPr/>
          <p:nvPr/>
        </p:nvCxnSpPr>
        <p:spPr>
          <a:xfrm flipH="1" rot="10800000">
            <a:off x="4582987" y="3683009"/>
            <a:ext cx="1421700" cy="642900"/>
          </a:xfrm>
          <a:prstGeom prst="bentConnector3">
            <a:avLst>
              <a:gd fmla="val 49998" name="adj1"/>
            </a:avLst>
          </a:prstGeom>
          <a:noFill/>
          <a:ln cap="flat" cmpd="sng" w="9525">
            <a:solidFill>
              <a:srgbClr val="192E36"/>
            </a:solidFill>
            <a:prstDash val="solid"/>
            <a:round/>
            <a:headEnd len="sm" w="sm" type="none"/>
            <a:tailEnd len="med" w="med" type="triangle"/>
          </a:ln>
        </p:spPr>
      </p:cxnSp>
      <p:cxnSp>
        <p:nvCxnSpPr>
          <p:cNvPr id="2716" name="Google Shape;2716;p180"/>
          <p:cNvCxnSpPr/>
          <p:nvPr/>
        </p:nvCxnSpPr>
        <p:spPr>
          <a:xfrm flipH="1" rot="10800000">
            <a:off x="7243675" y="3389814"/>
            <a:ext cx="584400" cy="308700"/>
          </a:xfrm>
          <a:prstGeom prst="straightConnector1">
            <a:avLst/>
          </a:prstGeom>
          <a:noFill/>
          <a:ln cap="flat" cmpd="sng" w="9525">
            <a:solidFill>
              <a:srgbClr val="192E36"/>
            </a:solidFill>
            <a:prstDash val="solid"/>
            <a:round/>
            <a:headEnd len="sm" w="sm" type="none"/>
            <a:tailEnd len="med" w="med" type="triangle"/>
          </a:ln>
        </p:spPr>
      </p:cxnSp>
      <p:cxnSp>
        <p:nvCxnSpPr>
          <p:cNvPr id="2717" name="Google Shape;2717;p180"/>
          <p:cNvCxnSpPr>
            <a:stCxn id="2718" idx="3"/>
          </p:cNvCxnSpPr>
          <p:nvPr/>
        </p:nvCxnSpPr>
        <p:spPr>
          <a:xfrm>
            <a:off x="8686806" y="3362191"/>
            <a:ext cx="456000" cy="296700"/>
          </a:xfrm>
          <a:prstGeom prst="straightConnector1">
            <a:avLst/>
          </a:prstGeom>
          <a:noFill/>
          <a:ln cap="flat" cmpd="sng" w="9525">
            <a:solidFill>
              <a:srgbClr val="192E36"/>
            </a:solidFill>
            <a:prstDash val="solid"/>
            <a:round/>
            <a:headEnd len="sm" w="sm" type="none"/>
            <a:tailEnd len="med" w="med" type="triangle"/>
          </a:ln>
        </p:spPr>
      </p:cxnSp>
      <p:cxnSp>
        <p:nvCxnSpPr>
          <p:cNvPr id="2719" name="Google Shape;2719;p180"/>
          <p:cNvCxnSpPr/>
          <p:nvPr/>
        </p:nvCxnSpPr>
        <p:spPr>
          <a:xfrm>
            <a:off x="1732979" y="4849939"/>
            <a:ext cx="3275700" cy="292500"/>
          </a:xfrm>
          <a:prstGeom prst="bentConnector3">
            <a:avLst>
              <a:gd fmla="val -149" name="adj1"/>
            </a:avLst>
          </a:prstGeom>
          <a:noFill/>
          <a:ln cap="flat" cmpd="sng" w="12700">
            <a:solidFill>
              <a:schemeClr val="accent2"/>
            </a:solidFill>
            <a:prstDash val="lgDash"/>
            <a:round/>
            <a:headEnd len="sm" w="sm" type="none"/>
            <a:tailEnd len="sm" w="sm" type="none"/>
          </a:ln>
        </p:spPr>
      </p:cxnSp>
      <p:pic>
        <p:nvPicPr>
          <p:cNvPr id="2718" name="Google Shape;2718;p180"/>
          <p:cNvPicPr preferRelativeResize="0"/>
          <p:nvPr/>
        </p:nvPicPr>
        <p:blipFill rotWithShape="1">
          <a:blip r:embed="rId9">
            <a:alphaModFix/>
          </a:blip>
          <a:srcRect b="0" l="0" r="0" t="0"/>
          <a:stretch/>
        </p:blipFill>
        <p:spPr>
          <a:xfrm>
            <a:off x="7941460" y="2960813"/>
            <a:ext cx="745346" cy="802756"/>
          </a:xfrm>
          <a:prstGeom prst="rect">
            <a:avLst/>
          </a:prstGeom>
          <a:noFill/>
          <a:ln>
            <a:noFill/>
          </a:ln>
        </p:spPr>
      </p:pic>
      <p:sp>
        <p:nvSpPr>
          <p:cNvPr id="2720" name="Google Shape;2720;p180"/>
          <p:cNvSpPr/>
          <p:nvPr/>
        </p:nvSpPr>
        <p:spPr>
          <a:xfrm>
            <a:off x="7711685" y="3683102"/>
            <a:ext cx="11730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3620"/>
                </a:solidFill>
                <a:latin typeface="Barlow"/>
                <a:ea typeface="Barlow"/>
                <a:cs typeface="Barlow"/>
                <a:sym typeface="Barlow"/>
              </a:rPr>
              <a:t>Data Quality </a:t>
            </a:r>
            <a:endParaRPr b="0" i="0" sz="800" u="none" cap="none" strike="noStrike">
              <a:solidFill>
                <a:srgbClr val="FF3620"/>
              </a:solidFill>
              <a:latin typeface="Calibri"/>
              <a:ea typeface="Calibri"/>
              <a:cs typeface="Calibri"/>
              <a:sym typeface="Calibri"/>
            </a:endParaRPr>
          </a:p>
        </p:txBody>
      </p:sp>
      <p:pic>
        <p:nvPicPr>
          <p:cNvPr id="2721" name="Google Shape;2721;p180"/>
          <p:cNvPicPr preferRelativeResize="0"/>
          <p:nvPr/>
        </p:nvPicPr>
        <p:blipFill rotWithShape="1">
          <a:blip r:embed="rId10">
            <a:alphaModFix/>
          </a:blip>
          <a:srcRect b="0" l="0" r="0" t="0"/>
          <a:stretch/>
        </p:blipFill>
        <p:spPr>
          <a:xfrm rot="10800000">
            <a:off x="3627326" y="2988724"/>
            <a:ext cx="660014" cy="657560"/>
          </a:xfrm>
          <a:prstGeom prst="rect">
            <a:avLst/>
          </a:prstGeom>
          <a:noFill/>
          <a:ln>
            <a:noFill/>
          </a:ln>
        </p:spPr>
      </p:pic>
      <p:sp>
        <p:nvSpPr>
          <p:cNvPr id="2722" name="Google Shape;2722;p180"/>
          <p:cNvSpPr/>
          <p:nvPr/>
        </p:nvSpPr>
        <p:spPr>
          <a:xfrm>
            <a:off x="3382634" y="4773892"/>
            <a:ext cx="11730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3620"/>
                </a:solidFill>
                <a:latin typeface="Barlow"/>
                <a:ea typeface="Barlow"/>
                <a:cs typeface="Barlow"/>
                <a:sym typeface="Barlow"/>
              </a:rPr>
              <a:t>Data Quality  </a:t>
            </a:r>
            <a:endParaRPr b="0" i="0" sz="800" u="none" cap="none" strike="noStrike">
              <a:solidFill>
                <a:srgbClr val="FF3620"/>
              </a:solidFill>
              <a:latin typeface="Calibri"/>
              <a:ea typeface="Calibri"/>
              <a:cs typeface="Calibri"/>
              <a:sym typeface="Calibri"/>
            </a:endParaRPr>
          </a:p>
        </p:txBody>
      </p:sp>
      <p:sp>
        <p:nvSpPr>
          <p:cNvPr id="2723" name="Google Shape;2723;p180"/>
          <p:cNvSpPr/>
          <p:nvPr/>
        </p:nvSpPr>
        <p:spPr>
          <a:xfrm>
            <a:off x="3333620" y="3574125"/>
            <a:ext cx="14055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3620"/>
                </a:solidFill>
                <a:latin typeface="Barlow"/>
                <a:ea typeface="Barlow"/>
                <a:cs typeface="Barlow"/>
                <a:sym typeface="Barlow"/>
              </a:rPr>
              <a:t>Data Transformation</a:t>
            </a:r>
            <a:endParaRPr b="0" i="0" sz="800" u="none" cap="none" strike="noStrike">
              <a:solidFill>
                <a:srgbClr val="FF3620"/>
              </a:solidFill>
              <a:latin typeface="Calibri"/>
              <a:ea typeface="Calibri"/>
              <a:cs typeface="Calibri"/>
              <a:sym typeface="Calibri"/>
            </a:endParaRPr>
          </a:p>
        </p:txBody>
      </p:sp>
      <p:pic>
        <p:nvPicPr>
          <p:cNvPr id="2724" name="Google Shape;2724;p180"/>
          <p:cNvPicPr preferRelativeResize="0"/>
          <p:nvPr/>
        </p:nvPicPr>
        <p:blipFill rotWithShape="1">
          <a:blip r:embed="rId11">
            <a:alphaModFix/>
          </a:blip>
          <a:srcRect b="0" l="0" r="0" t="0"/>
          <a:stretch/>
        </p:blipFill>
        <p:spPr>
          <a:xfrm>
            <a:off x="5008409" y="4902194"/>
            <a:ext cx="755360" cy="458527"/>
          </a:xfrm>
          <a:prstGeom prst="rect">
            <a:avLst/>
          </a:prstGeom>
          <a:noFill/>
          <a:ln>
            <a:noFill/>
          </a:ln>
        </p:spPr>
      </p:pic>
      <p:cxnSp>
        <p:nvCxnSpPr>
          <p:cNvPr id="2725" name="Google Shape;2725;p180"/>
          <p:cNvCxnSpPr/>
          <p:nvPr/>
        </p:nvCxnSpPr>
        <p:spPr>
          <a:xfrm flipH="1">
            <a:off x="6448937" y="4818927"/>
            <a:ext cx="3372900" cy="337200"/>
          </a:xfrm>
          <a:prstGeom prst="bentConnector3">
            <a:avLst>
              <a:gd fmla="val 203" name="adj1"/>
            </a:avLst>
          </a:prstGeom>
          <a:noFill/>
          <a:ln cap="flat" cmpd="sng" w="12700">
            <a:solidFill>
              <a:schemeClr val="accent2"/>
            </a:solidFill>
            <a:prstDash val="lgDash"/>
            <a:round/>
            <a:headEnd len="sm" w="sm" type="none"/>
            <a:tailEnd len="sm" w="sm" type="none"/>
          </a:ln>
        </p:spPr>
      </p:cxnSp>
      <p:cxnSp>
        <p:nvCxnSpPr>
          <p:cNvPr id="2726" name="Google Shape;2726;p180"/>
          <p:cNvCxnSpPr/>
          <p:nvPr/>
        </p:nvCxnSpPr>
        <p:spPr>
          <a:xfrm rot="-5400000">
            <a:off x="1470194" y="2453243"/>
            <a:ext cx="990900" cy="380700"/>
          </a:xfrm>
          <a:prstGeom prst="bentConnector2">
            <a:avLst/>
          </a:prstGeom>
          <a:noFill/>
          <a:ln cap="flat" cmpd="sng" w="12700">
            <a:solidFill>
              <a:schemeClr val="accent2"/>
            </a:solidFill>
            <a:prstDash val="lgDash"/>
            <a:round/>
            <a:headEnd len="sm" w="sm" type="none"/>
            <a:tailEnd len="sm" w="sm" type="none"/>
          </a:ln>
        </p:spPr>
      </p:cxnSp>
      <p:sp>
        <p:nvSpPr>
          <p:cNvPr id="2727" name="Google Shape;2727;p180"/>
          <p:cNvSpPr/>
          <p:nvPr/>
        </p:nvSpPr>
        <p:spPr>
          <a:xfrm>
            <a:off x="1840414" y="2348928"/>
            <a:ext cx="11730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2"/>
                </a:solidFill>
                <a:latin typeface="Barlow"/>
                <a:ea typeface="Barlow"/>
                <a:cs typeface="Barlow"/>
                <a:sym typeface="Barlow"/>
              </a:rPr>
              <a:t>Continuous Batch or Stream  Processing </a:t>
            </a:r>
            <a:endParaRPr b="0" i="0" sz="800" u="none" cap="none" strike="noStrike">
              <a:solidFill>
                <a:schemeClr val="accent2"/>
              </a:solidFill>
              <a:latin typeface="Calibri"/>
              <a:ea typeface="Calibri"/>
              <a:cs typeface="Calibri"/>
              <a:sym typeface="Calibri"/>
            </a:endParaRPr>
          </a:p>
        </p:txBody>
      </p:sp>
      <p:sp>
        <p:nvSpPr>
          <p:cNvPr id="2728" name="Google Shape;2728;p180"/>
          <p:cNvSpPr/>
          <p:nvPr/>
        </p:nvSpPr>
        <p:spPr>
          <a:xfrm>
            <a:off x="4214793" y="5685200"/>
            <a:ext cx="3329100" cy="4056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650" lIns="91375" spcFirstLastPara="1" rIns="91375" wrap="square" tIns="456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pic>
        <p:nvPicPr>
          <p:cNvPr descr="A picture containing drawing&#10;&#10;Description automatically generated" id="2729" name="Google Shape;2729;p180"/>
          <p:cNvPicPr preferRelativeResize="0"/>
          <p:nvPr/>
        </p:nvPicPr>
        <p:blipFill rotWithShape="1">
          <a:blip r:embed="rId12">
            <a:alphaModFix/>
          </a:blip>
          <a:srcRect b="0" l="0" r="0" t="0"/>
          <a:stretch/>
        </p:blipFill>
        <p:spPr>
          <a:xfrm>
            <a:off x="4257032" y="5726693"/>
            <a:ext cx="1498647" cy="322632"/>
          </a:xfrm>
          <a:prstGeom prst="rect">
            <a:avLst/>
          </a:prstGeom>
          <a:noFill/>
          <a:ln>
            <a:noFill/>
          </a:ln>
        </p:spPr>
      </p:pic>
      <p:pic>
        <p:nvPicPr>
          <p:cNvPr id="2730" name="Google Shape;2730;p180"/>
          <p:cNvPicPr preferRelativeResize="0"/>
          <p:nvPr/>
        </p:nvPicPr>
        <p:blipFill rotWithShape="1">
          <a:blip r:embed="rId9">
            <a:alphaModFix/>
          </a:blip>
          <a:srcRect b="0" l="0" r="0" t="0"/>
          <a:stretch/>
        </p:blipFill>
        <p:spPr>
          <a:xfrm>
            <a:off x="3693365" y="4124215"/>
            <a:ext cx="664410" cy="726150"/>
          </a:xfrm>
          <a:prstGeom prst="rect">
            <a:avLst/>
          </a:prstGeom>
          <a:noFill/>
          <a:ln>
            <a:noFill/>
          </a:ln>
        </p:spPr>
      </p:pic>
      <p:sp>
        <p:nvSpPr>
          <p:cNvPr id="2731" name="Google Shape;2731;p180"/>
          <p:cNvSpPr/>
          <p:nvPr/>
        </p:nvSpPr>
        <p:spPr>
          <a:xfrm>
            <a:off x="3572886" y="2407277"/>
            <a:ext cx="11730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2"/>
                </a:solidFill>
                <a:latin typeface="Barlow"/>
                <a:ea typeface="Barlow"/>
                <a:cs typeface="Barlow"/>
                <a:sym typeface="Barlow"/>
              </a:rPr>
              <a:t>Error Handling and Automatic Recovery</a:t>
            </a:r>
            <a:endParaRPr b="0" i="0" sz="800" u="none" cap="none" strike="noStrike">
              <a:solidFill>
                <a:schemeClr val="accent2"/>
              </a:solidFill>
              <a:latin typeface="Calibri"/>
              <a:ea typeface="Calibri"/>
              <a:cs typeface="Calibri"/>
              <a:sym typeface="Calibri"/>
            </a:endParaRPr>
          </a:p>
        </p:txBody>
      </p:sp>
      <p:sp>
        <p:nvSpPr>
          <p:cNvPr id="2732" name="Google Shape;2732;p180"/>
          <p:cNvSpPr/>
          <p:nvPr/>
        </p:nvSpPr>
        <p:spPr>
          <a:xfrm>
            <a:off x="5423194" y="2390387"/>
            <a:ext cx="1173000" cy="418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2"/>
                </a:solidFill>
                <a:latin typeface="Barlow"/>
                <a:ea typeface="Barlow"/>
                <a:cs typeface="Barlow"/>
                <a:sym typeface="Barlow"/>
              </a:rPr>
              <a:t>Data Pipeline Observailability </a:t>
            </a:r>
            <a:endParaRPr b="0" i="0" sz="800" u="none" cap="none" strike="noStrike">
              <a:solidFill>
                <a:schemeClr val="accent2"/>
              </a:solidFill>
              <a:latin typeface="Calibri"/>
              <a:ea typeface="Calibri"/>
              <a:cs typeface="Calibri"/>
              <a:sym typeface="Calibri"/>
            </a:endParaRPr>
          </a:p>
        </p:txBody>
      </p:sp>
      <p:sp>
        <p:nvSpPr>
          <p:cNvPr id="2733" name="Google Shape;2733;p180"/>
          <p:cNvSpPr/>
          <p:nvPr/>
        </p:nvSpPr>
        <p:spPr>
          <a:xfrm>
            <a:off x="7155665" y="2402056"/>
            <a:ext cx="11730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2"/>
                </a:solidFill>
                <a:latin typeface="Barlow"/>
                <a:ea typeface="Barlow"/>
                <a:cs typeface="Barlow"/>
                <a:sym typeface="Barlow"/>
              </a:rPr>
              <a:t>Automatic Deployments &amp; Operations</a:t>
            </a:r>
            <a:endParaRPr b="0" i="0" sz="800" u="none" cap="none" strike="noStrike">
              <a:solidFill>
                <a:schemeClr val="accent2"/>
              </a:solidFill>
              <a:latin typeface="Calibri"/>
              <a:ea typeface="Calibri"/>
              <a:cs typeface="Calibri"/>
              <a:sym typeface="Calibri"/>
            </a:endParaRPr>
          </a:p>
        </p:txBody>
      </p:sp>
      <p:sp>
        <p:nvSpPr>
          <p:cNvPr id="2734" name="Google Shape;2734;p180"/>
          <p:cNvSpPr/>
          <p:nvPr/>
        </p:nvSpPr>
        <p:spPr>
          <a:xfrm>
            <a:off x="8732042" y="2408737"/>
            <a:ext cx="941400" cy="3180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2"/>
                </a:solidFill>
                <a:latin typeface="Barlow"/>
                <a:ea typeface="Barlow"/>
                <a:cs typeface="Barlow"/>
                <a:sym typeface="Barlow"/>
              </a:rPr>
              <a:t>Orchestrate  Data Pipelines</a:t>
            </a:r>
            <a:endParaRPr b="0" i="0" sz="800" u="none" cap="none" strike="noStrike">
              <a:solidFill>
                <a:schemeClr val="accent2"/>
              </a:solidFill>
              <a:latin typeface="Calibri"/>
              <a:ea typeface="Calibri"/>
              <a:cs typeface="Calibri"/>
              <a:sym typeface="Calibri"/>
            </a:endParaRPr>
          </a:p>
        </p:txBody>
      </p:sp>
      <p:sp>
        <p:nvSpPr>
          <p:cNvPr id="2735" name="Google Shape;2735;p180"/>
          <p:cNvSpPr/>
          <p:nvPr/>
        </p:nvSpPr>
        <p:spPr>
          <a:xfrm>
            <a:off x="3887890" y="1083575"/>
            <a:ext cx="3414300" cy="4056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650" lIns="91375" spcFirstLastPara="1" rIns="91375" wrap="square" tIns="4565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1B3038"/>
                </a:solidFill>
                <a:latin typeface="Arial"/>
                <a:ea typeface="Arial"/>
                <a:cs typeface="Arial"/>
                <a:sym typeface="Arial"/>
              </a:rPr>
              <a:t>Databricks Lakehouse Platform </a:t>
            </a:r>
            <a:endParaRPr b="0" i="0" sz="1500" u="none" cap="none" strike="noStrike">
              <a:solidFill>
                <a:srgbClr val="000000"/>
              </a:solidFill>
              <a:latin typeface="Arial"/>
              <a:ea typeface="Arial"/>
              <a:cs typeface="Arial"/>
              <a:sym typeface="Arial"/>
            </a:endParaRPr>
          </a:p>
        </p:txBody>
      </p:sp>
      <p:cxnSp>
        <p:nvCxnSpPr>
          <p:cNvPr id="2736" name="Google Shape;2736;p180"/>
          <p:cNvCxnSpPr/>
          <p:nvPr/>
        </p:nvCxnSpPr>
        <p:spPr>
          <a:xfrm>
            <a:off x="10650237" y="1869985"/>
            <a:ext cx="377100" cy="0"/>
          </a:xfrm>
          <a:prstGeom prst="straightConnector1">
            <a:avLst/>
          </a:prstGeom>
          <a:noFill/>
          <a:ln cap="flat" cmpd="sng" w="28575">
            <a:solidFill>
              <a:schemeClr val="dk1"/>
            </a:solidFill>
            <a:prstDash val="solid"/>
            <a:round/>
            <a:headEnd len="sm" w="sm" type="none"/>
            <a:tailEnd len="med" w="med" type="stealth"/>
          </a:ln>
        </p:spPr>
      </p:cxnSp>
      <p:pic>
        <p:nvPicPr>
          <p:cNvPr id="2737" name="Google Shape;2737;p180"/>
          <p:cNvPicPr preferRelativeResize="0"/>
          <p:nvPr/>
        </p:nvPicPr>
        <p:blipFill rotWithShape="1">
          <a:blip r:embed="rId13">
            <a:alphaModFix/>
          </a:blip>
          <a:srcRect b="0" l="0" r="0" t="0"/>
          <a:stretch/>
        </p:blipFill>
        <p:spPr>
          <a:xfrm>
            <a:off x="3948038" y="1857671"/>
            <a:ext cx="600074" cy="599231"/>
          </a:xfrm>
          <a:prstGeom prst="rect">
            <a:avLst/>
          </a:prstGeom>
          <a:noFill/>
          <a:ln>
            <a:noFill/>
          </a:ln>
        </p:spPr>
      </p:pic>
      <p:cxnSp>
        <p:nvCxnSpPr>
          <p:cNvPr id="2738" name="Google Shape;2738;p180"/>
          <p:cNvCxnSpPr/>
          <p:nvPr/>
        </p:nvCxnSpPr>
        <p:spPr>
          <a:xfrm>
            <a:off x="2827571" y="2135643"/>
            <a:ext cx="1205700" cy="9300"/>
          </a:xfrm>
          <a:prstGeom prst="straightConnector1">
            <a:avLst/>
          </a:prstGeom>
          <a:noFill/>
          <a:ln cap="flat" cmpd="sng" w="12700">
            <a:solidFill>
              <a:schemeClr val="accent2"/>
            </a:solidFill>
            <a:prstDash val="lgDash"/>
            <a:round/>
            <a:headEnd len="sm" w="sm" type="none"/>
            <a:tailEnd len="sm" w="sm" type="none"/>
          </a:ln>
        </p:spPr>
      </p:cxnSp>
      <p:cxnSp>
        <p:nvCxnSpPr>
          <p:cNvPr id="2739" name="Google Shape;2739;p180"/>
          <p:cNvCxnSpPr/>
          <p:nvPr/>
        </p:nvCxnSpPr>
        <p:spPr>
          <a:xfrm>
            <a:off x="4464942" y="2164853"/>
            <a:ext cx="1205700" cy="9300"/>
          </a:xfrm>
          <a:prstGeom prst="straightConnector1">
            <a:avLst/>
          </a:prstGeom>
          <a:noFill/>
          <a:ln cap="flat" cmpd="sng" w="12700">
            <a:solidFill>
              <a:schemeClr val="accent2"/>
            </a:solidFill>
            <a:prstDash val="lgDash"/>
            <a:round/>
            <a:headEnd len="sm" w="sm" type="none"/>
            <a:tailEnd len="sm" w="sm" type="none"/>
          </a:ln>
        </p:spPr>
      </p:cxnSp>
      <p:pic>
        <p:nvPicPr>
          <p:cNvPr id="2740" name="Google Shape;2740;p180"/>
          <p:cNvPicPr preferRelativeResize="0"/>
          <p:nvPr/>
        </p:nvPicPr>
        <p:blipFill rotWithShape="1">
          <a:blip r:embed="rId14">
            <a:alphaModFix/>
          </a:blip>
          <a:srcRect b="0" l="0" r="0" t="0"/>
          <a:stretch/>
        </p:blipFill>
        <p:spPr>
          <a:xfrm>
            <a:off x="5712780" y="1849136"/>
            <a:ext cx="600386" cy="581111"/>
          </a:xfrm>
          <a:prstGeom prst="rect">
            <a:avLst/>
          </a:prstGeom>
          <a:noFill/>
          <a:ln>
            <a:noFill/>
          </a:ln>
        </p:spPr>
      </p:pic>
      <p:pic>
        <p:nvPicPr>
          <p:cNvPr id="2741" name="Google Shape;2741;p180"/>
          <p:cNvPicPr preferRelativeResize="0"/>
          <p:nvPr/>
        </p:nvPicPr>
        <p:blipFill rotWithShape="1">
          <a:blip r:embed="rId15">
            <a:alphaModFix/>
          </a:blip>
          <a:srcRect b="0" l="0" r="0" t="0"/>
          <a:stretch/>
        </p:blipFill>
        <p:spPr>
          <a:xfrm>
            <a:off x="7445723" y="1859111"/>
            <a:ext cx="558666" cy="587947"/>
          </a:xfrm>
          <a:prstGeom prst="rect">
            <a:avLst/>
          </a:prstGeom>
          <a:noFill/>
          <a:ln>
            <a:noFill/>
          </a:ln>
        </p:spPr>
      </p:pic>
      <p:cxnSp>
        <p:nvCxnSpPr>
          <p:cNvPr id="2742" name="Google Shape;2742;p180"/>
          <p:cNvCxnSpPr/>
          <p:nvPr/>
        </p:nvCxnSpPr>
        <p:spPr>
          <a:xfrm>
            <a:off x="6260861" y="2144760"/>
            <a:ext cx="1205700" cy="9300"/>
          </a:xfrm>
          <a:prstGeom prst="straightConnector1">
            <a:avLst/>
          </a:prstGeom>
          <a:noFill/>
          <a:ln cap="flat" cmpd="sng" w="12700">
            <a:solidFill>
              <a:schemeClr val="accent2"/>
            </a:solidFill>
            <a:prstDash val="lgDash"/>
            <a:round/>
            <a:headEnd len="sm" w="sm" type="none"/>
            <a:tailEnd len="sm" w="sm" type="none"/>
          </a:ln>
        </p:spPr>
      </p:cxnSp>
      <p:cxnSp>
        <p:nvCxnSpPr>
          <p:cNvPr id="2743" name="Google Shape;2743;p180"/>
          <p:cNvCxnSpPr/>
          <p:nvPr/>
        </p:nvCxnSpPr>
        <p:spPr>
          <a:xfrm>
            <a:off x="8040840" y="2153083"/>
            <a:ext cx="898200" cy="4500"/>
          </a:xfrm>
          <a:prstGeom prst="straightConnector1">
            <a:avLst/>
          </a:prstGeom>
          <a:noFill/>
          <a:ln cap="flat" cmpd="sng" w="12700">
            <a:solidFill>
              <a:schemeClr val="accent2"/>
            </a:solidFill>
            <a:prstDash val="lgDash"/>
            <a:round/>
            <a:headEnd len="sm" w="sm" type="none"/>
            <a:tailEnd len="sm" w="sm" type="none"/>
          </a:ln>
        </p:spPr>
      </p:cxnSp>
      <p:cxnSp>
        <p:nvCxnSpPr>
          <p:cNvPr id="2744" name="Google Shape;2744;p180"/>
          <p:cNvCxnSpPr/>
          <p:nvPr/>
        </p:nvCxnSpPr>
        <p:spPr>
          <a:xfrm flipH="1" rot="5400000">
            <a:off x="9178078" y="2449682"/>
            <a:ext cx="990900" cy="380700"/>
          </a:xfrm>
          <a:prstGeom prst="bentConnector2">
            <a:avLst/>
          </a:prstGeom>
          <a:noFill/>
          <a:ln cap="flat" cmpd="sng" w="12700">
            <a:solidFill>
              <a:schemeClr val="accent2"/>
            </a:solidFill>
            <a:prstDash val="lgDash"/>
            <a:round/>
            <a:headEnd len="sm" w="sm" type="none"/>
            <a:tailEnd len="sm" w="sm" type="none"/>
          </a:ln>
        </p:spPr>
      </p:cxnSp>
      <p:sp>
        <p:nvSpPr>
          <p:cNvPr id="2745" name="Google Shape;2745;p180"/>
          <p:cNvSpPr/>
          <p:nvPr/>
        </p:nvSpPr>
        <p:spPr>
          <a:xfrm>
            <a:off x="177128" y="3078090"/>
            <a:ext cx="724200" cy="1247700"/>
          </a:xfrm>
          <a:prstGeom prst="rect">
            <a:avLst/>
          </a:prstGeom>
          <a:noFill/>
          <a:ln>
            <a:noFill/>
          </a:ln>
        </p:spPr>
        <p:txBody>
          <a:bodyPr anchorCtr="0" anchor="ctr" bIns="45650" lIns="91375" spcFirstLastPara="1" rIns="91375" wrap="square" tIns="456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1B3038"/>
              </a:solidFill>
              <a:latin typeface="Arial"/>
              <a:ea typeface="Arial"/>
              <a:cs typeface="Arial"/>
              <a:sym typeface="Arial"/>
            </a:endParaRPr>
          </a:p>
        </p:txBody>
      </p:sp>
      <p:pic>
        <p:nvPicPr>
          <p:cNvPr id="2746" name="Google Shape;2746;p180"/>
          <p:cNvPicPr preferRelativeResize="0"/>
          <p:nvPr/>
        </p:nvPicPr>
        <p:blipFill rotWithShape="1">
          <a:blip r:embed="rId16">
            <a:alphaModFix/>
          </a:blip>
          <a:srcRect b="0" l="0" r="0" t="0"/>
          <a:stretch/>
        </p:blipFill>
        <p:spPr>
          <a:xfrm>
            <a:off x="234534" y="3228183"/>
            <a:ext cx="668568" cy="683621"/>
          </a:xfrm>
          <a:prstGeom prst="rect">
            <a:avLst/>
          </a:prstGeom>
          <a:noFill/>
          <a:ln>
            <a:noFill/>
          </a:ln>
        </p:spPr>
      </p:pic>
      <p:sp>
        <p:nvSpPr>
          <p:cNvPr id="2747" name="Google Shape;2747;p180"/>
          <p:cNvSpPr/>
          <p:nvPr/>
        </p:nvSpPr>
        <p:spPr>
          <a:xfrm>
            <a:off x="-17753" y="3864521"/>
            <a:ext cx="11730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Continuous or Scheduled Ingest</a:t>
            </a:r>
            <a:endParaRPr b="0" i="0" sz="800" u="none" cap="none" strike="noStrike">
              <a:solidFill>
                <a:srgbClr val="3A3838"/>
              </a:solidFill>
              <a:latin typeface="Calibri"/>
              <a:ea typeface="Calibri"/>
              <a:cs typeface="Calibri"/>
              <a:sym typeface="Calibri"/>
            </a:endParaRPr>
          </a:p>
        </p:txBody>
      </p:sp>
      <p:cxnSp>
        <p:nvCxnSpPr>
          <p:cNvPr id="2748" name="Google Shape;2748;p180"/>
          <p:cNvCxnSpPr/>
          <p:nvPr/>
        </p:nvCxnSpPr>
        <p:spPr>
          <a:xfrm>
            <a:off x="992358" y="3586147"/>
            <a:ext cx="325800" cy="0"/>
          </a:xfrm>
          <a:prstGeom prst="straightConnector1">
            <a:avLst/>
          </a:prstGeom>
          <a:noFill/>
          <a:ln cap="flat" cmpd="sng" w="28575">
            <a:solidFill>
              <a:schemeClr val="dk1"/>
            </a:solidFill>
            <a:prstDash val="solid"/>
            <a:round/>
            <a:headEnd len="sm" w="sm" type="none"/>
            <a:tailEnd len="med" w="med" type="stealth"/>
          </a:ln>
        </p:spPr>
      </p:cxnSp>
      <p:pic>
        <p:nvPicPr>
          <p:cNvPr id="2749" name="Google Shape;2749;p180"/>
          <p:cNvPicPr preferRelativeResize="0"/>
          <p:nvPr/>
        </p:nvPicPr>
        <p:blipFill rotWithShape="1">
          <a:blip r:embed="rId17">
            <a:alphaModFix/>
          </a:blip>
          <a:srcRect b="0" l="0" r="0" t="0"/>
          <a:stretch/>
        </p:blipFill>
        <p:spPr>
          <a:xfrm>
            <a:off x="2168357" y="1866264"/>
            <a:ext cx="577023" cy="541014"/>
          </a:xfrm>
          <a:prstGeom prst="rect">
            <a:avLst/>
          </a:prstGeom>
          <a:noFill/>
          <a:ln>
            <a:noFill/>
          </a:ln>
        </p:spPr>
      </p:pic>
      <p:cxnSp>
        <p:nvCxnSpPr>
          <p:cNvPr id="2750" name="Google Shape;2750;p180"/>
          <p:cNvCxnSpPr>
            <a:stCxn id="2723" idx="2"/>
            <a:endCxn id="2730" idx="0"/>
          </p:cNvCxnSpPr>
          <p:nvPr/>
        </p:nvCxnSpPr>
        <p:spPr>
          <a:xfrm flipH="1">
            <a:off x="4025570" y="3815325"/>
            <a:ext cx="10800" cy="309000"/>
          </a:xfrm>
          <a:prstGeom prst="straightConnector1">
            <a:avLst/>
          </a:prstGeom>
          <a:noFill/>
          <a:ln cap="flat" cmpd="sng" w="9525">
            <a:solidFill>
              <a:srgbClr val="192E36"/>
            </a:solidFill>
            <a:prstDash val="solid"/>
            <a:round/>
            <a:headEnd len="med" w="med" type="triangle"/>
            <a:tailEnd len="med" w="med" type="triangle"/>
          </a:ln>
        </p:spPr>
      </p:cxnSp>
      <p:sp>
        <p:nvSpPr>
          <p:cNvPr id="2751" name="Google Shape;2751;p180"/>
          <p:cNvSpPr/>
          <p:nvPr/>
        </p:nvSpPr>
        <p:spPr>
          <a:xfrm>
            <a:off x="7726383" y="4705294"/>
            <a:ext cx="11730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Barlow"/>
                <a:ea typeface="Barlow"/>
                <a:cs typeface="Barlow"/>
                <a:sym typeface="Barlow"/>
              </a:rPr>
              <a:t>Business Level Aggregates</a:t>
            </a:r>
            <a:endParaRPr b="0" i="0" sz="800" u="none" cap="none" strike="noStrike">
              <a:solidFill>
                <a:schemeClr val="accent1"/>
              </a:solidFill>
              <a:latin typeface="Calibri"/>
              <a:ea typeface="Calibri"/>
              <a:cs typeface="Calibri"/>
              <a:sym typeface="Calibri"/>
            </a:endParaRPr>
          </a:p>
        </p:txBody>
      </p:sp>
      <p:cxnSp>
        <p:nvCxnSpPr>
          <p:cNvPr id="2752" name="Google Shape;2752;p180"/>
          <p:cNvCxnSpPr>
            <a:stCxn id="2702" idx="3"/>
            <a:endCxn id="2751" idx="1"/>
          </p:cNvCxnSpPr>
          <p:nvPr/>
        </p:nvCxnSpPr>
        <p:spPr>
          <a:xfrm>
            <a:off x="7025081" y="4163663"/>
            <a:ext cx="701400" cy="662100"/>
          </a:xfrm>
          <a:prstGeom prst="straightConnector1">
            <a:avLst/>
          </a:prstGeom>
          <a:noFill/>
          <a:ln cap="flat" cmpd="sng" w="9525">
            <a:solidFill>
              <a:srgbClr val="192E36"/>
            </a:solidFill>
            <a:prstDash val="solid"/>
            <a:round/>
            <a:headEnd len="sm" w="sm" type="none"/>
            <a:tailEnd len="med" w="med" type="triangle"/>
          </a:ln>
        </p:spPr>
      </p:cxnSp>
      <p:cxnSp>
        <p:nvCxnSpPr>
          <p:cNvPr id="2753" name="Google Shape;2753;p180"/>
          <p:cNvCxnSpPr>
            <a:stCxn id="2751" idx="3"/>
          </p:cNvCxnSpPr>
          <p:nvPr/>
        </p:nvCxnSpPr>
        <p:spPr>
          <a:xfrm flipH="1" rot="10800000">
            <a:off x="8899383" y="4478794"/>
            <a:ext cx="594600" cy="347100"/>
          </a:xfrm>
          <a:prstGeom prst="straightConnector1">
            <a:avLst/>
          </a:prstGeom>
          <a:noFill/>
          <a:ln cap="flat" cmpd="sng" w="9525">
            <a:solidFill>
              <a:srgbClr val="192E36"/>
            </a:solidFill>
            <a:prstDash val="solid"/>
            <a:round/>
            <a:headEnd len="sm" w="sm" type="none"/>
            <a:tailEnd len="med" w="med" type="triangle"/>
          </a:ln>
        </p:spPr>
      </p:cxnSp>
      <p:pic>
        <p:nvPicPr>
          <p:cNvPr id="2754" name="Google Shape;2754;p180"/>
          <p:cNvPicPr preferRelativeResize="0"/>
          <p:nvPr/>
        </p:nvPicPr>
        <p:blipFill rotWithShape="1">
          <a:blip r:embed="rId8">
            <a:alphaModFix/>
          </a:blip>
          <a:srcRect b="0" l="0" r="0" t="0"/>
          <a:stretch/>
        </p:blipFill>
        <p:spPr>
          <a:xfrm>
            <a:off x="11061656" y="5135802"/>
            <a:ext cx="586562" cy="572254"/>
          </a:xfrm>
          <a:prstGeom prst="rect">
            <a:avLst/>
          </a:prstGeom>
          <a:noFill/>
          <a:ln>
            <a:noFill/>
          </a:ln>
        </p:spPr>
      </p:pic>
      <p:sp>
        <p:nvSpPr>
          <p:cNvPr id="2755" name="Google Shape;2755;p180"/>
          <p:cNvSpPr/>
          <p:nvPr/>
        </p:nvSpPr>
        <p:spPr>
          <a:xfrm>
            <a:off x="10492208" y="5704440"/>
            <a:ext cx="17361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3A3838"/>
                </a:solidFill>
                <a:latin typeface="Barlow"/>
                <a:ea typeface="Barlow"/>
                <a:cs typeface="Barlow"/>
                <a:sym typeface="Barlow"/>
              </a:rPr>
              <a:t>Operational Apps </a:t>
            </a:r>
            <a:endParaRPr b="0" i="0" sz="800" u="none" cap="none" strike="noStrike">
              <a:solidFill>
                <a:srgbClr val="3A3838"/>
              </a:solidFill>
              <a:latin typeface="Calibri"/>
              <a:ea typeface="Calibri"/>
              <a:cs typeface="Calibri"/>
              <a:sym typeface="Calibri"/>
            </a:endParaRPr>
          </a:p>
        </p:txBody>
      </p:sp>
      <p:cxnSp>
        <p:nvCxnSpPr>
          <p:cNvPr id="2756" name="Google Shape;2756;p180"/>
          <p:cNvCxnSpPr/>
          <p:nvPr/>
        </p:nvCxnSpPr>
        <p:spPr>
          <a:xfrm>
            <a:off x="10657570" y="5376603"/>
            <a:ext cx="274200" cy="2400"/>
          </a:xfrm>
          <a:prstGeom prst="straightConnector1">
            <a:avLst/>
          </a:prstGeom>
          <a:noFill/>
          <a:ln cap="flat" cmpd="sng" w="28575">
            <a:solidFill>
              <a:schemeClr val="dk1"/>
            </a:solidFill>
            <a:prstDash val="solid"/>
            <a:round/>
            <a:headEnd len="sm" w="sm" type="none"/>
            <a:tailEnd len="med" w="med" type="stealth"/>
          </a:ln>
        </p:spPr>
      </p:cxnSp>
      <p:grpSp>
        <p:nvGrpSpPr>
          <p:cNvPr id="2757" name="Google Shape;2757;p180"/>
          <p:cNvGrpSpPr/>
          <p:nvPr/>
        </p:nvGrpSpPr>
        <p:grpSpPr>
          <a:xfrm>
            <a:off x="5872315" y="5015025"/>
            <a:ext cx="1060415" cy="418200"/>
            <a:chOff x="6857225" y="5261225"/>
            <a:chExt cx="898200" cy="418200"/>
          </a:xfrm>
        </p:grpSpPr>
        <p:sp>
          <p:nvSpPr>
            <p:cNvPr id="2758" name="Google Shape;2758;p180"/>
            <p:cNvSpPr/>
            <p:nvPr/>
          </p:nvSpPr>
          <p:spPr>
            <a:xfrm>
              <a:off x="6857225" y="5261225"/>
              <a:ext cx="898200" cy="418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2759" name="Google Shape;2759;p180"/>
            <p:cNvPicPr preferRelativeResize="0"/>
            <p:nvPr/>
          </p:nvPicPr>
          <p:blipFill rotWithShape="1">
            <a:blip r:embed="rId18">
              <a:alphaModFix/>
            </a:blip>
            <a:srcRect b="0" l="0" r="0" t="0"/>
            <a:stretch/>
          </p:blipFill>
          <p:spPr>
            <a:xfrm>
              <a:off x="6932625" y="5279975"/>
              <a:ext cx="380701" cy="380701"/>
            </a:xfrm>
            <a:prstGeom prst="rect">
              <a:avLst/>
            </a:prstGeom>
            <a:noFill/>
            <a:ln>
              <a:noFill/>
            </a:ln>
          </p:spPr>
        </p:pic>
      </p:grpSp>
      <p:sp>
        <p:nvSpPr>
          <p:cNvPr id="2760" name="Google Shape;2760;p180"/>
          <p:cNvSpPr/>
          <p:nvPr/>
        </p:nvSpPr>
        <p:spPr>
          <a:xfrm>
            <a:off x="6289081" y="5103525"/>
            <a:ext cx="7161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accent2"/>
                </a:solidFill>
                <a:latin typeface="Barlow"/>
                <a:ea typeface="Barlow"/>
                <a:cs typeface="Barlow"/>
                <a:sym typeface="Barlow"/>
              </a:rPr>
              <a:t>Photon  </a:t>
            </a:r>
            <a:endParaRPr b="0" i="0" sz="800" u="none" cap="none" strike="noStrike">
              <a:solidFill>
                <a:schemeClr val="accent2"/>
              </a:solidFill>
              <a:latin typeface="Calibri"/>
              <a:ea typeface="Calibri"/>
              <a:cs typeface="Calibri"/>
              <a:sym typeface="Calibri"/>
            </a:endParaRPr>
          </a:p>
        </p:txBody>
      </p:sp>
      <p:pic>
        <p:nvPicPr>
          <p:cNvPr id="2761" name="Google Shape;2761;p180"/>
          <p:cNvPicPr preferRelativeResize="0"/>
          <p:nvPr/>
        </p:nvPicPr>
        <p:blipFill rotWithShape="1">
          <a:blip r:embed="rId19">
            <a:alphaModFix/>
          </a:blip>
          <a:srcRect b="0" l="0" r="0" t="0"/>
          <a:stretch/>
        </p:blipFill>
        <p:spPr>
          <a:xfrm>
            <a:off x="7964260" y="4046233"/>
            <a:ext cx="744089" cy="744079"/>
          </a:xfrm>
          <a:prstGeom prst="rect">
            <a:avLst/>
          </a:prstGeom>
          <a:noFill/>
          <a:ln>
            <a:noFill/>
          </a:ln>
        </p:spPr>
      </p:pic>
      <p:pic>
        <p:nvPicPr>
          <p:cNvPr id="2762" name="Google Shape;2762;p180"/>
          <p:cNvPicPr preferRelativeResize="0"/>
          <p:nvPr/>
        </p:nvPicPr>
        <p:blipFill rotWithShape="1">
          <a:blip r:embed="rId20">
            <a:alphaModFix/>
          </a:blip>
          <a:srcRect b="0" l="0" r="0" t="0"/>
          <a:stretch/>
        </p:blipFill>
        <p:spPr>
          <a:xfrm>
            <a:off x="8952655" y="1868313"/>
            <a:ext cx="552168" cy="561689"/>
          </a:xfrm>
          <a:prstGeom prst="rect">
            <a:avLst/>
          </a:prstGeom>
          <a:noFill/>
          <a:ln>
            <a:noFill/>
          </a:ln>
        </p:spPr>
      </p:pic>
      <p:grpSp>
        <p:nvGrpSpPr>
          <p:cNvPr id="2763" name="Google Shape;2763;p180"/>
          <p:cNvGrpSpPr/>
          <p:nvPr/>
        </p:nvGrpSpPr>
        <p:grpSpPr>
          <a:xfrm>
            <a:off x="5925807" y="5723862"/>
            <a:ext cx="1560755" cy="298741"/>
            <a:chOff x="7155595" y="6486263"/>
            <a:chExt cx="1560755" cy="298741"/>
          </a:xfrm>
        </p:grpSpPr>
        <p:pic>
          <p:nvPicPr>
            <p:cNvPr id="2764" name="Google Shape;2764;p180"/>
            <p:cNvPicPr preferRelativeResize="0"/>
            <p:nvPr/>
          </p:nvPicPr>
          <p:blipFill rotWithShape="1">
            <a:blip r:embed="rId21">
              <a:alphaModFix/>
            </a:blip>
            <a:srcRect b="0" l="0" r="0" t="0"/>
            <a:stretch/>
          </p:blipFill>
          <p:spPr>
            <a:xfrm>
              <a:off x="7155595" y="6486263"/>
              <a:ext cx="308325" cy="278089"/>
            </a:xfrm>
            <a:prstGeom prst="rect">
              <a:avLst/>
            </a:prstGeom>
            <a:noFill/>
            <a:ln>
              <a:noFill/>
            </a:ln>
          </p:spPr>
        </p:pic>
        <p:sp>
          <p:nvSpPr>
            <p:cNvPr id="2765" name="Google Shape;2765;p180"/>
            <p:cNvSpPr/>
            <p:nvPr/>
          </p:nvSpPr>
          <p:spPr>
            <a:xfrm>
              <a:off x="7385850" y="6506904"/>
              <a:ext cx="1330500" cy="278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100"/>
                <a:buFont typeface="Arial"/>
                <a:buNone/>
              </a:pPr>
              <a:r>
                <a:rPr b="0" i="0" lang="en" sz="1100" u="none" cap="none" strike="noStrike">
                  <a:solidFill>
                    <a:srgbClr val="1B3139"/>
                  </a:solidFill>
                  <a:latin typeface="DM Sans"/>
                  <a:ea typeface="DM Sans"/>
                  <a:cs typeface="DM Sans"/>
                  <a:sym typeface="DM Sans"/>
                </a:rPr>
                <a:t>UNITY CATALOG</a:t>
              </a:r>
              <a:endParaRPr b="0" i="0" sz="1100" u="none" cap="none" strike="noStrike">
                <a:solidFill>
                  <a:srgbClr val="1B3139"/>
                </a:solidFill>
                <a:latin typeface="DM Sans"/>
                <a:ea typeface="DM Sans"/>
                <a:cs typeface="DM Sans"/>
                <a:sym typeface="DM Sans"/>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9" name="Shape 2769"/>
        <p:cNvGrpSpPr/>
        <p:nvPr/>
      </p:nvGrpSpPr>
      <p:grpSpPr>
        <a:xfrm>
          <a:off x="0" y="0"/>
          <a:ext cx="0" cy="0"/>
          <a:chOff x="0" y="0"/>
          <a:chExt cx="0" cy="0"/>
        </a:xfrm>
      </p:grpSpPr>
      <p:sp>
        <p:nvSpPr>
          <p:cNvPr id="2770" name="Google Shape;2770;p181"/>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 Best Practices on ETL</a:t>
            </a:r>
            <a:endParaRPr sz="2400">
              <a:solidFill>
                <a:srgbClr val="F9F6F4"/>
              </a:solidFill>
              <a:latin typeface="DM Sans"/>
              <a:ea typeface="DM Sans"/>
              <a:cs typeface="DM Sans"/>
              <a:sym typeface="DM Sans"/>
            </a:endParaRPr>
          </a:p>
        </p:txBody>
      </p:sp>
      <p:sp>
        <p:nvSpPr>
          <p:cNvPr id="2771" name="Google Shape;2771;p181"/>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Declarative SQL &amp; Python APIs for DLT</a:t>
            </a:r>
            <a:endParaRPr sz="1200">
              <a:solidFill>
                <a:srgbClr val="3D6F7E"/>
              </a:solidFill>
              <a:latin typeface="DM Sans"/>
              <a:ea typeface="DM Sans"/>
              <a:cs typeface="DM Sans"/>
              <a:sym typeface="DM Sans"/>
            </a:endParaRPr>
          </a:p>
        </p:txBody>
      </p:sp>
      <p:sp>
        <p:nvSpPr>
          <p:cNvPr id="2772" name="Google Shape;2772;p181"/>
          <p:cNvSpPr txBox="1"/>
          <p:nvPr>
            <p:ph idx="12" type="sldNum"/>
          </p:nvPr>
        </p:nvSpPr>
        <p:spPr>
          <a:xfrm>
            <a:off x="10822492" y="6412967"/>
            <a:ext cx="604500" cy="384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773" name="Google Shape;2773;p181"/>
          <p:cNvSpPr txBox="1"/>
          <p:nvPr/>
        </p:nvSpPr>
        <p:spPr>
          <a:xfrm>
            <a:off x="127975" y="5926525"/>
            <a:ext cx="727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Read:</a:t>
            </a:r>
            <a:r>
              <a:rPr lang="en" sz="1200"/>
              <a:t> </a:t>
            </a:r>
            <a:r>
              <a:rPr lang="en" sz="1200" u="sng">
                <a:solidFill>
                  <a:schemeClr val="hlink"/>
                </a:solidFill>
                <a:hlinkClick r:id="rId3"/>
              </a:rPr>
              <a:t>Delta Live Tables - Azure Databricks | Microsoft Docs</a:t>
            </a:r>
            <a:endParaRPr sz="1200"/>
          </a:p>
        </p:txBody>
      </p:sp>
      <p:sp>
        <p:nvSpPr>
          <p:cNvPr id="2774" name="Google Shape;2774;p181"/>
          <p:cNvSpPr txBox="1"/>
          <p:nvPr>
            <p:ph idx="4294967295" type="body"/>
          </p:nvPr>
        </p:nvSpPr>
        <p:spPr>
          <a:xfrm>
            <a:off x="6414458" y="1624135"/>
            <a:ext cx="5398500" cy="3893700"/>
          </a:xfrm>
          <a:prstGeom prst="rect">
            <a:avLst/>
          </a:prstGeom>
          <a:noFill/>
          <a:ln>
            <a:noFill/>
          </a:ln>
        </p:spPr>
        <p:txBody>
          <a:bodyPr anchorCtr="0" anchor="t" bIns="45650" lIns="0" spcFirstLastPara="1" rIns="0" wrap="square" tIns="45650">
            <a:noAutofit/>
          </a:bodyPr>
          <a:lstStyle/>
          <a:p>
            <a:pPr indent="-412750" lvl="0" marL="609600" rtl="0" algn="l">
              <a:lnSpc>
                <a:spcPct val="150000"/>
              </a:lnSpc>
              <a:spcBef>
                <a:spcPts val="0"/>
              </a:spcBef>
              <a:spcAft>
                <a:spcPts val="0"/>
              </a:spcAft>
              <a:buSzPts val="1700"/>
              <a:buChar char="•"/>
            </a:pPr>
            <a:r>
              <a:rPr b="1" lang="en" sz="1700"/>
              <a:t>Declaratively build </a:t>
            </a:r>
            <a:r>
              <a:rPr lang="en" sz="1700"/>
              <a:t>data pipelines with business logic and chain table dependencies</a:t>
            </a:r>
            <a:endParaRPr sz="1700"/>
          </a:p>
          <a:p>
            <a:pPr indent="-412750" lvl="0" marL="609600" rtl="0" algn="l">
              <a:lnSpc>
                <a:spcPct val="150000"/>
              </a:lnSpc>
              <a:spcBef>
                <a:spcPts val="0"/>
              </a:spcBef>
              <a:spcAft>
                <a:spcPts val="0"/>
              </a:spcAft>
              <a:buSzPts val="1700"/>
              <a:buChar char="•"/>
            </a:pPr>
            <a:r>
              <a:rPr b="1" lang="en" sz="1700"/>
              <a:t>Run in batch or streaming </a:t>
            </a:r>
            <a:r>
              <a:rPr lang="en" sz="1700"/>
              <a:t>with structured or unstructured data </a:t>
            </a:r>
            <a:endParaRPr sz="1700"/>
          </a:p>
          <a:p>
            <a:pPr indent="-412750" lvl="0" marL="609600" rtl="0" algn="l">
              <a:lnSpc>
                <a:spcPct val="150000"/>
              </a:lnSpc>
              <a:spcBef>
                <a:spcPts val="0"/>
              </a:spcBef>
              <a:spcAft>
                <a:spcPts val="0"/>
              </a:spcAft>
              <a:buSzPts val="1700"/>
              <a:buChar char="•"/>
            </a:pPr>
            <a:r>
              <a:rPr b="1" lang="en" sz="1700"/>
              <a:t>Reuse ETL pipelines </a:t>
            </a:r>
            <a:r>
              <a:rPr lang="en" sz="1700"/>
              <a:t>across environments</a:t>
            </a:r>
            <a:endParaRPr sz="1700"/>
          </a:p>
          <a:p>
            <a:pPr indent="-412750" lvl="0" marL="609600" rtl="0" algn="l">
              <a:lnSpc>
                <a:spcPct val="150000"/>
              </a:lnSpc>
              <a:spcBef>
                <a:spcPts val="0"/>
              </a:spcBef>
              <a:spcAft>
                <a:spcPts val="0"/>
              </a:spcAft>
              <a:buSzPts val="1700"/>
              <a:buChar char="•"/>
            </a:pPr>
            <a:r>
              <a:rPr lang="en" sz="1700"/>
              <a:t>Automatically generate </a:t>
            </a:r>
            <a:r>
              <a:rPr b="1" lang="en" sz="1700"/>
              <a:t>lineage</a:t>
            </a:r>
            <a:r>
              <a:rPr lang="en" sz="1700"/>
              <a:t> based on table dependencies across the data pipeline</a:t>
            </a:r>
            <a:endParaRPr sz="1700"/>
          </a:p>
          <a:p>
            <a:pPr indent="-412750" lvl="0" marL="609600" rtl="0" algn="l">
              <a:lnSpc>
                <a:spcPct val="150000"/>
              </a:lnSpc>
              <a:spcBef>
                <a:spcPts val="0"/>
              </a:spcBef>
              <a:spcAft>
                <a:spcPts val="0"/>
              </a:spcAft>
              <a:buSzPts val="1700"/>
              <a:buChar char="•"/>
            </a:pPr>
            <a:r>
              <a:rPr lang="en" sz="1700"/>
              <a:t>Automatically checks for errors, missing dependencies and syntax errors</a:t>
            </a:r>
            <a:endParaRPr sz="1700"/>
          </a:p>
        </p:txBody>
      </p:sp>
      <p:sp>
        <p:nvSpPr>
          <p:cNvPr id="2775" name="Google Shape;2775;p181"/>
          <p:cNvSpPr/>
          <p:nvPr/>
        </p:nvSpPr>
        <p:spPr>
          <a:xfrm>
            <a:off x="1404848" y="1642932"/>
            <a:ext cx="4689600" cy="8193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600" spcFirstLastPara="1" rIns="68600" wrap="square" tIns="34250">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38761D"/>
                </a:solidFill>
                <a:latin typeface="Consolas"/>
                <a:ea typeface="Consolas"/>
                <a:cs typeface="Consolas"/>
                <a:sym typeface="Consolas"/>
              </a:rPr>
              <a:t>/* Create a temp view on the accounts table */</a:t>
            </a:r>
            <a:endParaRPr b="0" i="0" sz="1100"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980000"/>
                </a:solidFill>
                <a:latin typeface="Consolas"/>
                <a:ea typeface="Consolas"/>
                <a:cs typeface="Consolas"/>
                <a:sym typeface="Consolas"/>
              </a:rPr>
              <a:t>CREATE STREAMING LIVE VIEW</a:t>
            </a:r>
            <a:r>
              <a:rPr b="0" i="0" lang="en" sz="1100" u="none" cap="none" strike="noStrike">
                <a:solidFill>
                  <a:srgbClr val="1B3139"/>
                </a:solidFill>
                <a:latin typeface="Consolas"/>
                <a:ea typeface="Consolas"/>
                <a:cs typeface="Consolas"/>
                <a:sym typeface="Consolas"/>
              </a:rPr>
              <a:t> </a:t>
            </a:r>
            <a:r>
              <a:rPr b="0" i="0" lang="en" sz="1100" u="none" cap="none" strike="noStrike">
                <a:solidFill>
                  <a:srgbClr val="0000FF"/>
                </a:solidFill>
                <a:latin typeface="Consolas"/>
                <a:ea typeface="Consolas"/>
                <a:cs typeface="Consolas"/>
                <a:sym typeface="Consolas"/>
              </a:rPr>
              <a:t>account_raw</a:t>
            </a:r>
            <a:r>
              <a:rPr b="0" i="0" lang="en" sz="1100" u="none" cap="none" strike="noStrike">
                <a:solidFill>
                  <a:srgbClr val="1B3139"/>
                </a:solidFill>
                <a:latin typeface="Consolas"/>
                <a:ea typeface="Consolas"/>
                <a:cs typeface="Consolas"/>
                <a:sym typeface="Consolas"/>
              </a:rPr>
              <a:t> </a:t>
            </a:r>
            <a:r>
              <a:rPr b="0" i="0" lang="en" sz="1100" u="none" cap="none" strike="noStrike">
                <a:solidFill>
                  <a:srgbClr val="980000"/>
                </a:solidFill>
                <a:latin typeface="Consolas"/>
                <a:ea typeface="Consolas"/>
                <a:cs typeface="Consolas"/>
                <a:sym typeface="Consolas"/>
              </a:rPr>
              <a:t>AS</a:t>
            </a:r>
            <a:endParaRPr b="0" i="0" sz="1100"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980000"/>
                </a:solidFill>
                <a:latin typeface="Consolas"/>
                <a:ea typeface="Consolas"/>
                <a:cs typeface="Consolas"/>
                <a:sym typeface="Consolas"/>
              </a:rPr>
              <a:t>SELECT</a:t>
            </a:r>
            <a:r>
              <a:rPr b="0" i="0" lang="en" sz="1100" u="none" cap="none" strike="noStrike">
                <a:solidFill>
                  <a:srgbClr val="1B3139"/>
                </a:solidFill>
                <a:latin typeface="Consolas"/>
                <a:ea typeface="Consolas"/>
                <a:cs typeface="Consolas"/>
                <a:sym typeface="Consolas"/>
              </a:rPr>
              <a:t> * </a:t>
            </a:r>
            <a:r>
              <a:rPr b="0" i="0" lang="en" sz="1100" u="none" cap="none" strike="noStrike">
                <a:solidFill>
                  <a:srgbClr val="980000"/>
                </a:solidFill>
                <a:latin typeface="Consolas"/>
                <a:ea typeface="Consolas"/>
                <a:cs typeface="Consolas"/>
                <a:sym typeface="Consolas"/>
              </a:rPr>
              <a:t>FROM</a:t>
            </a:r>
            <a:r>
              <a:rPr b="0" i="0" lang="en" sz="1100" u="none" cap="none" strike="noStrike">
                <a:solidFill>
                  <a:srgbClr val="1B3139"/>
                </a:solidFill>
                <a:latin typeface="Consolas"/>
                <a:ea typeface="Consolas"/>
                <a:cs typeface="Consolas"/>
                <a:sym typeface="Consolas"/>
              </a:rPr>
              <a:t> cloud_files(“/data”, “csv”);</a:t>
            </a:r>
            <a:endParaRPr b="1" i="0" sz="1100" u="none" cap="none" strike="noStrike">
              <a:solidFill>
                <a:srgbClr val="980000"/>
              </a:solidFill>
              <a:latin typeface="Consolas"/>
              <a:ea typeface="Consolas"/>
              <a:cs typeface="Consolas"/>
              <a:sym typeface="Consolas"/>
            </a:endParaRPr>
          </a:p>
        </p:txBody>
      </p:sp>
      <p:cxnSp>
        <p:nvCxnSpPr>
          <p:cNvPr id="2776" name="Google Shape;2776;p181"/>
          <p:cNvCxnSpPr>
            <a:stCxn id="2775" idx="2"/>
            <a:endCxn id="2777" idx="0"/>
          </p:cNvCxnSpPr>
          <p:nvPr/>
        </p:nvCxnSpPr>
        <p:spPr>
          <a:xfrm>
            <a:off x="3749648" y="2462232"/>
            <a:ext cx="0" cy="2436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020"/>
              </a:srgbClr>
            </a:outerShdw>
          </a:effectLst>
        </p:spPr>
      </p:cxnSp>
      <p:sp>
        <p:nvSpPr>
          <p:cNvPr id="2777" name="Google Shape;2777;p181"/>
          <p:cNvSpPr/>
          <p:nvPr/>
        </p:nvSpPr>
        <p:spPr>
          <a:xfrm>
            <a:off x="1404848" y="2705688"/>
            <a:ext cx="4689600" cy="12972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600" spcFirstLastPara="1" rIns="68600" wrap="square" tIns="34250">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38761D"/>
                </a:solidFill>
                <a:latin typeface="Consolas"/>
                <a:ea typeface="Consolas"/>
                <a:cs typeface="Consolas"/>
                <a:sym typeface="Consolas"/>
              </a:rPr>
              <a:t>/* Stage 1: Bronze Table drop invalid rows */</a:t>
            </a:r>
            <a:endParaRPr b="0" i="0" sz="1100"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980000"/>
                </a:solidFill>
                <a:latin typeface="Consolas"/>
                <a:ea typeface="Consolas"/>
                <a:cs typeface="Consolas"/>
                <a:sym typeface="Consolas"/>
              </a:rPr>
              <a:t>CREATE STREAMING LIVE TABLE</a:t>
            </a:r>
            <a:r>
              <a:rPr b="0" i="0" lang="en" sz="1100" u="none" cap="none" strike="noStrike">
                <a:solidFill>
                  <a:srgbClr val="1B3139"/>
                </a:solidFill>
                <a:latin typeface="Consolas"/>
                <a:ea typeface="Consolas"/>
                <a:cs typeface="Consolas"/>
                <a:sym typeface="Consolas"/>
              </a:rPr>
              <a:t> </a:t>
            </a:r>
            <a:r>
              <a:rPr b="0" i="0" lang="en" sz="1100" u="none" cap="none" strike="noStrike">
                <a:solidFill>
                  <a:srgbClr val="0000FF"/>
                </a:solidFill>
                <a:latin typeface="Consolas"/>
                <a:ea typeface="Consolas"/>
                <a:cs typeface="Consolas"/>
                <a:sym typeface="Consolas"/>
              </a:rPr>
              <a:t>account_bronze</a:t>
            </a:r>
            <a:r>
              <a:rPr b="0" i="0" lang="en" sz="1100" u="none" cap="none" strike="noStrike">
                <a:solidFill>
                  <a:srgbClr val="1B3139"/>
                </a:solidFill>
                <a:latin typeface="Consolas"/>
                <a:ea typeface="Consolas"/>
                <a:cs typeface="Consolas"/>
                <a:sym typeface="Consolas"/>
              </a:rPr>
              <a:t> AS</a:t>
            </a:r>
            <a:endParaRPr b="0" i="0" sz="1100"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980000"/>
                </a:solidFill>
                <a:latin typeface="Consolas"/>
                <a:ea typeface="Consolas"/>
                <a:cs typeface="Consolas"/>
                <a:sym typeface="Consolas"/>
              </a:rPr>
              <a:t>COMMENT</a:t>
            </a:r>
            <a:r>
              <a:rPr b="0" i="0" lang="en" sz="1100" u="none" cap="none" strike="noStrike">
                <a:solidFill>
                  <a:srgbClr val="1B3139"/>
                </a:solidFill>
                <a:latin typeface="Consolas"/>
                <a:ea typeface="Consolas"/>
                <a:cs typeface="Consolas"/>
                <a:sym typeface="Consolas"/>
              </a:rPr>
              <a:t> "Bronze table with valid account ids"</a:t>
            </a:r>
            <a:endParaRPr b="0" i="0" sz="1100"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980000"/>
                </a:solidFill>
                <a:latin typeface="Consolas"/>
                <a:ea typeface="Consolas"/>
                <a:cs typeface="Consolas"/>
                <a:sym typeface="Consolas"/>
              </a:rPr>
              <a:t>SELECT</a:t>
            </a:r>
            <a:r>
              <a:rPr b="0" i="0" lang="en" sz="1100" u="none" cap="none" strike="noStrike">
                <a:solidFill>
                  <a:srgbClr val="1B3139"/>
                </a:solidFill>
                <a:latin typeface="Consolas"/>
                <a:ea typeface="Consolas"/>
                <a:cs typeface="Consolas"/>
                <a:sym typeface="Consolas"/>
              </a:rPr>
              <a:t> * </a:t>
            </a:r>
            <a:r>
              <a:rPr b="0" i="0" lang="en" sz="1100" u="none" cap="none" strike="noStrike">
                <a:solidFill>
                  <a:srgbClr val="980000"/>
                </a:solidFill>
                <a:latin typeface="Consolas"/>
                <a:ea typeface="Consolas"/>
                <a:cs typeface="Consolas"/>
                <a:sym typeface="Consolas"/>
              </a:rPr>
              <a:t>FROM</a:t>
            </a:r>
            <a:r>
              <a:rPr b="0" i="0" lang="en" sz="1100" u="none" cap="none" strike="noStrike">
                <a:solidFill>
                  <a:srgbClr val="1B3139"/>
                </a:solidFill>
                <a:latin typeface="Consolas"/>
                <a:ea typeface="Consolas"/>
                <a:cs typeface="Consolas"/>
                <a:sym typeface="Consolas"/>
              </a:rPr>
              <a:t> </a:t>
            </a:r>
            <a:r>
              <a:rPr b="0" i="0" lang="en" sz="1100" u="none" cap="none" strike="noStrike">
                <a:solidFill>
                  <a:srgbClr val="0000FF"/>
                </a:solidFill>
                <a:latin typeface="Consolas"/>
                <a:ea typeface="Consolas"/>
                <a:cs typeface="Consolas"/>
                <a:sym typeface="Consolas"/>
              </a:rPr>
              <a:t>fire_account_raw ...</a:t>
            </a:r>
            <a:endParaRPr b="0" i="0" sz="1500" u="none" cap="none" strike="noStrike">
              <a:solidFill>
                <a:srgbClr val="38761D"/>
              </a:solidFill>
              <a:latin typeface="Consolas"/>
              <a:ea typeface="Consolas"/>
              <a:cs typeface="Consolas"/>
              <a:sym typeface="Consolas"/>
            </a:endParaRPr>
          </a:p>
        </p:txBody>
      </p:sp>
      <p:sp>
        <p:nvSpPr>
          <p:cNvPr id="2778" name="Google Shape;2778;p181"/>
          <p:cNvSpPr/>
          <p:nvPr/>
        </p:nvSpPr>
        <p:spPr>
          <a:xfrm>
            <a:off x="1404848" y="4246087"/>
            <a:ext cx="4689600" cy="12369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600" spcFirstLastPara="1" rIns="68600" wrap="square" tIns="34250">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38761D"/>
                </a:solidFill>
                <a:latin typeface="Consolas"/>
                <a:ea typeface="Consolas"/>
                <a:cs typeface="Consolas"/>
                <a:sym typeface="Consolas"/>
              </a:rPr>
              <a:t>/* Stage 2:Send rows to Silver, run validation rules */</a:t>
            </a:r>
            <a:r>
              <a:rPr b="0" i="0" lang="en" sz="1100" u="none" cap="none" strike="noStrike">
                <a:solidFill>
                  <a:srgbClr val="1B3139"/>
                </a:solidFill>
                <a:latin typeface="Consolas"/>
                <a:ea typeface="Consolas"/>
                <a:cs typeface="Consolas"/>
                <a:sym typeface="Consolas"/>
              </a:rPr>
              <a:t> </a:t>
            </a:r>
            <a:endParaRPr b="0" i="0" sz="1100"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980000"/>
                </a:solidFill>
                <a:latin typeface="Consolas"/>
                <a:ea typeface="Consolas"/>
                <a:cs typeface="Consolas"/>
                <a:sym typeface="Consolas"/>
              </a:rPr>
              <a:t>CREATE STREAMING LIVE TABLE</a:t>
            </a:r>
            <a:r>
              <a:rPr b="0" i="0" lang="en" sz="1100" u="none" cap="none" strike="noStrike">
                <a:solidFill>
                  <a:srgbClr val="1B3139"/>
                </a:solidFill>
                <a:latin typeface="Consolas"/>
                <a:ea typeface="Consolas"/>
                <a:cs typeface="Consolas"/>
                <a:sym typeface="Consolas"/>
              </a:rPr>
              <a:t> </a:t>
            </a:r>
            <a:r>
              <a:rPr b="0" i="0" lang="en" sz="1100" u="none" cap="none" strike="noStrike">
                <a:solidFill>
                  <a:srgbClr val="0000FF"/>
                </a:solidFill>
                <a:latin typeface="Consolas"/>
                <a:ea typeface="Consolas"/>
                <a:cs typeface="Consolas"/>
                <a:sym typeface="Consolas"/>
              </a:rPr>
              <a:t>account_silver</a:t>
            </a:r>
            <a:r>
              <a:rPr b="0" i="0" lang="en" sz="1100" u="none" cap="none" strike="noStrike">
                <a:solidFill>
                  <a:srgbClr val="1B3139"/>
                </a:solidFill>
                <a:latin typeface="Consolas"/>
                <a:ea typeface="Consolas"/>
                <a:cs typeface="Consolas"/>
                <a:sym typeface="Consolas"/>
              </a:rPr>
              <a:t> </a:t>
            </a:r>
            <a:r>
              <a:rPr b="0" i="0" lang="en" sz="1100" u="none" cap="none" strike="noStrike">
                <a:solidFill>
                  <a:srgbClr val="980000"/>
                </a:solidFill>
                <a:latin typeface="Consolas"/>
                <a:ea typeface="Consolas"/>
                <a:cs typeface="Consolas"/>
                <a:sym typeface="Consolas"/>
              </a:rPr>
              <a:t>AS</a:t>
            </a:r>
            <a:endParaRPr b="0" i="0" sz="1100"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980000"/>
                </a:solidFill>
                <a:latin typeface="Consolas"/>
                <a:ea typeface="Consolas"/>
                <a:cs typeface="Consolas"/>
                <a:sym typeface="Consolas"/>
              </a:rPr>
              <a:t>COMMENT</a:t>
            </a:r>
            <a:r>
              <a:rPr b="0" i="0" lang="en" sz="1100" u="none" cap="none" strike="noStrike">
                <a:solidFill>
                  <a:srgbClr val="1B3139"/>
                </a:solidFill>
                <a:latin typeface="Consolas"/>
                <a:ea typeface="Consolas"/>
                <a:cs typeface="Consolas"/>
                <a:sym typeface="Consolas"/>
              </a:rPr>
              <a:t> "Silver Accounts table with validation checks"</a:t>
            </a:r>
            <a:endParaRPr b="0" i="0" sz="1100"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980000"/>
                </a:solidFill>
                <a:latin typeface="Consolas"/>
                <a:ea typeface="Consolas"/>
                <a:cs typeface="Consolas"/>
                <a:sym typeface="Consolas"/>
              </a:rPr>
              <a:t>SELECT</a:t>
            </a:r>
            <a:r>
              <a:rPr b="0" i="0" lang="en" sz="1100" u="none" cap="none" strike="noStrike">
                <a:solidFill>
                  <a:srgbClr val="1B3139"/>
                </a:solidFill>
                <a:latin typeface="Consolas"/>
                <a:ea typeface="Consolas"/>
                <a:cs typeface="Consolas"/>
                <a:sym typeface="Consolas"/>
              </a:rPr>
              <a:t> * </a:t>
            </a:r>
            <a:r>
              <a:rPr b="0" i="0" lang="en" sz="1100" u="none" cap="none" strike="noStrike">
                <a:solidFill>
                  <a:srgbClr val="980000"/>
                </a:solidFill>
                <a:latin typeface="Consolas"/>
                <a:ea typeface="Consolas"/>
                <a:cs typeface="Consolas"/>
                <a:sym typeface="Consolas"/>
              </a:rPr>
              <a:t>FROM</a:t>
            </a:r>
            <a:r>
              <a:rPr b="0" i="0" lang="en" sz="1100" u="none" cap="none" strike="noStrike">
                <a:solidFill>
                  <a:srgbClr val="1B3139"/>
                </a:solidFill>
                <a:latin typeface="Consolas"/>
                <a:ea typeface="Consolas"/>
                <a:cs typeface="Consolas"/>
                <a:sym typeface="Consolas"/>
              </a:rPr>
              <a:t> </a:t>
            </a:r>
            <a:r>
              <a:rPr b="0" i="0" lang="en" sz="1100" u="none" cap="none" strike="noStrike">
                <a:solidFill>
                  <a:srgbClr val="0000FF"/>
                </a:solidFill>
                <a:latin typeface="Consolas"/>
                <a:ea typeface="Consolas"/>
                <a:cs typeface="Consolas"/>
                <a:sym typeface="Consolas"/>
              </a:rPr>
              <a:t>fire_account_bronze ...</a:t>
            </a:r>
            <a:endParaRPr b="0" i="0" sz="1500" u="none" cap="none" strike="noStrike">
              <a:solidFill>
                <a:srgbClr val="38761D"/>
              </a:solidFill>
              <a:latin typeface="Consolas"/>
              <a:ea typeface="Consolas"/>
              <a:cs typeface="Consolas"/>
              <a:sym typeface="Consolas"/>
            </a:endParaRPr>
          </a:p>
        </p:txBody>
      </p:sp>
      <p:cxnSp>
        <p:nvCxnSpPr>
          <p:cNvPr id="2779" name="Google Shape;2779;p181"/>
          <p:cNvCxnSpPr/>
          <p:nvPr/>
        </p:nvCxnSpPr>
        <p:spPr>
          <a:xfrm>
            <a:off x="3703032" y="4002857"/>
            <a:ext cx="0" cy="2433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020"/>
              </a:srgbClr>
            </a:outerShdw>
          </a:effectLst>
        </p:spPr>
      </p:cxnSp>
      <p:cxnSp>
        <p:nvCxnSpPr>
          <p:cNvPr id="2780" name="Google Shape;2780;p181"/>
          <p:cNvCxnSpPr/>
          <p:nvPr/>
        </p:nvCxnSpPr>
        <p:spPr>
          <a:xfrm>
            <a:off x="1038236" y="1762560"/>
            <a:ext cx="0" cy="866700"/>
          </a:xfrm>
          <a:prstGeom prst="straightConnector1">
            <a:avLst/>
          </a:prstGeom>
          <a:noFill/>
          <a:ln cap="flat" cmpd="sng" w="9525">
            <a:solidFill>
              <a:schemeClr val="dk2"/>
            </a:solidFill>
            <a:prstDash val="solid"/>
            <a:round/>
            <a:headEnd len="sm" w="sm" type="none"/>
            <a:tailEnd len="med" w="med" type="triangle"/>
          </a:ln>
        </p:spPr>
      </p:cxnSp>
      <p:cxnSp>
        <p:nvCxnSpPr>
          <p:cNvPr id="2781" name="Google Shape;2781;p181"/>
          <p:cNvCxnSpPr/>
          <p:nvPr/>
        </p:nvCxnSpPr>
        <p:spPr>
          <a:xfrm>
            <a:off x="1038236" y="3023431"/>
            <a:ext cx="0" cy="914100"/>
          </a:xfrm>
          <a:prstGeom prst="straightConnector1">
            <a:avLst/>
          </a:prstGeom>
          <a:noFill/>
          <a:ln cap="flat" cmpd="sng" w="9525">
            <a:solidFill>
              <a:schemeClr val="dk2"/>
            </a:solidFill>
            <a:prstDash val="solid"/>
            <a:round/>
            <a:headEnd len="sm" w="sm" type="none"/>
            <a:tailEnd len="med" w="med" type="triangle"/>
          </a:ln>
        </p:spPr>
      </p:cxnSp>
      <p:cxnSp>
        <p:nvCxnSpPr>
          <p:cNvPr id="2782" name="Google Shape;2782;p181"/>
          <p:cNvCxnSpPr/>
          <p:nvPr/>
        </p:nvCxnSpPr>
        <p:spPr>
          <a:xfrm>
            <a:off x="1038236" y="4403021"/>
            <a:ext cx="0" cy="914100"/>
          </a:xfrm>
          <a:prstGeom prst="straightConnector1">
            <a:avLst/>
          </a:prstGeom>
          <a:noFill/>
          <a:ln cap="flat" cmpd="sng" w="9525">
            <a:solidFill>
              <a:schemeClr val="dk2"/>
            </a:solidFill>
            <a:prstDash val="solid"/>
            <a:round/>
            <a:headEnd len="sm" w="sm" type="none"/>
            <a:tailEnd len="med" w="med" type="triangle"/>
          </a:ln>
        </p:spPr>
      </p:cxnSp>
      <p:sp>
        <p:nvSpPr>
          <p:cNvPr id="2783" name="Google Shape;2783;p181"/>
          <p:cNvSpPr txBox="1"/>
          <p:nvPr/>
        </p:nvSpPr>
        <p:spPr>
          <a:xfrm>
            <a:off x="590556" y="2638631"/>
            <a:ext cx="809700" cy="384600"/>
          </a:xfrm>
          <a:prstGeom prst="rect">
            <a:avLst/>
          </a:prstGeom>
          <a:noFill/>
          <a:ln>
            <a:noFill/>
          </a:ln>
        </p:spPr>
        <p:txBody>
          <a:bodyPr anchorCtr="0" anchor="t" bIns="91375" lIns="91375" spcFirstLastPara="1" rIns="91375" wrap="square" tIns="9137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Bronze</a:t>
            </a:r>
            <a:endParaRPr b="0" i="0" sz="1300" u="none" cap="none" strike="noStrike">
              <a:solidFill>
                <a:srgbClr val="000000"/>
              </a:solidFill>
              <a:latin typeface="DM Sans"/>
              <a:ea typeface="DM Sans"/>
              <a:cs typeface="DM Sans"/>
              <a:sym typeface="DM Sans"/>
            </a:endParaRPr>
          </a:p>
        </p:txBody>
      </p:sp>
      <p:sp>
        <p:nvSpPr>
          <p:cNvPr id="2784" name="Google Shape;2784;p181"/>
          <p:cNvSpPr txBox="1"/>
          <p:nvPr/>
        </p:nvSpPr>
        <p:spPr>
          <a:xfrm>
            <a:off x="633381" y="4018209"/>
            <a:ext cx="809700" cy="384600"/>
          </a:xfrm>
          <a:prstGeom prst="rect">
            <a:avLst/>
          </a:prstGeom>
          <a:noFill/>
          <a:ln>
            <a:noFill/>
          </a:ln>
        </p:spPr>
        <p:txBody>
          <a:bodyPr anchorCtr="0" anchor="t" bIns="91375" lIns="91375" spcFirstLastPara="1" rIns="91375" wrap="square" tIns="9137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Silver</a:t>
            </a:r>
            <a:endParaRPr b="0" i="0" sz="1300" u="none" cap="none" strike="noStrike">
              <a:solidFill>
                <a:srgbClr val="000000"/>
              </a:solidFill>
              <a:latin typeface="DM Sans"/>
              <a:ea typeface="DM Sans"/>
              <a:cs typeface="DM Sans"/>
              <a:sym typeface="DM Sans"/>
            </a:endParaRPr>
          </a:p>
        </p:txBody>
      </p:sp>
      <p:sp>
        <p:nvSpPr>
          <p:cNvPr id="2785" name="Google Shape;2785;p181"/>
          <p:cNvSpPr txBox="1"/>
          <p:nvPr/>
        </p:nvSpPr>
        <p:spPr>
          <a:xfrm>
            <a:off x="633381" y="5397799"/>
            <a:ext cx="809700" cy="384600"/>
          </a:xfrm>
          <a:prstGeom prst="rect">
            <a:avLst/>
          </a:prstGeom>
          <a:noFill/>
          <a:ln>
            <a:noFill/>
          </a:ln>
        </p:spPr>
        <p:txBody>
          <a:bodyPr anchorCtr="0" anchor="t" bIns="91375" lIns="91375" spcFirstLastPara="1" rIns="91375" wrap="square" tIns="9137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Gold</a:t>
            </a:r>
            <a:endParaRPr b="0" i="0" sz="1300" u="none" cap="none" strike="noStrike">
              <a:solidFill>
                <a:srgbClr val="000000"/>
              </a:solidFill>
              <a:latin typeface="DM Sans"/>
              <a:ea typeface="DM Sans"/>
              <a:cs typeface="DM Sans"/>
              <a:sym typeface="DM Sans"/>
            </a:endParaRPr>
          </a:p>
        </p:txBody>
      </p:sp>
      <p:sp>
        <p:nvSpPr>
          <p:cNvPr id="2786" name="Google Shape;2786;p181"/>
          <p:cNvSpPr txBox="1"/>
          <p:nvPr/>
        </p:nvSpPr>
        <p:spPr>
          <a:xfrm>
            <a:off x="557180" y="1429272"/>
            <a:ext cx="809700" cy="384600"/>
          </a:xfrm>
          <a:prstGeom prst="rect">
            <a:avLst/>
          </a:prstGeom>
          <a:noFill/>
          <a:ln>
            <a:noFill/>
          </a:ln>
        </p:spPr>
        <p:txBody>
          <a:bodyPr anchorCtr="0" anchor="t" bIns="91375" lIns="91375" spcFirstLastPara="1" rIns="91375" wrap="square" tIns="9137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Source</a:t>
            </a:r>
            <a:endParaRPr b="0" i="0" sz="1300" u="none" cap="none" strike="noStrike">
              <a:solidFill>
                <a:srgbClr val="000000"/>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182"/>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 Workflow - Delta Live Tables</a:t>
            </a:r>
            <a:endParaRPr sz="2400">
              <a:solidFill>
                <a:srgbClr val="F9F6F4"/>
              </a:solidFill>
              <a:latin typeface="DM Sans"/>
              <a:ea typeface="DM Sans"/>
              <a:cs typeface="DM Sans"/>
              <a:sym typeface="DM Sans"/>
            </a:endParaRPr>
          </a:p>
        </p:txBody>
      </p:sp>
      <p:sp>
        <p:nvSpPr>
          <p:cNvPr id="2792" name="Google Shape;2792;p182"/>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DLT benefit -&gt; data quality, lineage, auto tracked and processed</a:t>
            </a:r>
            <a:endParaRPr sz="1500"/>
          </a:p>
        </p:txBody>
      </p:sp>
      <p:sp>
        <p:nvSpPr>
          <p:cNvPr id="2793" name="Google Shape;2793;p182"/>
          <p:cNvSpPr txBox="1"/>
          <p:nvPr>
            <p:ph idx="12" type="sldNum"/>
          </p:nvPr>
        </p:nvSpPr>
        <p:spPr>
          <a:xfrm>
            <a:off x="10822492" y="6412967"/>
            <a:ext cx="604500" cy="384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2794" name="Google Shape;2794;p182"/>
          <p:cNvPicPr preferRelativeResize="0"/>
          <p:nvPr/>
        </p:nvPicPr>
        <p:blipFill>
          <a:blip r:embed="rId3">
            <a:alphaModFix/>
          </a:blip>
          <a:stretch>
            <a:fillRect/>
          </a:stretch>
        </p:blipFill>
        <p:spPr>
          <a:xfrm>
            <a:off x="873331" y="3922045"/>
            <a:ext cx="5189403" cy="2325781"/>
          </a:xfrm>
          <a:prstGeom prst="rect">
            <a:avLst/>
          </a:prstGeom>
          <a:noFill/>
          <a:ln cap="flat" cmpd="sng" w="76200">
            <a:solidFill>
              <a:srgbClr val="FFFFFF"/>
            </a:solidFill>
            <a:prstDash val="solid"/>
            <a:round/>
            <a:headEnd len="sm" w="sm" type="none"/>
            <a:tailEnd len="sm" w="sm" type="none"/>
          </a:ln>
        </p:spPr>
      </p:pic>
      <p:sp>
        <p:nvSpPr>
          <p:cNvPr id="2795" name="Google Shape;2795;p182"/>
          <p:cNvSpPr/>
          <p:nvPr/>
        </p:nvSpPr>
        <p:spPr>
          <a:xfrm>
            <a:off x="6698923" y="1272535"/>
            <a:ext cx="5189400" cy="15792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600" spcFirstLastPara="1" rIns="68600" wrap="square" tIns="34250">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38761D"/>
                </a:solidFill>
                <a:latin typeface="Consolas"/>
                <a:ea typeface="Consolas"/>
                <a:cs typeface="Consolas"/>
                <a:sym typeface="Consolas"/>
              </a:rPr>
              <a:t>/* Stage 1: Bronze Table drop invalid rows */</a:t>
            </a:r>
            <a:endParaRPr b="0" i="0" sz="1100"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980000"/>
                </a:solidFill>
                <a:latin typeface="Consolas"/>
                <a:ea typeface="Consolas"/>
                <a:cs typeface="Consolas"/>
                <a:sym typeface="Consolas"/>
              </a:rPr>
              <a:t>CREATE STREAMING LIVE TABLE</a:t>
            </a:r>
            <a:r>
              <a:rPr b="0" i="0" lang="en" sz="1100" u="none" cap="none" strike="noStrike">
                <a:solidFill>
                  <a:srgbClr val="1B3139"/>
                </a:solidFill>
                <a:latin typeface="Consolas"/>
                <a:ea typeface="Consolas"/>
                <a:cs typeface="Consolas"/>
                <a:sym typeface="Consolas"/>
              </a:rPr>
              <a:t> f</a:t>
            </a:r>
            <a:r>
              <a:rPr b="0" i="0" lang="en" sz="1100" u="none" cap="none" strike="noStrike">
                <a:solidFill>
                  <a:srgbClr val="0000FF"/>
                </a:solidFill>
                <a:latin typeface="Consolas"/>
                <a:ea typeface="Consolas"/>
                <a:cs typeface="Consolas"/>
                <a:sym typeface="Consolas"/>
              </a:rPr>
              <a:t>ire_account_bronze</a:t>
            </a:r>
            <a:r>
              <a:rPr b="0" i="0" lang="en" sz="1100" u="none" cap="none" strike="noStrike">
                <a:solidFill>
                  <a:srgbClr val="1B3139"/>
                </a:solidFill>
                <a:latin typeface="Consolas"/>
                <a:ea typeface="Consolas"/>
                <a:cs typeface="Consolas"/>
                <a:sym typeface="Consolas"/>
              </a:rPr>
              <a:t> AS</a:t>
            </a:r>
            <a:endParaRPr b="0" i="0" sz="1100"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1B3139"/>
                </a:solidFill>
                <a:latin typeface="Consolas"/>
                <a:ea typeface="Consolas"/>
                <a:cs typeface="Consolas"/>
                <a:sym typeface="Consolas"/>
              </a:rPr>
              <a:t>( </a:t>
            </a:r>
            <a:r>
              <a:rPr b="1" i="0" lang="en" sz="1100" u="none" cap="none" strike="noStrike">
                <a:solidFill>
                  <a:srgbClr val="980000"/>
                </a:solidFill>
                <a:latin typeface="Consolas"/>
                <a:ea typeface="Consolas"/>
                <a:cs typeface="Consolas"/>
                <a:sym typeface="Consolas"/>
              </a:rPr>
              <a:t>CONSTRAINT</a:t>
            </a:r>
            <a:r>
              <a:rPr b="0" i="0" lang="en" sz="1100" u="none" cap="none" strike="noStrike">
                <a:solidFill>
                  <a:srgbClr val="1B3139"/>
                </a:solidFill>
                <a:latin typeface="Consolas"/>
                <a:ea typeface="Consolas"/>
                <a:cs typeface="Consolas"/>
                <a:sym typeface="Consolas"/>
              </a:rPr>
              <a:t> valid_account_open_dt </a:t>
            </a:r>
            <a:r>
              <a:rPr b="1" i="0" lang="en" sz="1100" u="none" cap="none" strike="noStrike">
                <a:solidFill>
                  <a:srgbClr val="980000"/>
                </a:solidFill>
                <a:latin typeface="Consolas"/>
                <a:ea typeface="Consolas"/>
                <a:cs typeface="Consolas"/>
                <a:sym typeface="Consolas"/>
              </a:rPr>
              <a:t>EXPECT</a:t>
            </a:r>
            <a:r>
              <a:rPr b="0" i="0" lang="en" sz="1100" u="none" cap="none" strike="noStrike">
                <a:solidFill>
                  <a:srgbClr val="1B3139"/>
                </a:solidFill>
                <a:latin typeface="Consolas"/>
                <a:ea typeface="Consolas"/>
                <a:cs typeface="Consolas"/>
                <a:sym typeface="Consolas"/>
              </a:rPr>
              <a:t> (acconut_dt is not null and (account_close_dt &gt; account_open_dt)) </a:t>
            </a:r>
            <a:r>
              <a:rPr b="1" i="0" lang="en" sz="1100" u="none" cap="none" strike="noStrike">
                <a:solidFill>
                  <a:srgbClr val="980000"/>
                </a:solidFill>
                <a:latin typeface="Consolas"/>
                <a:ea typeface="Consolas"/>
                <a:cs typeface="Consolas"/>
                <a:sym typeface="Consolas"/>
              </a:rPr>
              <a:t>ON VIOLATION DROP ROW </a:t>
            </a:r>
            <a:endParaRPr b="0" i="0" sz="1100"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980000"/>
                </a:solidFill>
                <a:latin typeface="Consolas"/>
                <a:ea typeface="Consolas"/>
                <a:cs typeface="Consolas"/>
                <a:sym typeface="Consolas"/>
              </a:rPr>
              <a:t>COMMENT</a:t>
            </a:r>
            <a:r>
              <a:rPr b="0" i="0" lang="en" sz="1100" u="none" cap="none" strike="noStrike">
                <a:solidFill>
                  <a:srgbClr val="1B3139"/>
                </a:solidFill>
                <a:latin typeface="Consolas"/>
                <a:ea typeface="Consolas"/>
                <a:cs typeface="Consolas"/>
                <a:sym typeface="Consolas"/>
              </a:rPr>
              <a:t> "Bronze table with valid account ids"</a:t>
            </a:r>
            <a:endParaRPr b="0" i="0" sz="1100"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980000"/>
                </a:solidFill>
                <a:latin typeface="Consolas"/>
                <a:ea typeface="Consolas"/>
                <a:cs typeface="Consolas"/>
                <a:sym typeface="Consolas"/>
              </a:rPr>
              <a:t>SELECT</a:t>
            </a:r>
            <a:r>
              <a:rPr b="0" i="0" lang="en" sz="1100" u="none" cap="none" strike="noStrike">
                <a:solidFill>
                  <a:srgbClr val="1B3139"/>
                </a:solidFill>
                <a:latin typeface="Consolas"/>
                <a:ea typeface="Consolas"/>
                <a:cs typeface="Consolas"/>
                <a:sym typeface="Consolas"/>
              </a:rPr>
              <a:t> * </a:t>
            </a:r>
            <a:r>
              <a:rPr b="0" i="0" lang="en" sz="1100" u="none" cap="none" strike="noStrike">
                <a:solidFill>
                  <a:srgbClr val="980000"/>
                </a:solidFill>
                <a:latin typeface="Consolas"/>
                <a:ea typeface="Consolas"/>
                <a:cs typeface="Consolas"/>
                <a:sym typeface="Consolas"/>
              </a:rPr>
              <a:t>FROM</a:t>
            </a:r>
            <a:r>
              <a:rPr b="0" i="0" lang="en" sz="1100" u="none" cap="none" strike="noStrike">
                <a:solidFill>
                  <a:srgbClr val="1B3139"/>
                </a:solidFill>
                <a:latin typeface="Consolas"/>
                <a:ea typeface="Consolas"/>
                <a:cs typeface="Consolas"/>
                <a:sym typeface="Consolas"/>
              </a:rPr>
              <a:t> </a:t>
            </a:r>
            <a:r>
              <a:rPr b="0" i="0" lang="en" sz="1100" u="none" cap="none" strike="noStrike">
                <a:solidFill>
                  <a:srgbClr val="0000FF"/>
                </a:solidFill>
                <a:latin typeface="Consolas"/>
                <a:ea typeface="Consolas"/>
                <a:cs typeface="Consolas"/>
                <a:sym typeface="Consolas"/>
              </a:rPr>
              <a:t>fire_account_raw ...</a:t>
            </a:r>
            <a:endParaRPr b="0" i="0" sz="1500" u="none" cap="none" strike="noStrike">
              <a:solidFill>
                <a:srgbClr val="38761D"/>
              </a:solidFill>
              <a:latin typeface="Consolas"/>
              <a:ea typeface="Consolas"/>
              <a:cs typeface="Consolas"/>
              <a:sym typeface="Consolas"/>
            </a:endParaRPr>
          </a:p>
        </p:txBody>
      </p:sp>
      <p:pic>
        <p:nvPicPr>
          <p:cNvPr id="2796" name="Google Shape;2796;p182"/>
          <p:cNvPicPr preferRelativeResize="0"/>
          <p:nvPr/>
        </p:nvPicPr>
        <p:blipFill rotWithShape="1">
          <a:blip r:embed="rId4">
            <a:alphaModFix/>
          </a:blip>
          <a:srcRect b="0" l="0" r="0" t="0"/>
          <a:stretch/>
        </p:blipFill>
        <p:spPr>
          <a:xfrm>
            <a:off x="7627207" y="3102516"/>
            <a:ext cx="3332948" cy="3058918"/>
          </a:xfrm>
          <a:prstGeom prst="rect">
            <a:avLst/>
          </a:prstGeom>
          <a:noFill/>
          <a:ln>
            <a:noFill/>
          </a:ln>
          <a:effectLst>
            <a:outerShdw blurRad="142875" rotWithShape="0" algn="bl" dir="1620000" dist="19050">
              <a:schemeClr val="dk2">
                <a:alpha val="36860"/>
              </a:schemeClr>
            </a:outerShdw>
          </a:effectLst>
        </p:spPr>
      </p:pic>
      <p:sp>
        <p:nvSpPr>
          <p:cNvPr id="2797" name="Google Shape;2797;p182"/>
          <p:cNvSpPr txBox="1"/>
          <p:nvPr>
            <p:ph idx="4294967295" type="body"/>
          </p:nvPr>
        </p:nvSpPr>
        <p:spPr>
          <a:xfrm>
            <a:off x="428426" y="1187331"/>
            <a:ext cx="5398500" cy="2522700"/>
          </a:xfrm>
          <a:prstGeom prst="rect">
            <a:avLst/>
          </a:prstGeom>
          <a:noFill/>
          <a:ln>
            <a:noFill/>
          </a:ln>
        </p:spPr>
        <p:txBody>
          <a:bodyPr anchorCtr="0" anchor="t" bIns="45650" lIns="0" spcFirstLastPara="1" rIns="0" wrap="square" tIns="45650">
            <a:normAutofit lnSpcReduction="10000"/>
          </a:bodyPr>
          <a:lstStyle/>
          <a:p>
            <a:pPr indent="0" lvl="0" marL="0" rtl="0" algn="l">
              <a:lnSpc>
                <a:spcPct val="90000"/>
              </a:lnSpc>
              <a:spcBef>
                <a:spcPts val="1100"/>
              </a:spcBef>
              <a:spcAft>
                <a:spcPts val="0"/>
              </a:spcAft>
              <a:buSzPts val="2700"/>
              <a:buNone/>
            </a:pPr>
            <a:r>
              <a:t/>
            </a:r>
            <a:endParaRPr sz="1900"/>
          </a:p>
          <a:p>
            <a:pPr indent="-361950" lvl="0" marL="457200" rtl="0" algn="l">
              <a:lnSpc>
                <a:spcPct val="90000"/>
              </a:lnSpc>
              <a:spcBef>
                <a:spcPts val="1100"/>
              </a:spcBef>
              <a:spcAft>
                <a:spcPts val="0"/>
              </a:spcAft>
              <a:buSzPts val="1100"/>
              <a:buChar char="▪"/>
            </a:pPr>
            <a:r>
              <a:rPr lang="en" sz="1900"/>
              <a:t>Define data quality and integrity controls within the pipeline with data expectations </a:t>
            </a:r>
            <a:endParaRPr sz="1900"/>
          </a:p>
          <a:p>
            <a:pPr indent="-361950" lvl="0" marL="457200" rtl="0" algn="l">
              <a:lnSpc>
                <a:spcPct val="90000"/>
              </a:lnSpc>
              <a:spcBef>
                <a:spcPts val="1100"/>
              </a:spcBef>
              <a:spcAft>
                <a:spcPts val="0"/>
              </a:spcAft>
              <a:buSzPts val="1100"/>
              <a:buChar char="▪"/>
            </a:pPr>
            <a:r>
              <a:rPr lang="en" sz="1900"/>
              <a:t>Address data quality errors with flexible policies: fail, drop, alert, quarantine(future)</a:t>
            </a:r>
            <a:endParaRPr sz="1900"/>
          </a:p>
          <a:p>
            <a:pPr indent="-361950" lvl="0" marL="457200" rtl="0" algn="l">
              <a:lnSpc>
                <a:spcPct val="90000"/>
              </a:lnSpc>
              <a:spcBef>
                <a:spcPts val="1100"/>
              </a:spcBef>
              <a:spcAft>
                <a:spcPts val="0"/>
              </a:spcAft>
              <a:buSzPts val="1100"/>
              <a:buChar char="▪"/>
            </a:pPr>
            <a:r>
              <a:rPr lang="en" sz="1900"/>
              <a:t>All data pipeline runs and quality metrics are captured, tracked and reported</a:t>
            </a:r>
            <a:endParaRPr sz="19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183"/>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 ETL - when to use DLT vs Jobs/MTJ</a:t>
            </a:r>
            <a:endParaRPr sz="2400">
              <a:solidFill>
                <a:srgbClr val="F9F6F4"/>
              </a:solidFill>
              <a:latin typeface="DM Sans"/>
              <a:ea typeface="DM Sans"/>
              <a:cs typeface="DM Sans"/>
              <a:sym typeface="DM Sans"/>
            </a:endParaRPr>
          </a:p>
        </p:txBody>
      </p:sp>
      <p:sp>
        <p:nvSpPr>
          <p:cNvPr id="2803" name="Google Shape;2803;p183"/>
          <p:cNvSpPr txBox="1"/>
          <p:nvPr>
            <p:ph idx="12" type="sldNum"/>
          </p:nvPr>
        </p:nvSpPr>
        <p:spPr>
          <a:xfrm>
            <a:off x="10822492" y="6412967"/>
            <a:ext cx="604500" cy="384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804" name="Google Shape;2804;p183"/>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When to use DLT, or not</a:t>
            </a:r>
            <a:endParaRPr sz="1500"/>
          </a:p>
        </p:txBody>
      </p:sp>
      <p:graphicFrame>
        <p:nvGraphicFramePr>
          <p:cNvPr id="2805" name="Google Shape;2805;p183"/>
          <p:cNvGraphicFramePr/>
          <p:nvPr/>
        </p:nvGraphicFramePr>
        <p:xfrm>
          <a:off x="1038735" y="1107032"/>
          <a:ext cx="3000000" cy="3000000"/>
        </p:xfrm>
        <a:graphic>
          <a:graphicData uri="http://schemas.openxmlformats.org/drawingml/2006/table">
            <a:tbl>
              <a:tblPr>
                <a:noFill/>
                <a:tableStyleId>{1239D1B6-43CE-40C4-8E12-E54CA365F58C}</a:tableStyleId>
              </a:tblPr>
              <a:tblGrid>
                <a:gridCol w="2095350"/>
                <a:gridCol w="4030150"/>
                <a:gridCol w="3985975"/>
              </a:tblGrid>
              <a:tr h="828900">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rgbClr val="FFFFFF"/>
                          </a:solidFill>
                          <a:latin typeface="DM Sans"/>
                          <a:ea typeface="DM Sans"/>
                          <a:cs typeface="DM Sans"/>
                          <a:sym typeface="DM Sans"/>
                        </a:rPr>
                        <a:t>Rule</a:t>
                      </a:r>
                      <a:endParaRPr sz="1600" u="none" cap="none" strike="noStrike">
                        <a:solidFill>
                          <a:srgbClr val="FFFFFF"/>
                        </a:solidFill>
                        <a:latin typeface="DM Sans"/>
                        <a:ea typeface="DM Sans"/>
                        <a:cs typeface="DM Sans"/>
                        <a:sym typeface="DM Sans"/>
                      </a:endParaRPr>
                    </a:p>
                  </a:txBody>
                  <a:tcPr marT="121900" marB="121900" marR="121875" marL="121875">
                    <a:lnR cap="flat" cmpd="sng" w="12700">
                      <a:solidFill>
                        <a:srgbClr val="9E9E9E"/>
                      </a:solidFill>
                      <a:prstDash val="solid"/>
                      <a:round/>
                      <a:headEnd len="sm" w="sm" type="none"/>
                      <a:tailEnd len="sm" w="sm" type="none"/>
                    </a:lnR>
                    <a:solidFill>
                      <a:srgbClr val="1B5162"/>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solidFill>
                            <a:schemeClr val="dk1"/>
                          </a:solidFill>
                          <a:latin typeface="DM Sans"/>
                          <a:ea typeface="DM Sans"/>
                          <a:cs typeface="DM Sans"/>
                          <a:sym typeface="DM Sans"/>
                        </a:rPr>
                        <a:t>Use DLT when….</a:t>
                      </a:r>
                      <a:endParaRPr b="1" sz="2000" u="none" cap="none" strike="noStrike">
                        <a:solidFill>
                          <a:schemeClr val="dk1"/>
                        </a:solidFill>
                        <a:latin typeface="DM Sans"/>
                        <a:ea typeface="DM Sans"/>
                        <a:cs typeface="DM Sans"/>
                        <a:sym typeface="DM Sans"/>
                      </a:endParaRPr>
                    </a:p>
                  </a:txBody>
                  <a:tcPr marT="121900" marB="121900" marR="121875" marL="1218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2000"/>
                        <a:buFont typeface="Arial"/>
                        <a:buNone/>
                      </a:pPr>
                      <a:r>
                        <a:rPr b="1" lang="en" sz="2000" u="none" cap="none" strike="noStrike">
                          <a:latin typeface="DM Sans"/>
                          <a:ea typeface="DM Sans"/>
                          <a:cs typeface="DM Sans"/>
                          <a:sym typeface="DM Sans"/>
                        </a:rPr>
                        <a:t>But not if… </a:t>
                      </a:r>
                      <a:endParaRPr b="1" sz="200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i="1" lang="en" sz="1600" u="none" cap="none" strike="noStrike">
                          <a:latin typeface="DM Sans"/>
                          <a:ea typeface="DM Sans"/>
                          <a:cs typeface="DM Sans"/>
                          <a:sym typeface="DM Sans"/>
                        </a:rPr>
                        <a:t>(for now)</a:t>
                      </a:r>
                      <a:endParaRPr i="1" sz="1600" u="none" cap="none" strike="noStrike">
                        <a:latin typeface="DM Sans"/>
                        <a:ea typeface="DM Sans"/>
                        <a:cs typeface="DM Sans"/>
                        <a:sym typeface="DM Sans"/>
                      </a:endParaRPr>
                    </a:p>
                  </a:txBody>
                  <a:tcPr marT="121900" marB="121900" marR="121875" marL="1218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FFFF"/>
                    </a:solidFill>
                  </a:tcPr>
                </a:tc>
              </a:tr>
              <a:tr h="4075925">
                <a:tc>
                  <a:txBody>
                    <a:bodyPr/>
                    <a:lstStyle/>
                    <a:p>
                      <a:pPr indent="0" lvl="0" marL="0" marR="0" rtl="0" algn="l">
                        <a:lnSpc>
                          <a:spcPct val="100000"/>
                        </a:lnSpc>
                        <a:spcBef>
                          <a:spcPts val="0"/>
                        </a:spcBef>
                        <a:spcAft>
                          <a:spcPts val="0"/>
                        </a:spcAft>
                        <a:buClr>
                          <a:srgbClr val="000000"/>
                        </a:buClr>
                        <a:buSzPts val="1600"/>
                        <a:buFont typeface="Arial"/>
                        <a:buNone/>
                      </a:pPr>
                      <a:r>
                        <a:rPr lang="en" sz="1600" u="none" cap="none" strike="noStrike">
                          <a:solidFill>
                            <a:srgbClr val="FFFFFF"/>
                          </a:solidFill>
                          <a:latin typeface="DM Sans"/>
                          <a:ea typeface="DM Sans"/>
                          <a:cs typeface="DM Sans"/>
                          <a:sym typeface="DM Sans"/>
                        </a:rPr>
                        <a:t>Requirement</a:t>
                      </a:r>
                      <a:endParaRPr sz="1600" u="none" cap="none" strike="noStrike">
                        <a:solidFill>
                          <a:srgbClr val="FFFFFF"/>
                        </a:solidFill>
                        <a:latin typeface="DM Sans"/>
                        <a:ea typeface="DM Sans"/>
                        <a:cs typeface="DM Sans"/>
                        <a:sym typeface="DM Sans"/>
                      </a:endParaRPr>
                    </a:p>
                  </a:txBody>
                  <a:tcPr marT="121900" marB="121900" marR="121875" marL="121875">
                    <a:lnR cap="flat" cmpd="sng" w="12700">
                      <a:solidFill>
                        <a:srgbClr val="9E9E9E"/>
                      </a:solidFill>
                      <a:prstDash val="solid"/>
                      <a:round/>
                      <a:headEnd len="sm" w="sm" type="none"/>
                      <a:tailEnd len="sm" w="sm" type="none"/>
                    </a:lnR>
                    <a:solidFill>
                      <a:srgbClr val="1B5162"/>
                    </a:solidFill>
                  </a:tcPr>
                </a:tc>
                <a:tc>
                  <a:txBody>
                    <a:bodyPr/>
                    <a:lstStyle/>
                    <a:p>
                      <a:pPr indent="-311150" lvl="0" marL="457200" marR="0" rtl="0" algn="l">
                        <a:lnSpc>
                          <a:spcPct val="115000"/>
                        </a:lnSpc>
                        <a:spcBef>
                          <a:spcPts val="0"/>
                        </a:spcBef>
                        <a:spcAft>
                          <a:spcPts val="0"/>
                        </a:spcAft>
                        <a:buClr>
                          <a:srgbClr val="000000"/>
                        </a:buClr>
                        <a:buSzPts val="1500"/>
                        <a:buFont typeface="DM Sans"/>
                        <a:buChar char="●"/>
                      </a:pPr>
                      <a:r>
                        <a:rPr lang="en" sz="1500" u="none" cap="none" strike="noStrike">
                          <a:latin typeface="DM Sans"/>
                          <a:ea typeface="DM Sans"/>
                          <a:cs typeface="DM Sans"/>
                          <a:sym typeface="DM Sans"/>
                        </a:rPr>
                        <a:t>Streaming</a:t>
                      </a:r>
                      <a:br>
                        <a:rPr lang="en" sz="1500" u="none" cap="none" strike="noStrike">
                          <a:latin typeface="DM Sans"/>
                          <a:ea typeface="DM Sans"/>
                          <a:cs typeface="DM Sans"/>
                          <a:sym typeface="DM Sans"/>
                        </a:rPr>
                      </a:br>
                      <a:endParaRPr sz="1500" u="none" cap="none" strike="noStrike">
                        <a:latin typeface="DM Sans"/>
                        <a:ea typeface="DM Sans"/>
                        <a:cs typeface="DM Sans"/>
                        <a:sym typeface="DM Sans"/>
                      </a:endParaRPr>
                    </a:p>
                    <a:p>
                      <a:pPr indent="-311150" lvl="0" marL="457200" marR="0" rtl="0" algn="l">
                        <a:lnSpc>
                          <a:spcPct val="115000"/>
                        </a:lnSpc>
                        <a:spcBef>
                          <a:spcPts val="0"/>
                        </a:spcBef>
                        <a:spcAft>
                          <a:spcPts val="0"/>
                        </a:spcAft>
                        <a:buClr>
                          <a:srgbClr val="000000"/>
                        </a:buClr>
                        <a:buSzPts val="1500"/>
                        <a:buFont typeface="DM Sans"/>
                        <a:buChar char="●"/>
                      </a:pPr>
                      <a:r>
                        <a:rPr lang="en" sz="1500" u="none" cap="none" strike="noStrike">
                          <a:latin typeface="DM Sans"/>
                          <a:ea typeface="DM Sans"/>
                          <a:cs typeface="DM Sans"/>
                          <a:sym typeface="DM Sans"/>
                        </a:rPr>
                        <a:t>Ingesting from Auto Loader</a:t>
                      </a:r>
                      <a:br>
                        <a:rPr lang="en" sz="1500" u="none" cap="none" strike="noStrike">
                          <a:latin typeface="DM Sans"/>
                          <a:ea typeface="DM Sans"/>
                          <a:cs typeface="DM Sans"/>
                          <a:sym typeface="DM Sans"/>
                        </a:rPr>
                      </a:br>
                      <a:endParaRPr sz="1500" u="none" cap="none" strike="noStrike">
                        <a:latin typeface="DM Sans"/>
                        <a:ea typeface="DM Sans"/>
                        <a:cs typeface="DM Sans"/>
                        <a:sym typeface="DM Sans"/>
                      </a:endParaRPr>
                    </a:p>
                    <a:p>
                      <a:pPr indent="-311150" lvl="0" marL="457200" marR="0" rtl="0" algn="l">
                        <a:lnSpc>
                          <a:spcPct val="115000"/>
                        </a:lnSpc>
                        <a:spcBef>
                          <a:spcPts val="0"/>
                        </a:spcBef>
                        <a:spcAft>
                          <a:spcPts val="0"/>
                        </a:spcAft>
                        <a:buClr>
                          <a:srgbClr val="000000"/>
                        </a:buClr>
                        <a:buSzPts val="1500"/>
                        <a:buFont typeface="DM Sans"/>
                        <a:buChar char="●"/>
                      </a:pPr>
                      <a:r>
                        <a:rPr lang="en" sz="1500" u="none" cap="none" strike="noStrike">
                          <a:latin typeface="DM Sans"/>
                          <a:ea typeface="DM Sans"/>
                          <a:cs typeface="DM Sans"/>
                          <a:sym typeface="DM Sans"/>
                        </a:rPr>
                        <a:t>Need SQL API</a:t>
                      </a:r>
                      <a:br>
                        <a:rPr lang="en" sz="1500" u="none" cap="none" strike="noStrike">
                          <a:latin typeface="DM Sans"/>
                          <a:ea typeface="DM Sans"/>
                          <a:cs typeface="DM Sans"/>
                          <a:sym typeface="DM Sans"/>
                        </a:rPr>
                      </a:br>
                      <a:endParaRPr sz="1500" u="none" cap="none" strike="noStrike">
                        <a:solidFill>
                          <a:srgbClr val="0D0D0D"/>
                        </a:solidFill>
                        <a:latin typeface="DM Sans"/>
                        <a:ea typeface="DM Sans"/>
                        <a:cs typeface="DM Sans"/>
                        <a:sym typeface="DM Sans"/>
                      </a:endParaRPr>
                    </a:p>
                    <a:p>
                      <a:pPr indent="-311150" lvl="0" marL="457200" marR="0" rtl="0" algn="l">
                        <a:lnSpc>
                          <a:spcPct val="115000"/>
                        </a:lnSpc>
                        <a:spcBef>
                          <a:spcPts val="0"/>
                        </a:spcBef>
                        <a:spcAft>
                          <a:spcPts val="0"/>
                        </a:spcAft>
                        <a:buClr>
                          <a:srgbClr val="0D0D0D"/>
                        </a:buClr>
                        <a:buSzPts val="1500"/>
                        <a:buFont typeface="DM Sans"/>
                        <a:buChar char="●"/>
                      </a:pPr>
                      <a:r>
                        <a:rPr lang="en" sz="1500" u="none" cap="none" strike="noStrike">
                          <a:solidFill>
                            <a:srgbClr val="0D0D0D"/>
                          </a:solidFill>
                          <a:latin typeface="DM Sans"/>
                          <a:ea typeface="DM Sans"/>
                          <a:cs typeface="DM Sans"/>
                          <a:sym typeface="DM Sans"/>
                        </a:rPr>
                        <a:t>Better Auto Scaling for streaming workloads</a:t>
                      </a:r>
                      <a:endParaRPr sz="1500" u="none" cap="none" strike="noStrike">
                        <a:solidFill>
                          <a:srgbClr val="0D0D0D"/>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500"/>
                        <a:buFont typeface="Arial"/>
                        <a:buNone/>
                      </a:pPr>
                      <a:r>
                        <a:t/>
                      </a:r>
                      <a:endParaRPr sz="1500" u="none" cap="none" strike="noStrike">
                        <a:solidFill>
                          <a:srgbClr val="0D0D0D"/>
                        </a:solidFill>
                        <a:latin typeface="DM Sans"/>
                        <a:ea typeface="DM Sans"/>
                        <a:cs typeface="DM Sans"/>
                        <a:sym typeface="DM Sans"/>
                      </a:endParaRPr>
                    </a:p>
                    <a:p>
                      <a:pPr indent="-311150" lvl="0" marL="457200" marR="0" rtl="0" algn="l">
                        <a:lnSpc>
                          <a:spcPct val="115000"/>
                        </a:lnSpc>
                        <a:spcBef>
                          <a:spcPts val="0"/>
                        </a:spcBef>
                        <a:spcAft>
                          <a:spcPts val="0"/>
                        </a:spcAft>
                        <a:buClr>
                          <a:srgbClr val="0D0D0D"/>
                        </a:buClr>
                        <a:buSzPts val="1500"/>
                        <a:buFont typeface="DM Sans"/>
                        <a:buChar char="●"/>
                      </a:pPr>
                      <a:r>
                        <a:rPr lang="en" sz="1500" u="none" cap="none" strike="noStrike">
                          <a:solidFill>
                            <a:srgbClr val="0D0D0D"/>
                          </a:solidFill>
                          <a:latin typeface="DM Sans"/>
                          <a:ea typeface="DM Sans"/>
                          <a:cs typeface="DM Sans"/>
                          <a:sym typeface="DM Sans"/>
                        </a:rPr>
                        <a:t>Data quality expectations</a:t>
                      </a:r>
                      <a:br>
                        <a:rPr lang="en" sz="1500" u="none" cap="none" strike="noStrike">
                          <a:solidFill>
                            <a:srgbClr val="0D0D0D"/>
                          </a:solidFill>
                          <a:latin typeface="DM Sans"/>
                          <a:ea typeface="DM Sans"/>
                          <a:cs typeface="DM Sans"/>
                          <a:sym typeface="DM Sans"/>
                        </a:rPr>
                      </a:br>
                      <a:endParaRPr sz="1500" u="none" cap="none" strike="noStrike">
                        <a:solidFill>
                          <a:srgbClr val="0D0D0D"/>
                        </a:solidFill>
                        <a:latin typeface="DM Sans"/>
                        <a:ea typeface="DM Sans"/>
                        <a:cs typeface="DM Sans"/>
                        <a:sym typeface="DM Sans"/>
                      </a:endParaRPr>
                    </a:p>
                    <a:p>
                      <a:pPr indent="-311150" lvl="0" marL="457200" marR="0" rtl="0" algn="l">
                        <a:lnSpc>
                          <a:spcPct val="115000"/>
                        </a:lnSpc>
                        <a:spcBef>
                          <a:spcPts val="0"/>
                        </a:spcBef>
                        <a:spcAft>
                          <a:spcPts val="0"/>
                        </a:spcAft>
                        <a:buClr>
                          <a:srgbClr val="0D0D0D"/>
                        </a:buClr>
                        <a:buSzPts val="1500"/>
                        <a:buFont typeface="DM Sans"/>
                        <a:buChar char="●"/>
                      </a:pPr>
                      <a:r>
                        <a:rPr lang="en" sz="1500" u="none" cap="none" strike="noStrike">
                          <a:solidFill>
                            <a:srgbClr val="0D0D0D"/>
                          </a:solidFill>
                          <a:latin typeface="DM Sans"/>
                          <a:ea typeface="DM Sans"/>
                          <a:cs typeface="DM Sans"/>
                          <a:sym typeface="DM Sans"/>
                        </a:rPr>
                        <a:t>Pipeline observability</a:t>
                      </a:r>
                      <a:br>
                        <a:rPr lang="en" sz="1500" u="none" cap="none" strike="noStrike">
                          <a:solidFill>
                            <a:srgbClr val="0D0D0D"/>
                          </a:solidFill>
                          <a:latin typeface="DM Sans"/>
                          <a:ea typeface="DM Sans"/>
                          <a:cs typeface="DM Sans"/>
                          <a:sym typeface="DM Sans"/>
                        </a:rPr>
                      </a:br>
                      <a:endParaRPr sz="1500" u="none" cap="none" strike="noStrike">
                        <a:solidFill>
                          <a:srgbClr val="0D0D0D"/>
                        </a:solidFill>
                        <a:latin typeface="DM Sans"/>
                        <a:ea typeface="DM Sans"/>
                        <a:cs typeface="DM Sans"/>
                        <a:sym typeface="DM Sans"/>
                      </a:endParaRPr>
                    </a:p>
                    <a:p>
                      <a:pPr indent="-311150" lvl="0" marL="457200" marR="0" rtl="0" algn="l">
                        <a:lnSpc>
                          <a:spcPct val="115000"/>
                        </a:lnSpc>
                        <a:spcBef>
                          <a:spcPts val="0"/>
                        </a:spcBef>
                        <a:spcAft>
                          <a:spcPts val="0"/>
                        </a:spcAft>
                        <a:buClr>
                          <a:srgbClr val="0D0D0D"/>
                        </a:buClr>
                        <a:buSzPts val="1500"/>
                        <a:buFont typeface="DM Sans"/>
                        <a:buChar char="●"/>
                      </a:pPr>
                      <a:r>
                        <a:rPr lang="en" sz="1500" u="none" cap="none" strike="noStrike">
                          <a:solidFill>
                            <a:srgbClr val="0D0D0D"/>
                          </a:solidFill>
                          <a:latin typeface="DM Sans"/>
                          <a:ea typeface="DM Sans"/>
                          <a:cs typeface="DM Sans"/>
                          <a:sym typeface="DM Sans"/>
                        </a:rPr>
                        <a:t>Lineage &amp; documentation</a:t>
                      </a:r>
                      <a:br>
                        <a:rPr lang="en" sz="1500" u="none" cap="none" strike="noStrike">
                          <a:solidFill>
                            <a:srgbClr val="0D0D0D"/>
                          </a:solidFill>
                          <a:latin typeface="DM Sans"/>
                          <a:ea typeface="DM Sans"/>
                          <a:cs typeface="DM Sans"/>
                          <a:sym typeface="DM Sans"/>
                        </a:rPr>
                      </a:br>
                      <a:endParaRPr sz="1500" u="none" cap="none" strike="noStrike">
                        <a:solidFill>
                          <a:srgbClr val="0D0D0D"/>
                        </a:solidFill>
                        <a:latin typeface="DM Sans"/>
                        <a:ea typeface="DM Sans"/>
                        <a:cs typeface="DM Sans"/>
                        <a:sym typeface="DM Sans"/>
                      </a:endParaRPr>
                    </a:p>
                    <a:p>
                      <a:pPr indent="-311150" lvl="0" marL="457200" marR="0" rtl="0" algn="l">
                        <a:lnSpc>
                          <a:spcPct val="115000"/>
                        </a:lnSpc>
                        <a:spcBef>
                          <a:spcPts val="0"/>
                        </a:spcBef>
                        <a:spcAft>
                          <a:spcPts val="0"/>
                        </a:spcAft>
                        <a:buClr>
                          <a:srgbClr val="0D0D0D"/>
                        </a:buClr>
                        <a:buSzPts val="1500"/>
                        <a:buFont typeface="DM Sans"/>
                        <a:buChar char="●"/>
                      </a:pPr>
                      <a:r>
                        <a:rPr lang="en" sz="1500" u="none" cap="none" strike="noStrike">
                          <a:solidFill>
                            <a:srgbClr val="0D0D0D"/>
                          </a:solidFill>
                          <a:latin typeface="DM Sans"/>
                          <a:ea typeface="DM Sans"/>
                          <a:cs typeface="DM Sans"/>
                          <a:sym typeface="DM Sans"/>
                        </a:rPr>
                        <a:t>Automatic error handling and retry</a:t>
                      </a:r>
                      <a:endParaRPr sz="1500" u="none" cap="none" strike="noStrike">
                        <a:solidFill>
                          <a:srgbClr val="0D0D0D"/>
                        </a:solidFill>
                        <a:latin typeface="DM Sans"/>
                        <a:ea typeface="DM Sans"/>
                        <a:cs typeface="DM Sans"/>
                        <a:sym typeface="DM Sans"/>
                      </a:endParaRPr>
                    </a:p>
                  </a:txBody>
                  <a:tcPr marT="121900" marB="121900" marR="121875" marL="1218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FFFF"/>
                    </a:solidFill>
                  </a:tcPr>
                </a:tc>
                <a:tc>
                  <a:txBody>
                    <a:bodyPr/>
                    <a:lstStyle/>
                    <a:p>
                      <a:pPr indent="-311150" lvl="0" marL="457200" marR="0" rtl="0" algn="l">
                        <a:lnSpc>
                          <a:spcPct val="115000"/>
                        </a:lnSpc>
                        <a:spcBef>
                          <a:spcPts val="0"/>
                        </a:spcBef>
                        <a:spcAft>
                          <a:spcPts val="0"/>
                        </a:spcAft>
                        <a:buClr>
                          <a:srgbClr val="000000"/>
                        </a:buClr>
                        <a:buSzPts val="1500"/>
                        <a:buFont typeface="DM Sans"/>
                        <a:buChar char="●"/>
                      </a:pPr>
                      <a:r>
                        <a:rPr lang="en" sz="1500" u="none" cap="none" strike="noStrike">
                          <a:latin typeface="DM Sans"/>
                          <a:ea typeface="DM Sans"/>
                          <a:cs typeface="DM Sans"/>
                          <a:sym typeface="DM Sans"/>
                        </a:rPr>
                        <a:t>You need Scala</a:t>
                      </a:r>
                      <a:br>
                        <a:rPr lang="en" sz="1500" u="none" cap="none" strike="noStrike">
                          <a:latin typeface="DM Sans"/>
                          <a:ea typeface="DM Sans"/>
                          <a:cs typeface="DM Sans"/>
                          <a:sym typeface="DM Sans"/>
                        </a:rPr>
                      </a:br>
                      <a:endParaRPr sz="1500" u="none" cap="none" strike="noStrike">
                        <a:latin typeface="DM Sans"/>
                        <a:ea typeface="DM Sans"/>
                        <a:cs typeface="DM Sans"/>
                        <a:sym typeface="DM Sans"/>
                      </a:endParaRPr>
                    </a:p>
                    <a:p>
                      <a:pPr indent="-311150" lvl="0" marL="457200" marR="0" rtl="0" algn="l">
                        <a:lnSpc>
                          <a:spcPct val="115000"/>
                        </a:lnSpc>
                        <a:spcBef>
                          <a:spcPts val="0"/>
                        </a:spcBef>
                        <a:spcAft>
                          <a:spcPts val="0"/>
                        </a:spcAft>
                        <a:buClr>
                          <a:srgbClr val="000000"/>
                        </a:buClr>
                        <a:buSzPts val="1500"/>
                        <a:buFont typeface="DM Sans"/>
                        <a:buChar char="●"/>
                      </a:pPr>
                      <a:r>
                        <a:rPr lang="en" sz="1500" u="none" cap="none" strike="noStrike">
                          <a:latin typeface="DM Sans"/>
                          <a:ea typeface="DM Sans"/>
                          <a:cs typeface="DM Sans"/>
                          <a:sym typeface="DM Sans"/>
                        </a:rPr>
                        <a:t>Have custom </a:t>
                      </a:r>
                      <a:r>
                        <a:rPr i="1" lang="en" sz="1500" u="none" cap="none" strike="noStrike">
                          <a:latin typeface="DM Sans"/>
                          <a:ea typeface="DM Sans"/>
                          <a:cs typeface="DM Sans"/>
                          <a:sym typeface="DM Sans"/>
                        </a:rPr>
                        <a:t>forEachBatch</a:t>
                      </a:r>
                      <a:r>
                        <a:rPr lang="en" sz="1500" u="none" cap="none" strike="noStrike">
                          <a:latin typeface="DM Sans"/>
                          <a:ea typeface="DM Sans"/>
                          <a:cs typeface="DM Sans"/>
                          <a:sym typeface="DM Sans"/>
                        </a:rPr>
                        <a:t> implementations that do more than just upsert/merge</a:t>
                      </a:r>
                      <a:br>
                        <a:rPr lang="en" sz="1500" u="none" cap="none" strike="noStrike">
                          <a:latin typeface="DM Sans"/>
                          <a:ea typeface="DM Sans"/>
                          <a:cs typeface="DM Sans"/>
                          <a:sym typeface="DM Sans"/>
                        </a:rPr>
                      </a:br>
                      <a:br>
                        <a:rPr lang="en" sz="1500" u="none" cap="none" strike="noStrike">
                          <a:latin typeface="DM Sans"/>
                          <a:ea typeface="DM Sans"/>
                          <a:cs typeface="DM Sans"/>
                          <a:sym typeface="DM Sans"/>
                        </a:rPr>
                      </a:br>
                      <a:endParaRPr sz="1500" u="none" cap="none" strike="noStrike">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solidFill>
                          <a:schemeClr val="dk1"/>
                        </a:solidFill>
                        <a:latin typeface="DM Sans"/>
                        <a:ea typeface="DM Sans"/>
                        <a:cs typeface="DM Sans"/>
                        <a:sym typeface="DM Sans"/>
                      </a:endParaRPr>
                    </a:p>
                  </a:txBody>
                  <a:tcPr marT="121900" marB="121900" marR="121875" marL="121875">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184"/>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 Best Practices on ETL</a:t>
            </a:r>
            <a:endParaRPr sz="2400">
              <a:solidFill>
                <a:srgbClr val="F9F6F4"/>
              </a:solidFill>
              <a:latin typeface="DM Sans"/>
              <a:ea typeface="DM Sans"/>
              <a:cs typeface="DM Sans"/>
              <a:sym typeface="DM Sans"/>
            </a:endParaRPr>
          </a:p>
        </p:txBody>
      </p:sp>
      <p:sp>
        <p:nvSpPr>
          <p:cNvPr id="2811" name="Google Shape;2811;p184"/>
          <p:cNvSpPr txBox="1"/>
          <p:nvPr>
            <p:ph idx="12" type="sldNum"/>
          </p:nvPr>
        </p:nvSpPr>
        <p:spPr>
          <a:xfrm>
            <a:off x="10822492" y="6412967"/>
            <a:ext cx="604500" cy="3849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812" name="Google Shape;2812;p184"/>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a:t>
            </a:r>
            <a:endParaRPr sz="1500"/>
          </a:p>
        </p:txBody>
      </p:sp>
      <p:sp>
        <p:nvSpPr>
          <p:cNvPr id="2813" name="Google Shape;2813;p184"/>
          <p:cNvSpPr txBox="1"/>
          <p:nvPr/>
        </p:nvSpPr>
        <p:spPr>
          <a:xfrm>
            <a:off x="127975" y="5926525"/>
            <a:ext cx="727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Read:</a:t>
            </a:r>
            <a:r>
              <a:rPr lang="en" sz="1200"/>
              <a:t> </a:t>
            </a:r>
            <a:r>
              <a:rPr lang="en" sz="1200" u="sng">
                <a:solidFill>
                  <a:schemeClr val="hlink"/>
                </a:solidFill>
                <a:hlinkClick r:id="rId3"/>
              </a:rPr>
              <a:t>https://docs.microsoft.com/en-us/azure/databricks/data-engineering/jobs/jobs</a:t>
            </a:r>
            <a:endParaRPr sz="1200"/>
          </a:p>
        </p:txBody>
      </p:sp>
      <p:sp>
        <p:nvSpPr>
          <p:cNvPr id="2814" name="Google Shape;2814;p184"/>
          <p:cNvSpPr txBox="1"/>
          <p:nvPr>
            <p:ph idx="4294967295" type="body"/>
          </p:nvPr>
        </p:nvSpPr>
        <p:spPr>
          <a:xfrm>
            <a:off x="962759" y="1802433"/>
            <a:ext cx="9366900" cy="3855600"/>
          </a:xfrm>
          <a:prstGeom prst="rect">
            <a:avLst/>
          </a:prstGeom>
          <a:noFill/>
          <a:ln>
            <a:noFill/>
          </a:ln>
        </p:spPr>
        <p:txBody>
          <a:bodyPr anchorCtr="0" anchor="t" bIns="45650" lIns="0" spcFirstLastPara="1" rIns="0" wrap="square" tIns="45650">
            <a:noAutofit/>
          </a:bodyPr>
          <a:lstStyle/>
          <a:p>
            <a:pPr indent="-412750" lvl="0" marL="609600" rtl="0" algn="l">
              <a:lnSpc>
                <a:spcPct val="150000"/>
              </a:lnSpc>
              <a:spcBef>
                <a:spcPts val="0"/>
              </a:spcBef>
              <a:spcAft>
                <a:spcPts val="0"/>
              </a:spcAft>
              <a:buSzPts val="1700"/>
              <a:buChar char="•"/>
            </a:pPr>
            <a:r>
              <a:rPr lang="en" sz="1700"/>
              <a:t>Use job clusters for automated jobs, $0.55/DBU (all-purpose cluster) vs $0.3/DBU (job cluster)</a:t>
            </a:r>
            <a:endParaRPr sz="1700"/>
          </a:p>
          <a:p>
            <a:pPr indent="-412750" lvl="0" marL="609600" rtl="0" algn="l">
              <a:lnSpc>
                <a:spcPct val="150000"/>
              </a:lnSpc>
              <a:spcBef>
                <a:spcPts val="0"/>
              </a:spcBef>
              <a:spcAft>
                <a:spcPts val="0"/>
              </a:spcAft>
              <a:buSzPts val="1700"/>
              <a:buChar char="•"/>
            </a:pPr>
            <a:r>
              <a:rPr lang="en" sz="1700"/>
              <a:t>Choose your development in DLT / normal jobs, based on previous slide</a:t>
            </a:r>
            <a:endParaRPr sz="1700"/>
          </a:p>
          <a:p>
            <a:pPr indent="-412750" lvl="0" marL="609600" rtl="0" algn="l">
              <a:lnSpc>
                <a:spcPct val="150000"/>
              </a:lnSpc>
              <a:spcBef>
                <a:spcPts val="0"/>
              </a:spcBef>
              <a:spcAft>
                <a:spcPts val="0"/>
              </a:spcAft>
              <a:buSzPts val="1700"/>
              <a:buChar char="•"/>
            </a:pPr>
            <a:r>
              <a:rPr b="1" lang="en" sz="1700"/>
              <a:t>Reuse job cluster</a:t>
            </a:r>
            <a:r>
              <a:rPr lang="en" sz="1700"/>
              <a:t> across tasks in your job</a:t>
            </a:r>
            <a:endParaRPr sz="1700"/>
          </a:p>
          <a:p>
            <a:pPr indent="-412750" lvl="0" marL="609600" rtl="0" algn="l">
              <a:lnSpc>
                <a:spcPct val="150000"/>
              </a:lnSpc>
              <a:spcBef>
                <a:spcPts val="0"/>
              </a:spcBef>
              <a:spcAft>
                <a:spcPts val="0"/>
              </a:spcAft>
              <a:buSzPts val="1700"/>
              <a:buChar char="•"/>
            </a:pPr>
            <a:r>
              <a:rPr lang="en" sz="1700"/>
              <a:t>Use instance pools to further reduce job cluster spin up time</a:t>
            </a:r>
            <a:endParaRPr sz="1700"/>
          </a:p>
          <a:p>
            <a:pPr indent="-412750" lvl="0" marL="609600" rtl="0" algn="l">
              <a:lnSpc>
                <a:spcPct val="150000"/>
              </a:lnSpc>
              <a:spcBef>
                <a:spcPts val="0"/>
              </a:spcBef>
              <a:spcAft>
                <a:spcPts val="0"/>
              </a:spcAft>
              <a:buSzPts val="1700"/>
              <a:buChar char="•"/>
            </a:pPr>
            <a:r>
              <a:rPr lang="en" sz="1700"/>
              <a:t>Use </a:t>
            </a:r>
            <a:r>
              <a:rPr b="1" lang="en" sz="1700"/>
              <a:t>photon-enabled</a:t>
            </a:r>
            <a:r>
              <a:rPr lang="en" sz="1700"/>
              <a:t> clusters, especially on long ETL jobs</a:t>
            </a:r>
            <a:endParaRPr sz="1700"/>
          </a:p>
          <a:p>
            <a:pPr indent="-412750" lvl="0" marL="609600" rtl="0" algn="l">
              <a:lnSpc>
                <a:spcPct val="150000"/>
              </a:lnSpc>
              <a:spcBef>
                <a:spcPts val="0"/>
              </a:spcBef>
              <a:spcAft>
                <a:spcPts val="0"/>
              </a:spcAft>
              <a:buSzPts val="1700"/>
              <a:buChar char="•"/>
            </a:pPr>
            <a:r>
              <a:rPr lang="en" sz="1700"/>
              <a:t>Streaming tasks should not have concurrent runs larger than 1</a:t>
            </a:r>
            <a:endParaRPr sz="1700"/>
          </a:p>
          <a:p>
            <a:pPr indent="-412750" lvl="0" marL="609600" rtl="0" algn="l">
              <a:lnSpc>
                <a:spcPct val="150000"/>
              </a:lnSpc>
              <a:spcBef>
                <a:spcPts val="0"/>
              </a:spcBef>
              <a:spcAft>
                <a:spcPts val="0"/>
              </a:spcAft>
              <a:buSzPts val="1700"/>
              <a:buChar char="•"/>
            </a:pPr>
            <a:r>
              <a:rPr lang="en" sz="1700"/>
              <a:t>Streaming task should </a:t>
            </a:r>
            <a:r>
              <a:rPr b="1" lang="en" sz="1700"/>
              <a:t>always be the final task</a:t>
            </a:r>
            <a:r>
              <a:rPr lang="en" sz="1700"/>
              <a:t> in job, since it runs continuously</a:t>
            </a:r>
            <a:endParaRPr sz="1700"/>
          </a:p>
          <a:p>
            <a:pPr indent="-412750" lvl="0" marL="609600" rtl="0" algn="l">
              <a:lnSpc>
                <a:spcPct val="150000"/>
              </a:lnSpc>
              <a:spcBef>
                <a:spcPts val="0"/>
              </a:spcBef>
              <a:spcAft>
                <a:spcPts val="0"/>
              </a:spcAft>
              <a:buSzPts val="1700"/>
              <a:buChar char="•"/>
            </a:pPr>
            <a:r>
              <a:rPr lang="en" sz="1700"/>
              <a:t>Use </a:t>
            </a:r>
            <a:r>
              <a:rPr b="1" lang="en" sz="1700"/>
              <a:t>Delta Cache</a:t>
            </a:r>
            <a:r>
              <a:rPr lang="en" sz="1700"/>
              <a:t> enabled VM instances (E/L series)</a:t>
            </a:r>
            <a:endParaRPr sz="1700"/>
          </a:p>
        </p:txBody>
      </p:sp>
      <p:sp>
        <p:nvSpPr>
          <p:cNvPr id="2815" name="Google Shape;2815;p184"/>
          <p:cNvSpPr txBox="1"/>
          <p:nvPr>
            <p:ph idx="4294967295" type="title"/>
          </p:nvPr>
        </p:nvSpPr>
        <p:spPr>
          <a:xfrm>
            <a:off x="7443025" y="5300675"/>
            <a:ext cx="3314700" cy="88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solidFill>
                  <a:schemeClr val="dk2"/>
                </a:solidFill>
              </a:rPr>
              <a:t>Demo in Azure 10 min</a:t>
            </a:r>
            <a:endParaRPr sz="24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185"/>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Splunk integration use cases open discussion (10 min)</a:t>
            </a:r>
            <a:endParaRPr sz="3600"/>
          </a:p>
        </p:txBody>
      </p:sp>
      <p:sp>
        <p:nvSpPr>
          <p:cNvPr id="2821" name="Google Shape;2821;p18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p186"/>
          <p:cNvSpPr txBox="1"/>
          <p:nvPr>
            <p:ph type="title"/>
          </p:nvPr>
        </p:nvSpPr>
        <p:spPr>
          <a:xfrm>
            <a:off x="3379025" y="4799100"/>
            <a:ext cx="5430900" cy="1232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600"/>
              <a:t>1 hour Lunch Break</a:t>
            </a:r>
            <a:endParaRPr sz="3600"/>
          </a:p>
          <a:p>
            <a:pPr indent="0" lvl="0" marL="0" rtl="0" algn="ctr">
              <a:spcBef>
                <a:spcPts val="0"/>
              </a:spcBef>
              <a:spcAft>
                <a:spcPts val="0"/>
              </a:spcAft>
              <a:buNone/>
            </a:pPr>
            <a:r>
              <a:rPr lang="en" sz="3600"/>
              <a:t>13:15-14:15</a:t>
            </a:r>
            <a:endParaRPr sz="3600"/>
          </a:p>
        </p:txBody>
      </p:sp>
      <p:sp>
        <p:nvSpPr>
          <p:cNvPr id="2827" name="Google Shape;2827;p18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28" name="Google Shape;2828;p186"/>
          <p:cNvPicPr preferRelativeResize="0"/>
          <p:nvPr/>
        </p:nvPicPr>
        <p:blipFill>
          <a:blip r:embed="rId3">
            <a:alphaModFix/>
          </a:blip>
          <a:stretch>
            <a:fillRect/>
          </a:stretch>
        </p:blipFill>
        <p:spPr>
          <a:xfrm>
            <a:off x="3187798" y="775950"/>
            <a:ext cx="5813350" cy="3875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187"/>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Workshop 2</a:t>
            </a:r>
            <a:endParaRPr sz="3600"/>
          </a:p>
          <a:p>
            <a:pPr indent="0" lvl="0" marL="0" rtl="0" algn="l">
              <a:spcBef>
                <a:spcPts val="0"/>
              </a:spcBef>
              <a:spcAft>
                <a:spcPts val="0"/>
              </a:spcAft>
              <a:buNone/>
            </a:pPr>
            <a:r>
              <a:rPr lang="en" sz="3600"/>
              <a:t>14:00-16:00</a:t>
            </a:r>
            <a:endParaRPr sz="3600"/>
          </a:p>
        </p:txBody>
      </p:sp>
      <p:sp>
        <p:nvSpPr>
          <p:cNvPr id="2834" name="Google Shape;2834;p18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3"/>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Workshop 1</a:t>
            </a:r>
            <a:endParaRPr sz="3600"/>
          </a:p>
          <a:p>
            <a:pPr indent="0" lvl="0" marL="0" rtl="0" algn="l">
              <a:spcBef>
                <a:spcPts val="0"/>
              </a:spcBef>
              <a:spcAft>
                <a:spcPts val="0"/>
              </a:spcAft>
              <a:buNone/>
            </a:pPr>
            <a:r>
              <a:rPr lang="en" sz="3600"/>
              <a:t>11:00-13:00</a:t>
            </a:r>
            <a:endParaRPr sz="3600"/>
          </a:p>
        </p:txBody>
      </p:sp>
      <p:sp>
        <p:nvSpPr>
          <p:cNvPr id="877" name="Google Shape;877;p14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78" name="Google Shape;878;p143"/>
          <p:cNvSpPr/>
          <p:nvPr/>
        </p:nvSpPr>
        <p:spPr>
          <a:xfrm>
            <a:off x="4290375" y="1116125"/>
            <a:ext cx="5564100" cy="45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3"/>
          <p:cNvSpPr txBox="1"/>
          <p:nvPr/>
        </p:nvSpPr>
        <p:spPr>
          <a:xfrm>
            <a:off x="4377975" y="1252625"/>
            <a:ext cx="5388900" cy="407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Inconsolata"/>
                <a:ea typeface="Inconsolata"/>
                <a:cs typeface="Inconsolata"/>
                <a:sym typeface="Inconsolata"/>
              </a:rPr>
              <a:t>Workshop 1 (2 hrs):</a:t>
            </a:r>
            <a:endParaRPr b="1" sz="2200">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1.1 Architecture Foundation (</a:t>
            </a:r>
            <a:r>
              <a:rPr lang="en" sz="2000">
                <a:solidFill>
                  <a:schemeClr val="dk2"/>
                </a:solidFill>
                <a:latin typeface="Inconsolata"/>
                <a:ea typeface="Inconsolata"/>
                <a:cs typeface="Inconsolata"/>
                <a:sym typeface="Inconsolata"/>
              </a:rPr>
              <a:t>60 min</a:t>
            </a:r>
            <a:r>
              <a:rPr lang="en" sz="2000">
                <a:latin typeface="Inconsolata"/>
                <a:ea typeface="Inconsolata"/>
                <a:cs typeface="Inconsolata"/>
                <a:sym typeface="Inconsolata"/>
              </a:rPr>
              <a:t>)</a:t>
            </a:r>
            <a:endParaRPr sz="2000">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Architecture L300 (25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Reference Architectures (15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Exfiltration Protection in Action (10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Splunk - Databricks project architecture (10 min)</a:t>
            </a:r>
            <a:endParaRPr sz="1600">
              <a:solidFill>
                <a:schemeClr val="accent6"/>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1.2 End-to-End ETL examples (</a:t>
            </a:r>
            <a:r>
              <a:rPr lang="en" sz="2000">
                <a:solidFill>
                  <a:srgbClr val="FF3620"/>
                </a:solidFill>
                <a:latin typeface="Inconsolata"/>
                <a:ea typeface="Inconsolata"/>
                <a:cs typeface="Inconsolata"/>
                <a:sym typeface="Inconsolata"/>
              </a:rPr>
              <a:t>60 min</a:t>
            </a:r>
            <a:r>
              <a:rPr lang="en" sz="2000">
                <a:latin typeface="Inconsolata"/>
                <a:ea typeface="Inconsolata"/>
                <a:cs typeface="Inconsolata"/>
                <a:sym typeface="Inconsolata"/>
              </a:rPr>
              <a:t>)</a:t>
            </a:r>
            <a:endParaRPr sz="2000">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Demo: Databricks ETL on logs and Splunk integration (30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Orchestration on Azure Databricks (20 min)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Splunk integration use cases open discussion (10 min)</a:t>
            </a:r>
            <a:endParaRPr sz="1600">
              <a:solidFill>
                <a:schemeClr val="accent6"/>
              </a:solidFill>
              <a:latin typeface="Inconsolata"/>
              <a:ea typeface="Inconsolata"/>
              <a:cs typeface="Inconsolata"/>
              <a:sym typeface="Inconsolat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188"/>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Day 1 Agenda - Workshop 2</a:t>
            </a:r>
            <a:endParaRPr sz="2400">
              <a:solidFill>
                <a:schemeClr val="lt1"/>
              </a:solidFill>
              <a:latin typeface="DM Sans"/>
              <a:ea typeface="DM Sans"/>
              <a:cs typeface="DM Sans"/>
              <a:sym typeface="DM Sans"/>
            </a:endParaRPr>
          </a:p>
        </p:txBody>
      </p:sp>
      <p:sp>
        <p:nvSpPr>
          <p:cNvPr id="2840" name="Google Shape;2840;p188"/>
          <p:cNvSpPr txBox="1"/>
          <p:nvPr/>
        </p:nvSpPr>
        <p:spPr>
          <a:xfrm>
            <a:off x="1596906" y="2037144"/>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41" name="Google Shape;2841;p188"/>
          <p:cNvSpPr/>
          <p:nvPr/>
        </p:nvSpPr>
        <p:spPr>
          <a:xfrm>
            <a:off x="2942875" y="1153300"/>
            <a:ext cx="5711700" cy="470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88"/>
          <p:cNvSpPr txBox="1"/>
          <p:nvPr/>
        </p:nvSpPr>
        <p:spPr>
          <a:xfrm>
            <a:off x="3039825" y="1410275"/>
            <a:ext cx="5414700" cy="407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Inconsolata"/>
                <a:ea typeface="Inconsolata"/>
                <a:cs typeface="Inconsolata"/>
                <a:sym typeface="Inconsolata"/>
              </a:rPr>
              <a:t>Workshop 2 (2 hrs):</a:t>
            </a:r>
            <a:endParaRPr b="1" sz="2200">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2.1 </a:t>
            </a:r>
            <a:r>
              <a:rPr lang="en" sz="2000">
                <a:latin typeface="Inconsolata"/>
                <a:ea typeface="Inconsolata"/>
                <a:cs typeface="Inconsolata"/>
                <a:sym typeface="Inconsolata"/>
              </a:rPr>
              <a:t>CICD with Databricks </a:t>
            </a:r>
            <a:r>
              <a:rPr lang="en" sz="2000">
                <a:solidFill>
                  <a:srgbClr val="FF3621"/>
                </a:solidFill>
                <a:latin typeface="Inconsolata"/>
                <a:ea typeface="Inconsolata"/>
                <a:cs typeface="Inconsolata"/>
                <a:sym typeface="Inconsolata"/>
              </a:rPr>
              <a:t>(60 min)</a:t>
            </a:r>
            <a:endParaRPr sz="2000">
              <a:solidFill>
                <a:srgbClr val="FF3621"/>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Azure DevOps example; basic branching strategy, jobs mgmt, deployment</a:t>
            </a:r>
            <a:endParaRPr sz="1600">
              <a:solidFill>
                <a:schemeClr val="accent6"/>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2.2 </a:t>
            </a:r>
            <a:r>
              <a:rPr lang="en" sz="2000">
                <a:latin typeface="Inconsolata"/>
                <a:ea typeface="Inconsolata"/>
                <a:cs typeface="Inconsolata"/>
                <a:sym typeface="Inconsolata"/>
              </a:rPr>
              <a:t>Monitoring </a:t>
            </a:r>
            <a:r>
              <a:rPr lang="en" sz="2000">
                <a:solidFill>
                  <a:srgbClr val="FF3621"/>
                </a:solidFill>
                <a:latin typeface="Inconsolata"/>
                <a:ea typeface="Inconsolata"/>
                <a:cs typeface="Inconsolata"/>
                <a:sym typeface="Inconsolata"/>
              </a:rPr>
              <a:t>(60 min)</a:t>
            </a:r>
            <a:endParaRPr sz="2000">
              <a:solidFill>
                <a:srgbClr val="FF3621"/>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Databricks logs capabilities</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Tools available for deep log analytics on Azure and Databricks</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Overwatch - Deep Log Analytics</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Use case discovery on logs</a:t>
            </a:r>
            <a:endParaRPr sz="1600">
              <a:solidFill>
                <a:schemeClr val="accent6"/>
              </a:solidFill>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600">
              <a:solidFill>
                <a:schemeClr val="accent6"/>
              </a:solidFill>
              <a:latin typeface="Inconsolata"/>
              <a:ea typeface="Inconsolata"/>
              <a:cs typeface="Inconsolata"/>
              <a:sym typeface="Inconsolata"/>
            </a:endParaRPr>
          </a:p>
          <a:p>
            <a:pPr indent="0" lvl="0" marL="0" rtl="0" algn="l">
              <a:lnSpc>
                <a:spcPct val="115000"/>
              </a:lnSpc>
              <a:spcBef>
                <a:spcPts val="0"/>
              </a:spcBef>
              <a:spcAft>
                <a:spcPts val="0"/>
              </a:spcAft>
              <a:buNone/>
            </a:pPr>
            <a:r>
              <a:rPr b="1" lang="en" sz="1600">
                <a:solidFill>
                  <a:srgbClr val="FF3621"/>
                </a:solidFill>
                <a:latin typeface="Inconsolata"/>
                <a:ea typeface="Inconsolata"/>
                <a:cs typeface="Inconsolata"/>
                <a:sym typeface="Inconsolata"/>
              </a:rPr>
              <a:t>R</a:t>
            </a:r>
            <a:r>
              <a:rPr b="1" lang="en" sz="1600">
                <a:solidFill>
                  <a:srgbClr val="FF3621"/>
                </a:solidFill>
                <a:latin typeface="Inconsolata"/>
                <a:ea typeface="Inconsolata"/>
                <a:cs typeface="Inconsolata"/>
                <a:sym typeface="Inconsolata"/>
              </a:rPr>
              <a:t>emaining time will be used for live experiments in sc environment</a:t>
            </a:r>
            <a:endParaRPr b="1" sz="1600">
              <a:solidFill>
                <a:srgbClr val="FF3621"/>
              </a:solidFill>
              <a:latin typeface="Inconsolata"/>
              <a:ea typeface="Inconsolata"/>
              <a:cs typeface="Inconsolata"/>
              <a:sym typeface="Inconsolata"/>
            </a:endParaRPr>
          </a:p>
        </p:txBody>
      </p:sp>
      <p:sp>
        <p:nvSpPr>
          <p:cNvPr id="2843" name="Google Shape;2843;p188"/>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844" name="Google Shape;2844;p188"/>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200">
                <a:solidFill>
                  <a:schemeClr val="dk2"/>
                </a:solidFill>
                <a:latin typeface="DM Sans"/>
                <a:ea typeface="DM Sans"/>
                <a:cs typeface="DM Sans"/>
                <a:sym typeface="DM Sans"/>
              </a:rPr>
              <a:t>14:00-16:00</a:t>
            </a:r>
            <a:endParaRPr b="1">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8" name="Shape 2848"/>
        <p:cNvGrpSpPr/>
        <p:nvPr/>
      </p:nvGrpSpPr>
      <p:grpSpPr>
        <a:xfrm>
          <a:off x="0" y="0"/>
          <a:ext cx="0" cy="0"/>
          <a:chOff x="0" y="0"/>
          <a:chExt cx="0" cy="0"/>
        </a:xfrm>
      </p:grpSpPr>
      <p:sp>
        <p:nvSpPr>
          <p:cNvPr id="2849" name="Google Shape;2849;p189"/>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2.1 CICD and Azure DevOps (60 min)</a:t>
            </a:r>
            <a:endParaRPr sz="2400">
              <a:solidFill>
                <a:schemeClr val="lt1"/>
              </a:solidFill>
              <a:latin typeface="DM Sans"/>
              <a:ea typeface="DM Sans"/>
              <a:cs typeface="DM Sans"/>
              <a:sym typeface="DM Sans"/>
            </a:endParaRPr>
          </a:p>
        </p:txBody>
      </p:sp>
      <p:sp>
        <p:nvSpPr>
          <p:cNvPr id="2850" name="Google Shape;2850;p189"/>
          <p:cNvSpPr txBox="1"/>
          <p:nvPr/>
        </p:nvSpPr>
        <p:spPr>
          <a:xfrm>
            <a:off x="1596906" y="2037144"/>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51" name="Google Shape;2851;p189"/>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852" name="Google Shape;2852;p189"/>
          <p:cNvSpPr txBox="1"/>
          <p:nvPr/>
        </p:nvSpPr>
        <p:spPr>
          <a:xfrm>
            <a:off x="114225" y="579700"/>
            <a:ext cx="59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Tutorial: </a:t>
            </a:r>
            <a:r>
              <a:rPr lang="en" u="sng">
                <a:solidFill>
                  <a:schemeClr val="hlink"/>
                </a:solidFill>
                <a:hlinkClick r:id="rId3"/>
              </a:rPr>
              <a:t>https://github.com/alexott/databricks-nutter-repos-demo</a:t>
            </a:r>
            <a:endParaRPr/>
          </a:p>
        </p:txBody>
      </p:sp>
      <p:pic>
        <p:nvPicPr>
          <p:cNvPr id="2853" name="Google Shape;2853;p189"/>
          <p:cNvPicPr preferRelativeResize="0"/>
          <p:nvPr/>
        </p:nvPicPr>
        <p:blipFill>
          <a:blip r:embed="rId4">
            <a:alphaModFix/>
          </a:blip>
          <a:stretch>
            <a:fillRect/>
          </a:stretch>
        </p:blipFill>
        <p:spPr>
          <a:xfrm>
            <a:off x="1962976" y="1583136"/>
            <a:ext cx="8262999" cy="3691725"/>
          </a:xfrm>
          <a:prstGeom prst="rect">
            <a:avLst/>
          </a:prstGeom>
          <a:noFill/>
          <a:ln>
            <a:noFill/>
          </a:ln>
        </p:spPr>
      </p:pic>
      <p:sp>
        <p:nvSpPr>
          <p:cNvPr id="2854" name="Google Shape;2854;p189"/>
          <p:cNvSpPr/>
          <p:nvPr/>
        </p:nvSpPr>
        <p:spPr>
          <a:xfrm>
            <a:off x="3459122" y="5563750"/>
            <a:ext cx="52707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dk1"/>
                </a:solidFill>
                <a:latin typeface="DM Sans"/>
                <a:ea typeface="DM Sans"/>
                <a:cs typeface="DM Sans"/>
                <a:sym typeface="DM Sans"/>
              </a:rPr>
              <a:t>Demo in Azure + Azure DevOps</a:t>
            </a:r>
            <a:endParaRPr sz="24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p190"/>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2.2 Logs from Azure Databricks</a:t>
            </a:r>
            <a:endParaRPr sz="2400">
              <a:solidFill>
                <a:schemeClr val="lt1"/>
              </a:solidFill>
              <a:latin typeface="DM Sans"/>
              <a:ea typeface="DM Sans"/>
              <a:cs typeface="DM Sans"/>
              <a:sym typeface="DM Sans"/>
            </a:endParaRPr>
          </a:p>
        </p:txBody>
      </p:sp>
      <p:sp>
        <p:nvSpPr>
          <p:cNvPr id="2860" name="Google Shape;2860;p190"/>
          <p:cNvSpPr txBox="1"/>
          <p:nvPr/>
        </p:nvSpPr>
        <p:spPr>
          <a:xfrm>
            <a:off x="1596906" y="2037144"/>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61" name="Google Shape;2861;p190"/>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862" name="Google Shape;2862;p190"/>
          <p:cNvSpPr/>
          <p:nvPr/>
        </p:nvSpPr>
        <p:spPr>
          <a:xfrm>
            <a:off x="397322" y="1050713"/>
            <a:ext cx="52707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dk1"/>
                </a:solidFill>
                <a:latin typeface="DM Sans"/>
                <a:ea typeface="DM Sans"/>
                <a:cs typeface="DM Sans"/>
                <a:sym typeface="DM Sans"/>
              </a:rPr>
              <a:t>Demo in Azure Log Analytics</a:t>
            </a:r>
            <a:endParaRPr sz="2400">
              <a:solidFill>
                <a:schemeClr val="dk1"/>
              </a:solidFill>
              <a:latin typeface="DM Sans"/>
              <a:ea typeface="DM Sans"/>
              <a:cs typeface="DM Sans"/>
              <a:sym typeface="DM Sans"/>
            </a:endParaRPr>
          </a:p>
        </p:txBody>
      </p:sp>
      <p:pic>
        <p:nvPicPr>
          <p:cNvPr id="2863" name="Google Shape;2863;p190"/>
          <p:cNvPicPr preferRelativeResize="0"/>
          <p:nvPr/>
        </p:nvPicPr>
        <p:blipFill>
          <a:blip r:embed="rId3">
            <a:alphaModFix/>
          </a:blip>
          <a:stretch>
            <a:fillRect/>
          </a:stretch>
        </p:blipFill>
        <p:spPr>
          <a:xfrm>
            <a:off x="7170301" y="2037137"/>
            <a:ext cx="4849950" cy="3660774"/>
          </a:xfrm>
          <a:prstGeom prst="rect">
            <a:avLst/>
          </a:prstGeom>
          <a:noFill/>
          <a:ln>
            <a:noFill/>
          </a:ln>
        </p:spPr>
      </p:pic>
      <p:sp>
        <p:nvSpPr>
          <p:cNvPr id="2864" name="Google Shape;2864;p190"/>
          <p:cNvSpPr txBox="1"/>
          <p:nvPr/>
        </p:nvSpPr>
        <p:spPr>
          <a:xfrm>
            <a:off x="397325" y="1861225"/>
            <a:ext cx="65346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Inconsolata"/>
                <a:ea typeface="Inconsolata"/>
                <a:cs typeface="Inconsolata"/>
                <a:sym typeface="Inconsolata"/>
              </a:rPr>
              <a:t>There are only </a:t>
            </a:r>
            <a:r>
              <a:rPr b="1" lang="en">
                <a:solidFill>
                  <a:srgbClr val="FF0000"/>
                </a:solidFill>
                <a:latin typeface="Inconsolata"/>
                <a:ea typeface="Inconsolata"/>
                <a:cs typeface="Inconsolata"/>
                <a:sym typeface="Inconsolata"/>
              </a:rPr>
              <a:t>2 sources</a:t>
            </a:r>
            <a:r>
              <a:rPr lang="en">
                <a:latin typeface="Inconsolata"/>
                <a:ea typeface="Inconsolata"/>
                <a:cs typeface="Inconsolata"/>
                <a:sym typeface="Inconsolata"/>
              </a:rPr>
              <a:t> of platform logs on Azure Databricks:</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Workspace diagnostic logs (</a:t>
            </a:r>
            <a:r>
              <a:rPr lang="en" u="sng">
                <a:solidFill>
                  <a:srgbClr val="1155CC"/>
                </a:solidFill>
                <a:latin typeface="Inconsolata"/>
                <a:ea typeface="Inconsolata"/>
                <a:cs typeface="Inconsolata"/>
                <a:sym typeface="Inconsolata"/>
                <a:hlinkClick r:id="rId4">
                  <a:extLst>
                    <a:ext uri="{A12FA001-AC4F-418D-AE19-62706E023703}">
                      <ahyp:hlinkClr val="tx"/>
                    </a:ext>
                  </a:extLst>
                </a:hlinkClick>
              </a:rPr>
              <a:t>Diagnostic logging in Azure Databricks</a:t>
            </a:r>
            <a:r>
              <a:rPr lang="en">
                <a:latin typeface="Inconsolata"/>
                <a:ea typeface="Inconsolata"/>
                <a:cs typeface="Inconsolata"/>
                <a:sym typeface="Inconsolata"/>
              </a:rPr>
              <a:t>) that include audit logs. Turn on verbose mode for more information on audit logs.</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Spark clusters logs (</a:t>
            </a:r>
            <a:r>
              <a:rPr lang="en" u="sng">
                <a:solidFill>
                  <a:srgbClr val="1155CC"/>
                </a:solidFill>
                <a:latin typeface="Inconsolata"/>
                <a:ea typeface="Inconsolata"/>
                <a:cs typeface="Inconsolata"/>
                <a:sym typeface="Inconsolata"/>
                <a:hlinkClick r:id="rId5">
                  <a:extLst>
                    <a:ext uri="{A12FA001-AC4F-418D-AE19-62706E023703}">
                      <ahyp:hlinkClr val="tx"/>
                    </a:ext>
                  </a:extLst>
                </a:hlinkClick>
              </a:rPr>
              <a:t>Configure clusters - Azure Databricks | Microsoft Docs</a:t>
            </a:r>
            <a:r>
              <a:rPr lang="en">
                <a:latin typeface="Inconsolata"/>
                <a:ea typeface="Inconsolata"/>
                <a:cs typeface="Inconsolata"/>
                <a:sym typeface="Inconsolata"/>
              </a:rPr>
              <a:t>): These are the logs for the Spark driver node, worker nodes, and events. Logs are delivered every five minutes to your chosen destination. Including worker and cluster logs.</a:t>
            </a:r>
            <a:endParaRPr>
              <a:latin typeface="Inconsolata"/>
              <a:ea typeface="Inconsolata"/>
              <a:cs typeface="Inconsolata"/>
              <a:sym typeface="Inconsolata"/>
            </a:endParaRPr>
          </a:p>
          <a:p>
            <a:pPr indent="-317500" lvl="1" marL="914400" rtl="0" algn="l">
              <a:lnSpc>
                <a:spcPct val="115000"/>
              </a:lnSpc>
              <a:spcBef>
                <a:spcPts val="0"/>
              </a:spcBef>
              <a:spcAft>
                <a:spcPts val="0"/>
              </a:spcAft>
              <a:buSzPts val="1400"/>
              <a:buFont typeface="Inconsolata"/>
              <a:buAutoNum type="alphaLcPeriod"/>
            </a:pPr>
            <a:r>
              <a:rPr lang="en">
                <a:latin typeface="Inconsolata"/>
                <a:ea typeface="Inconsolata"/>
                <a:cs typeface="Inconsolata"/>
                <a:sym typeface="Inconsolata"/>
              </a:rPr>
              <a:t>You will also encounter posts on Application logs and metrics: </a:t>
            </a:r>
            <a:r>
              <a:rPr lang="en" u="sng">
                <a:solidFill>
                  <a:srgbClr val="1155CC"/>
                </a:solidFill>
                <a:latin typeface="Inconsolata"/>
                <a:ea typeface="Inconsolata"/>
                <a:cs typeface="Inconsolata"/>
                <a:sym typeface="Inconsolata"/>
                <a:hlinkClick r:id="rId6">
                  <a:extLst>
                    <a:ext uri="{A12FA001-AC4F-418D-AE19-62706E023703}">
                      <ahyp:hlinkClr val="tx"/>
                    </a:ext>
                  </a:extLst>
                </a:hlinkClick>
              </a:rPr>
              <a:t>Send Databricks app logs to Azure Monitor - Azure Architecture Center | Microsoft Docs</a:t>
            </a:r>
            <a:r>
              <a:rPr lang="en">
                <a:latin typeface="Inconsolata"/>
                <a:ea typeface="Inconsolata"/>
                <a:cs typeface="Inconsolata"/>
                <a:sym typeface="Inconsolata"/>
              </a:rPr>
              <a:t>, these are the application logs, including log4j logs and cluster ganglia metrics (data source behind ganglia dashboard), using the spark-monitoring tool you can also add in custom logs into application logs. This is part of cluster log delivery logs.</a:t>
            </a:r>
            <a:endParaRPr>
              <a:latin typeface="Inconsolata"/>
              <a:ea typeface="Inconsolata"/>
              <a:cs typeface="Inconsolata"/>
              <a:sym typeface="Inconsolat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191"/>
          <p:cNvSpPr txBox="1"/>
          <p:nvPr>
            <p:ph type="ctrTitle"/>
          </p:nvPr>
        </p:nvSpPr>
        <p:spPr>
          <a:xfrm>
            <a:off x="460851" y="1122367"/>
            <a:ext cx="10360500" cy="2387700"/>
          </a:xfrm>
          <a:prstGeom prst="rect">
            <a:avLst/>
          </a:prstGeom>
        </p:spPr>
        <p:txBody>
          <a:bodyPr anchorCtr="0" anchor="b" bIns="45700" lIns="0" spcFirstLastPara="1" rIns="0" wrap="square" tIns="45700">
            <a:noAutofit/>
          </a:bodyPr>
          <a:lstStyle/>
          <a:p>
            <a:pPr indent="0" lvl="0" marL="0" rtl="0" algn="l">
              <a:spcBef>
                <a:spcPts val="0"/>
              </a:spcBef>
              <a:spcAft>
                <a:spcPts val="0"/>
              </a:spcAft>
              <a:buNone/>
            </a:pPr>
            <a:r>
              <a:rPr lang="en"/>
              <a:t>Overwatch</a:t>
            </a:r>
            <a:endParaRPr/>
          </a:p>
          <a:p>
            <a:pPr indent="0" lvl="0" marL="0" rtl="0" algn="l">
              <a:spcBef>
                <a:spcPts val="0"/>
              </a:spcBef>
              <a:spcAft>
                <a:spcPts val="0"/>
              </a:spcAft>
              <a:buNone/>
            </a:pPr>
            <a:r>
              <a:rPr lang="en" sz="3200"/>
              <a:t>Unifying Telemetry, Empowering the Customer</a:t>
            </a:r>
            <a:endParaRPr sz="3200"/>
          </a:p>
        </p:txBody>
      </p:sp>
      <p:sp>
        <p:nvSpPr>
          <p:cNvPr id="2870" name="Google Shape;2870;p191"/>
          <p:cNvSpPr txBox="1"/>
          <p:nvPr>
            <p:ph idx="1" type="subTitle"/>
          </p:nvPr>
        </p:nvSpPr>
        <p:spPr>
          <a:xfrm>
            <a:off x="460851" y="4922833"/>
            <a:ext cx="2918400" cy="12444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3200"/>
              <a:t>Daniel Tomes</a:t>
            </a:r>
            <a:endParaRPr sz="3200"/>
          </a:p>
          <a:p>
            <a:pPr indent="0" lvl="0" marL="0" rtl="0" algn="l">
              <a:spcBef>
                <a:spcPts val="1100"/>
              </a:spcBef>
              <a:spcAft>
                <a:spcPts val="0"/>
              </a:spcAft>
              <a:buNone/>
            </a:pPr>
            <a:r>
              <a:rPr lang="en"/>
              <a:t>2021-03-23</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192"/>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What Is It?</a:t>
            </a:r>
            <a:endParaRPr/>
          </a:p>
        </p:txBody>
      </p:sp>
      <p:sp>
        <p:nvSpPr>
          <p:cNvPr id="2876" name="Google Shape;2876;p192"/>
          <p:cNvSpPr txBox="1"/>
          <p:nvPr>
            <p:ph idx="1" type="body"/>
          </p:nvPr>
        </p:nvSpPr>
        <p:spPr>
          <a:xfrm>
            <a:off x="460851" y="1357100"/>
            <a:ext cx="4552800" cy="49212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2500"/>
              <a:t>Tool - Enables Customer Observability</a:t>
            </a:r>
            <a:endParaRPr sz="2500"/>
          </a:p>
          <a:p>
            <a:pPr indent="0" lvl="0" marL="0" rtl="0" algn="l">
              <a:spcBef>
                <a:spcPts val="1100"/>
              </a:spcBef>
              <a:spcAft>
                <a:spcPts val="0"/>
              </a:spcAft>
              <a:buNone/>
            </a:pPr>
            <a:r>
              <a:t/>
            </a:r>
            <a:endParaRPr sz="2500"/>
          </a:p>
          <a:p>
            <a:pPr indent="0" lvl="0" marL="0" rtl="0" algn="l">
              <a:spcBef>
                <a:spcPts val="1100"/>
              </a:spcBef>
              <a:spcAft>
                <a:spcPts val="0"/>
              </a:spcAft>
              <a:buNone/>
            </a:pPr>
            <a:r>
              <a:rPr lang="en" sz="2500"/>
              <a:t>Compute / DBU Costs </a:t>
            </a:r>
            <a:r>
              <a:rPr lang="en" sz="1300"/>
              <a:t>(estimated)</a:t>
            </a:r>
            <a:endParaRPr sz="1300"/>
          </a:p>
          <a:p>
            <a:pPr indent="0" lvl="0" marL="0" rtl="0" algn="l">
              <a:spcBef>
                <a:spcPts val="1100"/>
              </a:spcBef>
              <a:spcAft>
                <a:spcPts val="0"/>
              </a:spcAft>
              <a:buNone/>
            </a:pPr>
            <a:r>
              <a:rPr lang="en" sz="2500"/>
              <a:t>Dimensionalized Metrics:</a:t>
            </a:r>
            <a:endParaRPr sz="2500"/>
          </a:p>
          <a:p>
            <a:pPr indent="-463550" lvl="0" marL="609600" rtl="0" algn="l">
              <a:spcBef>
                <a:spcPts val="1100"/>
              </a:spcBef>
              <a:spcAft>
                <a:spcPts val="0"/>
              </a:spcAft>
              <a:buSzPts val="2500"/>
              <a:buChar char="▪"/>
            </a:pPr>
            <a:r>
              <a:rPr lang="en" sz="2500"/>
              <a:t>Jobs</a:t>
            </a:r>
            <a:endParaRPr sz="2500"/>
          </a:p>
          <a:p>
            <a:pPr indent="-463550" lvl="0" marL="609600" rtl="0" algn="l">
              <a:spcBef>
                <a:spcPts val="0"/>
              </a:spcBef>
              <a:spcAft>
                <a:spcPts val="0"/>
              </a:spcAft>
              <a:buSzPts val="2500"/>
              <a:buChar char="▪"/>
            </a:pPr>
            <a:r>
              <a:rPr lang="en" sz="2500"/>
              <a:t>Clusters</a:t>
            </a:r>
            <a:endParaRPr sz="2500"/>
          </a:p>
          <a:p>
            <a:pPr indent="-463550" lvl="0" marL="609600" rtl="0" algn="l">
              <a:spcBef>
                <a:spcPts val="0"/>
              </a:spcBef>
              <a:spcAft>
                <a:spcPts val="0"/>
              </a:spcAft>
              <a:buSzPts val="2500"/>
              <a:buChar char="▪"/>
            </a:pPr>
            <a:r>
              <a:rPr lang="en" sz="2500"/>
              <a:t>Notebooks</a:t>
            </a:r>
            <a:endParaRPr sz="2500"/>
          </a:p>
          <a:p>
            <a:pPr indent="-463550" lvl="0" marL="609600" rtl="0" algn="l">
              <a:spcBef>
                <a:spcPts val="0"/>
              </a:spcBef>
              <a:spcAft>
                <a:spcPts val="0"/>
              </a:spcAft>
              <a:buSzPts val="2500"/>
              <a:buChar char="▪"/>
            </a:pPr>
            <a:r>
              <a:rPr lang="en" sz="2500"/>
              <a:t>Spark</a:t>
            </a:r>
            <a:endParaRPr sz="2500"/>
          </a:p>
          <a:p>
            <a:pPr indent="-463550" lvl="0" marL="609600" rtl="0" algn="l">
              <a:spcBef>
                <a:spcPts val="0"/>
              </a:spcBef>
              <a:spcAft>
                <a:spcPts val="0"/>
              </a:spcAft>
              <a:buSzPts val="2500"/>
              <a:buChar char="▪"/>
            </a:pPr>
            <a:r>
              <a:rPr lang="en" sz="2500"/>
              <a:t>etc</a:t>
            </a:r>
            <a:endParaRPr sz="2500"/>
          </a:p>
        </p:txBody>
      </p:sp>
      <p:sp>
        <p:nvSpPr>
          <p:cNvPr id="2877" name="Google Shape;2877;p192"/>
          <p:cNvSpPr/>
          <p:nvPr/>
        </p:nvSpPr>
        <p:spPr>
          <a:xfrm>
            <a:off x="4466222" y="1245829"/>
            <a:ext cx="7722600" cy="4856400"/>
          </a:xfrm>
          <a:prstGeom prst="roundRect">
            <a:avLst>
              <a:gd fmla="val 4970"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878" name="Google Shape;2878;p192"/>
          <p:cNvPicPr preferRelativeResize="0"/>
          <p:nvPr/>
        </p:nvPicPr>
        <p:blipFill>
          <a:blip r:embed="rId3">
            <a:alphaModFix/>
          </a:blip>
          <a:stretch>
            <a:fillRect/>
          </a:stretch>
        </p:blipFill>
        <p:spPr>
          <a:xfrm>
            <a:off x="4513671" y="1387300"/>
            <a:ext cx="7674911" cy="4384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193"/>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What Is </a:t>
            </a:r>
            <a:r>
              <a:rPr lang="en"/>
              <a:t>It</a:t>
            </a:r>
            <a:r>
              <a:rPr lang="en"/>
              <a:t>?</a:t>
            </a:r>
            <a:endParaRPr/>
          </a:p>
        </p:txBody>
      </p:sp>
      <p:pic>
        <p:nvPicPr>
          <p:cNvPr id="2884" name="Google Shape;2884;p193"/>
          <p:cNvPicPr preferRelativeResize="0"/>
          <p:nvPr/>
        </p:nvPicPr>
        <p:blipFill>
          <a:blip r:embed="rId3">
            <a:alphaModFix/>
          </a:blip>
          <a:stretch>
            <a:fillRect/>
          </a:stretch>
        </p:blipFill>
        <p:spPr>
          <a:xfrm>
            <a:off x="137132" y="118300"/>
            <a:ext cx="11877860" cy="661251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pic>
        <p:nvPicPr>
          <p:cNvPr id="2889" name="Google Shape;2889;p194"/>
          <p:cNvPicPr preferRelativeResize="0"/>
          <p:nvPr/>
        </p:nvPicPr>
        <p:blipFill>
          <a:blip r:embed="rId3">
            <a:alphaModFix/>
          </a:blip>
          <a:stretch>
            <a:fillRect/>
          </a:stretch>
        </p:blipFill>
        <p:spPr>
          <a:xfrm>
            <a:off x="1171173" y="1261833"/>
            <a:ext cx="10963063" cy="3179471"/>
          </a:xfrm>
          <a:prstGeom prst="rect">
            <a:avLst/>
          </a:prstGeom>
          <a:noFill/>
          <a:ln>
            <a:noFill/>
          </a:ln>
        </p:spPr>
      </p:pic>
      <p:pic>
        <p:nvPicPr>
          <p:cNvPr id="2890" name="Google Shape;2890;p194"/>
          <p:cNvPicPr preferRelativeResize="0"/>
          <p:nvPr/>
        </p:nvPicPr>
        <p:blipFill>
          <a:blip r:embed="rId4">
            <a:alphaModFix/>
          </a:blip>
          <a:stretch>
            <a:fillRect/>
          </a:stretch>
        </p:blipFill>
        <p:spPr>
          <a:xfrm>
            <a:off x="-32125" y="2253333"/>
            <a:ext cx="12108840" cy="2840823"/>
          </a:xfrm>
          <a:prstGeom prst="rect">
            <a:avLst/>
          </a:prstGeom>
          <a:noFill/>
          <a:ln>
            <a:noFill/>
          </a:ln>
        </p:spPr>
      </p:pic>
      <p:sp>
        <p:nvSpPr>
          <p:cNvPr id="2891" name="Google Shape;2891;p194"/>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What Is It?</a:t>
            </a:r>
            <a:endParaRPr/>
          </a:p>
        </p:txBody>
      </p:sp>
      <p:pic>
        <p:nvPicPr>
          <p:cNvPr id="2892" name="Google Shape;2892;p194"/>
          <p:cNvPicPr preferRelativeResize="0"/>
          <p:nvPr/>
        </p:nvPicPr>
        <p:blipFill>
          <a:blip r:embed="rId5">
            <a:alphaModFix/>
          </a:blip>
          <a:stretch>
            <a:fillRect/>
          </a:stretch>
        </p:blipFill>
        <p:spPr>
          <a:xfrm>
            <a:off x="4143231" y="3146267"/>
            <a:ext cx="7990997" cy="37108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0"/>
                                        </p:tgtEl>
                                        <p:attrNameLst>
                                          <p:attrName>style.visibility</p:attrName>
                                        </p:attrNameLst>
                                      </p:cBhvr>
                                      <p:to>
                                        <p:strVal val="visible"/>
                                      </p:to>
                                    </p:set>
                                    <p:animEffect filter="fade" transition="in">
                                      <p:cBhvr>
                                        <p:cTn dur="1000"/>
                                        <p:tgtEl>
                                          <p:spTgt spid="2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1000"/>
                                        <p:tgtEl>
                                          <p:spTgt spid="2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p195"/>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What Is It?</a:t>
            </a:r>
            <a:endParaRPr/>
          </a:p>
        </p:txBody>
      </p:sp>
      <p:sp>
        <p:nvSpPr>
          <p:cNvPr id="2898" name="Google Shape;2898;p195"/>
          <p:cNvSpPr/>
          <p:nvPr/>
        </p:nvSpPr>
        <p:spPr>
          <a:xfrm>
            <a:off x="460851" y="1587800"/>
            <a:ext cx="5383800" cy="4190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spcBef>
                <a:spcPts val="0"/>
              </a:spcBef>
              <a:spcAft>
                <a:spcPts val="0"/>
              </a:spcAft>
              <a:buNone/>
            </a:pPr>
            <a:r>
              <a:rPr b="1" lang="en" sz="2400"/>
              <a:t>Capture:</a:t>
            </a:r>
            <a:endParaRPr b="1" sz="2400"/>
          </a:p>
          <a:p>
            <a:pPr indent="0" lvl="0" marL="0" rtl="0" algn="l">
              <a:spcBef>
                <a:spcPts val="0"/>
              </a:spcBef>
              <a:spcAft>
                <a:spcPts val="0"/>
              </a:spcAft>
              <a:buNone/>
            </a:pPr>
            <a:r>
              <a:rPr b="1" lang="en" sz="1600"/>
              <a:t>Data Plane Only</a:t>
            </a:r>
            <a:endParaRPr b="1" sz="1600"/>
          </a:p>
          <a:p>
            <a:pPr indent="0" lvl="0" marL="0" rtl="0" algn="l">
              <a:spcBef>
                <a:spcPts val="0"/>
              </a:spcBef>
              <a:spcAft>
                <a:spcPts val="0"/>
              </a:spcAft>
              <a:buNone/>
            </a:pPr>
            <a:r>
              <a:t/>
            </a:r>
            <a:endParaRPr b="1" sz="2400"/>
          </a:p>
          <a:p>
            <a:pPr indent="0" lvl="0" marL="0" rtl="0" algn="l">
              <a:spcBef>
                <a:spcPts val="0"/>
              </a:spcBef>
              <a:spcAft>
                <a:spcPts val="0"/>
              </a:spcAft>
              <a:buNone/>
            </a:pPr>
            <a:r>
              <a:rPr lang="en" sz="1900"/>
              <a:t>Configurable Job that runs in customer environment[s] and unifies platform data with Spark data providing customer with holistic, detailed view of their environment.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Output is a database / data model with platform + spark dimensions and measures</a:t>
            </a:r>
            <a:endParaRPr sz="1900"/>
          </a:p>
        </p:txBody>
      </p:sp>
      <p:sp>
        <p:nvSpPr>
          <p:cNvPr id="2899" name="Google Shape;2899;p195"/>
          <p:cNvSpPr/>
          <p:nvPr/>
        </p:nvSpPr>
        <p:spPr>
          <a:xfrm>
            <a:off x="5994400" y="1587800"/>
            <a:ext cx="5210400" cy="41907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spcBef>
                <a:spcPts val="0"/>
              </a:spcBef>
              <a:spcAft>
                <a:spcPts val="0"/>
              </a:spcAft>
              <a:buNone/>
            </a:pPr>
            <a:r>
              <a:rPr b="1" lang="en" sz="2400"/>
              <a:t>Consume: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1900"/>
              <a:t>Interrogate the data to answer challenging questions that </a:t>
            </a:r>
            <a:endParaRPr sz="1900"/>
          </a:p>
          <a:p>
            <a:pPr indent="-425450" lvl="0" marL="609600" rtl="0" algn="l">
              <a:spcBef>
                <a:spcPts val="0"/>
              </a:spcBef>
              <a:spcAft>
                <a:spcPts val="0"/>
              </a:spcAft>
              <a:buSzPts val="1900"/>
              <a:buChar char="●"/>
            </a:pPr>
            <a:r>
              <a:rPr lang="en" sz="1900"/>
              <a:t>drive down waste</a:t>
            </a:r>
            <a:endParaRPr sz="1900"/>
          </a:p>
          <a:p>
            <a:pPr indent="-425450" lvl="0" marL="609600" rtl="0" algn="l">
              <a:spcBef>
                <a:spcPts val="0"/>
              </a:spcBef>
              <a:spcAft>
                <a:spcPts val="0"/>
              </a:spcAft>
              <a:buSzPts val="1900"/>
              <a:buChar char="●"/>
            </a:pPr>
            <a:r>
              <a:rPr lang="en" sz="1900"/>
              <a:t>identify bad habits</a:t>
            </a:r>
            <a:endParaRPr sz="1900"/>
          </a:p>
          <a:p>
            <a:pPr indent="-425450" lvl="0" marL="609600" rtl="0" algn="l">
              <a:spcBef>
                <a:spcPts val="0"/>
              </a:spcBef>
              <a:spcAft>
                <a:spcPts val="0"/>
              </a:spcAft>
              <a:buSzPts val="1900"/>
              <a:buChar char="●"/>
            </a:pPr>
            <a:r>
              <a:rPr lang="en" sz="1900"/>
              <a:t>allow customers to make data driven decisions</a:t>
            </a:r>
            <a:endParaRPr sz="19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196"/>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What Is It?</a:t>
            </a:r>
            <a:endParaRPr/>
          </a:p>
        </p:txBody>
      </p:sp>
      <p:sp>
        <p:nvSpPr>
          <p:cNvPr id="2905" name="Google Shape;2905;p196"/>
          <p:cNvSpPr/>
          <p:nvPr/>
        </p:nvSpPr>
        <p:spPr>
          <a:xfrm>
            <a:off x="460851" y="1587800"/>
            <a:ext cx="5383800" cy="41907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spcBef>
                <a:spcPts val="0"/>
              </a:spcBef>
              <a:spcAft>
                <a:spcPts val="0"/>
              </a:spcAft>
              <a:buNone/>
            </a:pPr>
            <a:r>
              <a:rPr b="1" lang="en" sz="2400"/>
              <a:t>Capture:</a:t>
            </a:r>
            <a:endParaRPr b="1" sz="2400"/>
          </a:p>
          <a:p>
            <a:pPr indent="0" lvl="0" marL="0" rtl="0" algn="l">
              <a:spcBef>
                <a:spcPts val="0"/>
              </a:spcBef>
              <a:spcAft>
                <a:spcPts val="0"/>
              </a:spcAft>
              <a:buNone/>
            </a:pPr>
            <a:r>
              <a:rPr b="1" lang="en" sz="1600"/>
              <a:t>Data Plane Only</a:t>
            </a:r>
            <a:endParaRPr b="1" sz="1600"/>
          </a:p>
          <a:p>
            <a:pPr indent="0" lvl="0" marL="0" rtl="0" algn="l">
              <a:spcBef>
                <a:spcPts val="0"/>
              </a:spcBef>
              <a:spcAft>
                <a:spcPts val="0"/>
              </a:spcAft>
              <a:buNone/>
            </a:pPr>
            <a:r>
              <a:t/>
            </a:r>
            <a:endParaRPr b="1" sz="2400"/>
          </a:p>
          <a:p>
            <a:pPr indent="0" lvl="0" marL="0" rtl="0" algn="l">
              <a:spcBef>
                <a:spcPts val="0"/>
              </a:spcBef>
              <a:spcAft>
                <a:spcPts val="0"/>
              </a:spcAft>
              <a:buNone/>
            </a:pPr>
            <a:r>
              <a:rPr lang="en" sz="1900"/>
              <a:t>Configurable Job that runs in customer environment[s] and unifies platform data with Spark data providing customer with holistic, detailed view of their environment.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Output is a database / data model with platform / spark dimensions and measures</a:t>
            </a:r>
            <a:endParaRPr sz="1900"/>
          </a:p>
        </p:txBody>
      </p:sp>
      <p:pic>
        <p:nvPicPr>
          <p:cNvPr id="2906" name="Google Shape;2906;p196"/>
          <p:cNvPicPr preferRelativeResize="0"/>
          <p:nvPr/>
        </p:nvPicPr>
        <p:blipFill>
          <a:blip r:embed="rId3">
            <a:alphaModFix/>
          </a:blip>
          <a:stretch>
            <a:fillRect/>
          </a:stretch>
        </p:blipFill>
        <p:spPr>
          <a:xfrm>
            <a:off x="6400309" y="3"/>
            <a:ext cx="5788640" cy="685628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sp>
        <p:nvSpPr>
          <p:cNvPr id="2911" name="Google Shape;2911;p197"/>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What Is It?</a:t>
            </a:r>
            <a:endParaRPr/>
          </a:p>
        </p:txBody>
      </p:sp>
      <p:sp>
        <p:nvSpPr>
          <p:cNvPr id="2912" name="Google Shape;2912;p197"/>
          <p:cNvSpPr/>
          <p:nvPr/>
        </p:nvSpPr>
        <p:spPr>
          <a:xfrm>
            <a:off x="460851" y="1552800"/>
            <a:ext cx="4473300" cy="3810000"/>
          </a:xfrm>
          <a:prstGeom prst="snip1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spcBef>
                <a:spcPts val="0"/>
              </a:spcBef>
              <a:spcAft>
                <a:spcPts val="0"/>
              </a:spcAft>
              <a:buNone/>
            </a:pPr>
            <a:r>
              <a:rPr b="1" lang="en" sz="2400"/>
              <a:t>Consume: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1900"/>
              <a:t>Interrogate the data to answer challenging questions that drive down waste, identify bad habits, and allow customers to make data driven decisions.</a:t>
            </a:r>
            <a:endParaRPr sz="1900"/>
          </a:p>
        </p:txBody>
      </p:sp>
      <p:sp>
        <p:nvSpPr>
          <p:cNvPr id="2913" name="Google Shape;2913;p197"/>
          <p:cNvSpPr/>
          <p:nvPr/>
        </p:nvSpPr>
        <p:spPr>
          <a:xfrm>
            <a:off x="5044094" y="1241030"/>
            <a:ext cx="7144500" cy="4493100"/>
          </a:xfrm>
          <a:prstGeom prst="roundRect">
            <a:avLst>
              <a:gd fmla="val 4970"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914" name="Google Shape;2914;p197"/>
          <p:cNvPicPr preferRelativeResize="0"/>
          <p:nvPr/>
        </p:nvPicPr>
        <p:blipFill>
          <a:blip r:embed="rId3">
            <a:alphaModFix/>
          </a:blip>
          <a:stretch>
            <a:fillRect/>
          </a:stretch>
        </p:blipFill>
        <p:spPr>
          <a:xfrm>
            <a:off x="5074465" y="1349600"/>
            <a:ext cx="7114419" cy="40643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4"/>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Architecture L300 (25 min)</a:t>
            </a:r>
            <a:endParaRPr sz="3600"/>
          </a:p>
        </p:txBody>
      </p:sp>
      <p:sp>
        <p:nvSpPr>
          <p:cNvPr id="885" name="Google Shape;885;p14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p198"/>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Primary Goal </a:t>
            </a:r>
            <a:endParaRPr/>
          </a:p>
        </p:txBody>
      </p:sp>
      <p:sp>
        <p:nvSpPr>
          <p:cNvPr id="2920" name="Google Shape;2920;p198"/>
          <p:cNvSpPr txBox="1"/>
          <p:nvPr>
            <p:ph idx="1" type="body"/>
          </p:nvPr>
        </p:nvSpPr>
        <p:spPr>
          <a:xfrm>
            <a:off x="460851" y="1357092"/>
            <a:ext cx="11257200" cy="48195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2500"/>
              <a:t>Customer Enablement</a:t>
            </a:r>
            <a:endParaRPr sz="2500"/>
          </a:p>
          <a:p>
            <a:pPr indent="-463550" lvl="0" marL="609600" rtl="0" algn="l">
              <a:spcBef>
                <a:spcPts val="1100"/>
              </a:spcBef>
              <a:spcAft>
                <a:spcPts val="0"/>
              </a:spcAft>
              <a:buSzPts val="2500"/>
              <a:buChar char="●"/>
            </a:pPr>
            <a:r>
              <a:rPr lang="en" sz="2500"/>
              <a:t>Global Usage Tracking</a:t>
            </a:r>
            <a:endParaRPr sz="2500"/>
          </a:p>
          <a:p>
            <a:pPr indent="-431800" lvl="1" marL="1219200" rtl="0" algn="l">
              <a:spcBef>
                <a:spcPts val="0"/>
              </a:spcBef>
              <a:spcAft>
                <a:spcPts val="0"/>
              </a:spcAft>
              <a:buSzPts val="2000"/>
              <a:buChar char="○"/>
            </a:pPr>
            <a:r>
              <a:rPr lang="en" sz="2000"/>
              <a:t>Across workspaces, clouds, regions, teams, etc</a:t>
            </a:r>
            <a:endParaRPr sz="2000"/>
          </a:p>
          <a:p>
            <a:pPr indent="-431800" lvl="1" marL="1219200" rtl="0" algn="l">
              <a:spcBef>
                <a:spcPts val="0"/>
              </a:spcBef>
              <a:spcAft>
                <a:spcPts val="0"/>
              </a:spcAft>
              <a:buSzPts val="2000"/>
              <a:buChar char="○"/>
            </a:pPr>
            <a:r>
              <a:rPr lang="en" sz="2000"/>
              <a:t>Identify patterns/outliers and take targeted corrective actions</a:t>
            </a:r>
            <a:endParaRPr sz="2000"/>
          </a:p>
          <a:p>
            <a:pPr indent="0" lvl="0" marL="0" rtl="0" algn="l">
              <a:lnSpc>
                <a:spcPct val="100000"/>
              </a:lnSpc>
              <a:spcBef>
                <a:spcPts val="0"/>
              </a:spcBef>
              <a:spcAft>
                <a:spcPts val="0"/>
              </a:spcAft>
              <a:buNone/>
            </a:pPr>
            <a:r>
              <a:t/>
            </a:r>
            <a:endParaRPr sz="2000"/>
          </a:p>
          <a:p>
            <a:pPr indent="-463550" lvl="0" marL="609600" rtl="0" algn="l">
              <a:spcBef>
                <a:spcPts val="1100"/>
              </a:spcBef>
              <a:spcAft>
                <a:spcPts val="0"/>
              </a:spcAft>
              <a:buSzPts val="2500"/>
              <a:buChar char="●"/>
            </a:pPr>
            <a:r>
              <a:rPr lang="en" sz="2500"/>
              <a:t>Measuring Value</a:t>
            </a:r>
            <a:endParaRPr sz="2500"/>
          </a:p>
          <a:p>
            <a:pPr indent="-431800" lvl="1" marL="1219200" rtl="0" algn="l">
              <a:spcBef>
                <a:spcPts val="0"/>
              </a:spcBef>
              <a:spcAft>
                <a:spcPts val="0"/>
              </a:spcAft>
              <a:buSzPts val="2000"/>
              <a:buChar char="○"/>
            </a:pPr>
            <a:r>
              <a:rPr lang="en" sz="2000"/>
              <a:t>Quantify ROI</a:t>
            </a:r>
            <a:endParaRPr sz="2000"/>
          </a:p>
          <a:p>
            <a:pPr indent="-431800" lvl="2" marL="1828800" rtl="0" algn="l">
              <a:spcBef>
                <a:spcPts val="0"/>
              </a:spcBef>
              <a:spcAft>
                <a:spcPts val="0"/>
              </a:spcAft>
              <a:buSzPts val="2000"/>
              <a:buChar char="■"/>
            </a:pPr>
            <a:r>
              <a:rPr lang="en"/>
              <a:t>Justify spend and/or refocus</a:t>
            </a:r>
            <a:endParaRPr/>
          </a:p>
          <a:p>
            <a:pPr indent="-431800" lvl="1" marL="1219200" rtl="0" algn="l">
              <a:spcBef>
                <a:spcPts val="0"/>
              </a:spcBef>
              <a:spcAft>
                <a:spcPts val="0"/>
              </a:spcAft>
              <a:buSzPts val="2000"/>
              <a:buChar char="○"/>
            </a:pPr>
            <a:r>
              <a:rPr lang="en" sz="2000"/>
              <a:t>Maximize $DBUs -- Minimize Discounts -- Lower TCO</a:t>
            </a:r>
            <a:endParaRPr sz="2000"/>
          </a:p>
          <a:p>
            <a:pPr indent="0" lvl="0" marL="0" rtl="0" algn="l">
              <a:spcBef>
                <a:spcPts val="0"/>
              </a:spcBef>
              <a:spcAft>
                <a:spcPts val="0"/>
              </a:spcAft>
              <a:buNone/>
            </a:pPr>
            <a:r>
              <a:t/>
            </a:r>
            <a:endParaRPr sz="2000"/>
          </a:p>
          <a:p>
            <a:pPr indent="-463550" lvl="0" marL="609600" rtl="0" algn="l">
              <a:spcBef>
                <a:spcPts val="1100"/>
              </a:spcBef>
              <a:spcAft>
                <a:spcPts val="0"/>
              </a:spcAft>
              <a:buSzPts val="2500"/>
              <a:buChar char="●"/>
            </a:pPr>
            <a:r>
              <a:rPr lang="en" sz="2500"/>
              <a:t>Empowering Governance</a:t>
            </a:r>
            <a:endParaRPr sz="2500"/>
          </a:p>
          <a:p>
            <a:pPr indent="-431800" lvl="1" marL="1219200" rtl="0" algn="l">
              <a:spcBef>
                <a:spcPts val="0"/>
              </a:spcBef>
              <a:spcAft>
                <a:spcPts val="0"/>
              </a:spcAft>
              <a:buSzPts val="2000"/>
              <a:buChar char="○"/>
            </a:pPr>
            <a:r>
              <a:rPr lang="en" sz="2000"/>
              <a:t>Monitoring</a:t>
            </a:r>
            <a:endParaRPr sz="2000"/>
          </a:p>
          <a:p>
            <a:pPr indent="-431800" lvl="1" marL="1219200" rtl="0" algn="l">
              <a:spcBef>
                <a:spcPts val="0"/>
              </a:spcBef>
              <a:spcAft>
                <a:spcPts val="0"/>
              </a:spcAft>
              <a:buSzPts val="2000"/>
              <a:buChar char="○"/>
            </a:pPr>
            <a:r>
              <a:rPr lang="en" sz="2000"/>
              <a:t>Strategic, targeted behavior modifications</a:t>
            </a:r>
            <a:endParaRPr sz="2000"/>
          </a:p>
          <a:p>
            <a:pPr indent="-431800" lvl="1" marL="1219200" rtl="0" algn="l">
              <a:spcBef>
                <a:spcPts val="0"/>
              </a:spcBef>
              <a:spcAft>
                <a:spcPts val="0"/>
              </a:spcAft>
              <a:buSzPts val="2000"/>
              <a:buChar char="○"/>
            </a:pPr>
            <a:r>
              <a:rPr lang="en" sz="2000"/>
              <a:t>COEs can quantify their value and grow their teams</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p199"/>
          <p:cNvSpPr/>
          <p:nvPr/>
        </p:nvSpPr>
        <p:spPr>
          <a:xfrm>
            <a:off x="-68" y="1940800"/>
            <a:ext cx="7623000" cy="4917300"/>
          </a:xfrm>
          <a:prstGeom prst="roundRect">
            <a:avLst>
              <a:gd fmla="val 4970"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26" name="Google Shape;2926;p199"/>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Methodology</a:t>
            </a:r>
            <a:endParaRPr/>
          </a:p>
        </p:txBody>
      </p:sp>
      <p:grpSp>
        <p:nvGrpSpPr>
          <p:cNvPr id="2927" name="Google Shape;2927;p199"/>
          <p:cNvGrpSpPr/>
          <p:nvPr/>
        </p:nvGrpSpPr>
        <p:grpSpPr>
          <a:xfrm>
            <a:off x="1" y="1622798"/>
            <a:ext cx="7686512" cy="5235069"/>
            <a:chOff x="2984075" y="72000"/>
            <a:chExt cx="5766326" cy="3926400"/>
          </a:xfrm>
        </p:grpSpPr>
        <p:sp>
          <p:nvSpPr>
            <p:cNvPr id="2928" name="Google Shape;2928;p199"/>
            <p:cNvSpPr/>
            <p:nvPr/>
          </p:nvSpPr>
          <p:spPr>
            <a:xfrm>
              <a:off x="7204800" y="681600"/>
              <a:ext cx="1315200" cy="619200"/>
            </a:xfrm>
            <a:prstGeom prst="roundRect">
              <a:avLst>
                <a:gd fmla="val 4970"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pic>
          <p:nvPicPr>
            <p:cNvPr id="2929" name="Google Shape;2929;p199"/>
            <p:cNvPicPr preferRelativeResize="0"/>
            <p:nvPr/>
          </p:nvPicPr>
          <p:blipFill>
            <a:blip r:embed="rId3">
              <a:alphaModFix/>
            </a:blip>
            <a:stretch>
              <a:fillRect/>
            </a:stretch>
          </p:blipFill>
          <p:spPr>
            <a:xfrm>
              <a:off x="2984075" y="72000"/>
              <a:ext cx="5766326" cy="3926400"/>
            </a:xfrm>
            <a:prstGeom prst="rect">
              <a:avLst/>
            </a:prstGeom>
            <a:noFill/>
            <a:ln>
              <a:noFill/>
            </a:ln>
          </p:spPr>
        </p:pic>
      </p:grpSp>
      <p:pic>
        <p:nvPicPr>
          <p:cNvPr id="2930" name="Google Shape;2930;p199"/>
          <p:cNvPicPr preferRelativeResize="0"/>
          <p:nvPr/>
        </p:nvPicPr>
        <p:blipFill>
          <a:blip r:embed="rId4">
            <a:alphaModFix/>
          </a:blip>
          <a:stretch>
            <a:fillRect/>
          </a:stretch>
        </p:blipFill>
        <p:spPr>
          <a:xfrm>
            <a:off x="7668065" y="0"/>
            <a:ext cx="4520900" cy="68562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200"/>
          <p:cNvSpPr txBox="1"/>
          <p:nvPr>
            <p:ph type="title"/>
          </p:nvPr>
        </p:nvSpPr>
        <p:spPr>
          <a:xfrm>
            <a:off x="102387" y="108793"/>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Result - Dimensionalized Data Model</a:t>
            </a:r>
            <a:endParaRPr/>
          </a:p>
        </p:txBody>
      </p:sp>
      <p:sp>
        <p:nvSpPr>
          <p:cNvPr id="2936" name="Google Shape;2936;p200"/>
          <p:cNvSpPr/>
          <p:nvPr/>
        </p:nvSpPr>
        <p:spPr>
          <a:xfrm>
            <a:off x="-73" y="1940797"/>
            <a:ext cx="9389400" cy="4917300"/>
          </a:xfrm>
          <a:prstGeom prst="roundRect">
            <a:avLst>
              <a:gd fmla="val 4970"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937" name="Google Shape;2937;p200"/>
          <p:cNvSpPr txBox="1"/>
          <p:nvPr>
            <p:ph idx="1" type="body"/>
          </p:nvPr>
        </p:nvSpPr>
        <p:spPr>
          <a:xfrm>
            <a:off x="454086" y="1100794"/>
            <a:ext cx="10553700" cy="840000"/>
          </a:xfrm>
          <a:prstGeom prst="rect">
            <a:avLst/>
          </a:prstGeom>
        </p:spPr>
        <p:txBody>
          <a:bodyPr anchorCtr="0" anchor="t" bIns="45700" lIns="0" spcFirstLastPara="1" rIns="0" wrap="square" tIns="45700">
            <a:noAutofit/>
          </a:bodyPr>
          <a:lstStyle/>
          <a:p>
            <a:pPr indent="-431800" lvl="0" marL="609600" rtl="0" algn="l">
              <a:spcBef>
                <a:spcPts val="1100"/>
              </a:spcBef>
              <a:spcAft>
                <a:spcPts val="0"/>
              </a:spcAft>
              <a:buSzPts val="2000"/>
              <a:buChar char="●"/>
            </a:pPr>
            <a:r>
              <a:rPr lang="en" sz="2700"/>
              <a:t>Combining Spark UI with Platform Metadata is extremely powerful</a:t>
            </a:r>
            <a:endParaRPr sz="2700"/>
          </a:p>
        </p:txBody>
      </p:sp>
      <p:pic>
        <p:nvPicPr>
          <p:cNvPr id="2938" name="Google Shape;2938;p200"/>
          <p:cNvPicPr preferRelativeResize="0"/>
          <p:nvPr/>
        </p:nvPicPr>
        <p:blipFill>
          <a:blip r:embed="rId3">
            <a:alphaModFix/>
          </a:blip>
          <a:stretch>
            <a:fillRect/>
          </a:stretch>
        </p:blipFill>
        <p:spPr>
          <a:xfrm>
            <a:off x="102374" y="2040767"/>
            <a:ext cx="9096525" cy="48171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201"/>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Many Workspaces? Multi-Cloud?</a:t>
            </a:r>
            <a:endParaRPr/>
          </a:p>
        </p:txBody>
      </p:sp>
      <p:grpSp>
        <p:nvGrpSpPr>
          <p:cNvPr id="2944" name="Google Shape;2944;p201"/>
          <p:cNvGrpSpPr/>
          <p:nvPr/>
        </p:nvGrpSpPr>
        <p:grpSpPr>
          <a:xfrm>
            <a:off x="7160822" y="2492819"/>
            <a:ext cx="4758886" cy="4365360"/>
            <a:chOff x="5838186" y="2112126"/>
            <a:chExt cx="3305700" cy="3031500"/>
          </a:xfrm>
        </p:grpSpPr>
        <p:sp>
          <p:nvSpPr>
            <p:cNvPr id="2945" name="Google Shape;2945;p201"/>
            <p:cNvSpPr/>
            <p:nvPr/>
          </p:nvSpPr>
          <p:spPr>
            <a:xfrm>
              <a:off x="5838186" y="2112126"/>
              <a:ext cx="3305700" cy="3031500"/>
            </a:xfrm>
            <a:prstGeom prst="roundRect">
              <a:avLst>
                <a:gd fmla="val 4970"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946" name="Google Shape;2946;p201"/>
            <p:cNvPicPr preferRelativeResize="0"/>
            <p:nvPr/>
          </p:nvPicPr>
          <p:blipFill>
            <a:blip r:embed="rId3">
              <a:alphaModFix/>
            </a:blip>
            <a:stretch>
              <a:fillRect/>
            </a:stretch>
          </p:blipFill>
          <p:spPr>
            <a:xfrm>
              <a:off x="5915128" y="2123527"/>
              <a:ext cx="3151909" cy="3008733"/>
            </a:xfrm>
            <a:prstGeom prst="rect">
              <a:avLst/>
            </a:prstGeom>
            <a:noFill/>
            <a:ln>
              <a:noFill/>
            </a:ln>
          </p:spPr>
        </p:pic>
      </p:grpSp>
      <p:sp>
        <p:nvSpPr>
          <p:cNvPr id="2947" name="Google Shape;2947;p201"/>
          <p:cNvSpPr txBox="1"/>
          <p:nvPr>
            <p:ph idx="1" type="body"/>
          </p:nvPr>
        </p:nvSpPr>
        <p:spPr>
          <a:xfrm>
            <a:off x="460851" y="1094700"/>
            <a:ext cx="7286100" cy="16005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No Problem</a:t>
            </a:r>
            <a:endParaRPr/>
          </a:p>
          <a:p>
            <a:pPr indent="-438150" lvl="0" marL="609600" rtl="0" algn="l">
              <a:spcBef>
                <a:spcPts val="0"/>
              </a:spcBef>
              <a:spcAft>
                <a:spcPts val="0"/>
              </a:spcAft>
              <a:buSzPts val="2100"/>
              <a:buChar char="●"/>
            </a:pPr>
            <a:r>
              <a:rPr lang="en"/>
              <a:t>Single Overwatch Instance / Workspace</a:t>
            </a:r>
            <a:endParaRPr/>
          </a:p>
          <a:p>
            <a:pPr indent="-438150" lvl="0" marL="609600" rtl="0" algn="l">
              <a:spcBef>
                <a:spcPts val="0"/>
              </a:spcBef>
              <a:spcAft>
                <a:spcPts val="0"/>
              </a:spcAft>
              <a:buSzPts val="2100"/>
              <a:buChar char="●"/>
            </a:pPr>
            <a:r>
              <a:rPr lang="en"/>
              <a:t>Analyze from 1 or more workspaces</a:t>
            </a:r>
            <a:endParaRPr/>
          </a:p>
        </p:txBody>
      </p:sp>
      <p:grpSp>
        <p:nvGrpSpPr>
          <p:cNvPr id="2948" name="Google Shape;2948;p201"/>
          <p:cNvGrpSpPr/>
          <p:nvPr/>
        </p:nvGrpSpPr>
        <p:grpSpPr>
          <a:xfrm>
            <a:off x="460751" y="2477878"/>
            <a:ext cx="4758886" cy="4365360"/>
            <a:chOff x="2505925" y="2100725"/>
            <a:chExt cx="3305700" cy="3031500"/>
          </a:xfrm>
        </p:grpSpPr>
        <p:sp>
          <p:nvSpPr>
            <p:cNvPr id="2949" name="Google Shape;2949;p201"/>
            <p:cNvSpPr/>
            <p:nvPr/>
          </p:nvSpPr>
          <p:spPr>
            <a:xfrm>
              <a:off x="2505925" y="2100725"/>
              <a:ext cx="3305700" cy="3031500"/>
            </a:xfrm>
            <a:prstGeom prst="roundRect">
              <a:avLst>
                <a:gd fmla="val 4970"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950" name="Google Shape;2950;p201"/>
            <p:cNvPicPr preferRelativeResize="0"/>
            <p:nvPr/>
          </p:nvPicPr>
          <p:blipFill>
            <a:blip r:embed="rId4">
              <a:alphaModFix/>
            </a:blip>
            <a:stretch>
              <a:fillRect/>
            </a:stretch>
          </p:blipFill>
          <p:spPr>
            <a:xfrm>
              <a:off x="2561263" y="2186377"/>
              <a:ext cx="3195027" cy="2883024"/>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4" name="Shape 2954"/>
        <p:cNvGrpSpPr/>
        <p:nvPr/>
      </p:nvGrpSpPr>
      <p:grpSpPr>
        <a:xfrm>
          <a:off x="0" y="0"/>
          <a:ext cx="0" cy="0"/>
          <a:chOff x="0" y="0"/>
          <a:chExt cx="0" cy="0"/>
        </a:xfrm>
      </p:grpSpPr>
      <p:sp>
        <p:nvSpPr>
          <p:cNvPr id="2955" name="Google Shape;2955;p202"/>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Features</a:t>
            </a:r>
            <a:endParaRPr/>
          </a:p>
        </p:txBody>
      </p:sp>
      <p:sp>
        <p:nvSpPr>
          <p:cNvPr id="2956" name="Google Shape;2956;p202"/>
          <p:cNvSpPr txBox="1"/>
          <p:nvPr>
            <p:ph idx="1" type="body"/>
          </p:nvPr>
        </p:nvSpPr>
        <p:spPr>
          <a:xfrm>
            <a:off x="460851" y="1357092"/>
            <a:ext cx="11257200" cy="4819500"/>
          </a:xfrm>
          <a:prstGeom prst="rect">
            <a:avLst/>
          </a:prstGeom>
        </p:spPr>
        <p:txBody>
          <a:bodyPr anchorCtr="0" anchor="t" bIns="45700" lIns="0" spcFirstLastPara="1" rIns="0" wrap="square" tIns="45700">
            <a:noAutofit/>
          </a:bodyPr>
          <a:lstStyle/>
          <a:p>
            <a:pPr indent="-431800" lvl="0" marL="609600" rtl="0" algn="l">
              <a:spcBef>
                <a:spcPts val="1100"/>
              </a:spcBef>
              <a:spcAft>
                <a:spcPts val="0"/>
              </a:spcAft>
              <a:buSzPts val="2000"/>
              <a:buChar char="●"/>
            </a:pPr>
            <a:r>
              <a:rPr lang="en" sz="2700"/>
              <a:t>Spark metrics combined with and dimensionalized by the Databricks platform metadata</a:t>
            </a:r>
            <a:endParaRPr sz="2700"/>
          </a:p>
          <a:p>
            <a:pPr indent="-412750" lvl="1" marL="1219200" rtl="0" algn="l">
              <a:spcBef>
                <a:spcPts val="0"/>
              </a:spcBef>
              <a:spcAft>
                <a:spcPts val="0"/>
              </a:spcAft>
              <a:buSzPts val="1700"/>
              <a:buChar char="○"/>
            </a:pPr>
            <a:r>
              <a:rPr lang="en" sz="2300"/>
              <a:t>Approximate costs by workspace, cluster, notebook, tag, jobs, time, user</a:t>
            </a:r>
            <a:endParaRPr sz="2300"/>
          </a:p>
          <a:p>
            <a:pPr indent="-412750" lvl="1" marL="1219200" rtl="0" algn="l">
              <a:spcBef>
                <a:spcPts val="0"/>
              </a:spcBef>
              <a:spcAft>
                <a:spcPts val="0"/>
              </a:spcAft>
              <a:buSzPts val="1700"/>
              <a:buChar char="○"/>
            </a:pPr>
            <a:r>
              <a:rPr lang="en" sz="2300"/>
              <a:t>Spot price optimization and compute cost tracking</a:t>
            </a:r>
            <a:endParaRPr sz="2300"/>
          </a:p>
          <a:p>
            <a:pPr indent="-412750" lvl="1" marL="1219200" rtl="0" algn="l">
              <a:spcBef>
                <a:spcPts val="0"/>
              </a:spcBef>
              <a:spcAft>
                <a:spcPts val="0"/>
              </a:spcAft>
              <a:buSzPts val="1700"/>
              <a:buChar char="○"/>
            </a:pPr>
            <a:r>
              <a:rPr lang="en" sz="2300"/>
              <a:t>Runtimes / standard deviations by job</a:t>
            </a:r>
            <a:endParaRPr sz="2300"/>
          </a:p>
          <a:p>
            <a:pPr indent="-431800" lvl="0" marL="609600" rtl="0" algn="l">
              <a:spcBef>
                <a:spcPts val="0"/>
              </a:spcBef>
              <a:spcAft>
                <a:spcPts val="0"/>
              </a:spcAft>
              <a:buSzPts val="2000"/>
              <a:buChar char="●"/>
            </a:pPr>
            <a:r>
              <a:rPr lang="en" sz="2700"/>
              <a:t>Governance and monitoring</a:t>
            </a:r>
            <a:endParaRPr sz="2700"/>
          </a:p>
          <a:p>
            <a:pPr indent="-431800" lvl="0" marL="609600" rtl="0" algn="l">
              <a:spcBef>
                <a:spcPts val="0"/>
              </a:spcBef>
              <a:spcAft>
                <a:spcPts val="0"/>
              </a:spcAft>
              <a:buSzPts val="2000"/>
              <a:buChar char="●"/>
            </a:pPr>
            <a:r>
              <a:rPr lang="en" sz="2700"/>
              <a:t>Historical configurations</a:t>
            </a:r>
            <a:endParaRPr sz="2700"/>
          </a:p>
          <a:p>
            <a:pPr indent="-431800" lvl="0" marL="609600" rtl="0" algn="l">
              <a:spcBef>
                <a:spcPts val="0"/>
              </a:spcBef>
              <a:spcAft>
                <a:spcPts val="0"/>
              </a:spcAft>
              <a:buSzPts val="2000"/>
              <a:buChar char="●"/>
            </a:pPr>
            <a:r>
              <a:rPr lang="en" sz="2700"/>
              <a:t>Users / Groups / Logins</a:t>
            </a:r>
            <a:endParaRPr sz="2700"/>
          </a:p>
          <a:p>
            <a:pPr indent="-431800" lvl="0" marL="609600" rtl="0" algn="l">
              <a:spcBef>
                <a:spcPts val="0"/>
              </a:spcBef>
              <a:spcAft>
                <a:spcPts val="0"/>
              </a:spcAft>
              <a:buSzPts val="2000"/>
              <a:buChar char="●"/>
            </a:pPr>
            <a:r>
              <a:rPr lang="en" sz="2700"/>
              <a:t>Utilization Metrics &amp; Efficiency Stats</a:t>
            </a:r>
            <a:endParaRPr sz="2700"/>
          </a:p>
          <a:p>
            <a:pPr indent="-431800" lvl="0" marL="609600" rtl="0" algn="l">
              <a:spcBef>
                <a:spcPts val="0"/>
              </a:spcBef>
              <a:spcAft>
                <a:spcPts val="0"/>
              </a:spcAft>
              <a:buSzPts val="2000"/>
              <a:buChar char="●"/>
            </a:pPr>
            <a:r>
              <a:rPr lang="en" sz="2700"/>
              <a:t>Outlier Identification</a:t>
            </a:r>
            <a:endParaRPr sz="2700"/>
          </a:p>
          <a:p>
            <a:pPr indent="-431800" lvl="0" marL="609600" rtl="0" algn="l">
              <a:spcBef>
                <a:spcPts val="0"/>
              </a:spcBef>
              <a:spcAft>
                <a:spcPts val="0"/>
              </a:spcAft>
              <a:buSzPts val="2000"/>
              <a:buChar char="●"/>
            </a:pPr>
            <a:r>
              <a:rPr lang="en" sz="2700"/>
              <a:t>Simulations</a:t>
            </a:r>
            <a:endParaRPr sz="2700"/>
          </a:p>
          <a:p>
            <a:pPr indent="-431800" lvl="0" marL="609600" rtl="0" algn="l">
              <a:spcBef>
                <a:spcPts val="0"/>
              </a:spcBef>
              <a:spcAft>
                <a:spcPts val="0"/>
              </a:spcAft>
              <a:buSzPts val="2000"/>
              <a:buChar char="●"/>
            </a:pPr>
            <a:r>
              <a:rPr lang="en" sz="2700"/>
              <a:t>Anti-pattern identification</a:t>
            </a:r>
            <a:endParaRPr sz="2700"/>
          </a:p>
          <a:p>
            <a:pPr indent="-431800" lvl="0" marL="609600" rtl="0" algn="l">
              <a:spcBef>
                <a:spcPts val="0"/>
              </a:spcBef>
              <a:spcAft>
                <a:spcPts val="0"/>
              </a:spcAft>
              <a:buSzPts val="2000"/>
              <a:buChar char="●"/>
            </a:pPr>
            <a:r>
              <a:rPr lang="en" sz="2700"/>
              <a:t>And more...</a:t>
            </a:r>
            <a:endParaRPr sz="27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pic>
        <p:nvPicPr>
          <p:cNvPr id="2961" name="Google Shape;2961;p203"/>
          <p:cNvPicPr preferRelativeResize="0"/>
          <p:nvPr/>
        </p:nvPicPr>
        <p:blipFill>
          <a:blip r:embed="rId3">
            <a:alphaModFix/>
          </a:blip>
          <a:stretch>
            <a:fillRect/>
          </a:stretch>
        </p:blipFill>
        <p:spPr>
          <a:xfrm>
            <a:off x="4964456" y="1445935"/>
            <a:ext cx="7224494" cy="5372590"/>
          </a:xfrm>
          <a:prstGeom prst="rect">
            <a:avLst/>
          </a:prstGeom>
          <a:noFill/>
          <a:ln>
            <a:noFill/>
          </a:ln>
        </p:spPr>
      </p:pic>
      <p:sp>
        <p:nvSpPr>
          <p:cNvPr id="2962" name="Google Shape;2962;p203"/>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Real Time Monitoring / Alerting</a:t>
            </a:r>
            <a:endParaRPr/>
          </a:p>
        </p:txBody>
      </p:sp>
      <p:sp>
        <p:nvSpPr>
          <p:cNvPr id="2963" name="Google Shape;2963;p203"/>
          <p:cNvSpPr txBox="1"/>
          <p:nvPr>
            <p:ph idx="1" type="body"/>
          </p:nvPr>
        </p:nvSpPr>
        <p:spPr>
          <a:xfrm>
            <a:off x="101575" y="1093600"/>
            <a:ext cx="4786800" cy="4305600"/>
          </a:xfrm>
          <a:prstGeom prst="rect">
            <a:avLst/>
          </a:prstGeom>
        </p:spPr>
        <p:txBody>
          <a:bodyPr anchorCtr="0" anchor="t" bIns="45700" lIns="0" spcFirstLastPara="1" rIns="0" wrap="square" tIns="45700">
            <a:noAutofit/>
          </a:bodyPr>
          <a:lstStyle/>
          <a:p>
            <a:pPr indent="-387350" lvl="0" marL="609600" rtl="0" algn="l">
              <a:spcBef>
                <a:spcPts val="1100"/>
              </a:spcBef>
              <a:spcAft>
                <a:spcPts val="0"/>
              </a:spcAft>
              <a:buSzPts val="1300"/>
              <a:buChar char="●"/>
            </a:pPr>
            <a:r>
              <a:rPr lang="en" sz="2000"/>
              <a:t>Near-Real-Time Monitoring</a:t>
            </a:r>
            <a:endParaRPr sz="2000"/>
          </a:p>
          <a:p>
            <a:pPr indent="-387350" lvl="0" marL="609600" rtl="0" algn="l">
              <a:spcBef>
                <a:spcPts val="0"/>
              </a:spcBef>
              <a:spcAft>
                <a:spcPts val="0"/>
              </a:spcAft>
              <a:buSzPts val="1300"/>
              <a:buChar char="●"/>
            </a:pPr>
            <a:r>
              <a:rPr lang="en" sz="2000"/>
              <a:t>Hardware + Spark</a:t>
            </a:r>
            <a:endParaRPr sz="2000"/>
          </a:p>
          <a:p>
            <a:pPr indent="-387350" lvl="0" marL="609600" rtl="0" algn="l">
              <a:spcBef>
                <a:spcPts val="0"/>
              </a:spcBef>
              <a:spcAft>
                <a:spcPts val="0"/>
              </a:spcAft>
              <a:buSzPts val="1300"/>
              <a:buChar char="●"/>
            </a:pPr>
            <a:r>
              <a:rPr lang="en" sz="2000"/>
              <a:t>5s Resolution with staged rollups</a:t>
            </a:r>
            <a:endParaRPr sz="2000"/>
          </a:p>
          <a:p>
            <a:pPr indent="-387350" lvl="0" marL="609600" rtl="0" algn="l">
              <a:spcBef>
                <a:spcPts val="0"/>
              </a:spcBef>
              <a:spcAft>
                <a:spcPts val="0"/>
              </a:spcAft>
              <a:buSzPts val="1300"/>
              <a:buChar char="●"/>
            </a:pPr>
            <a:r>
              <a:rPr lang="en" sz="2000"/>
              <a:t>Alerting</a:t>
            </a:r>
            <a:endParaRPr sz="2000"/>
          </a:p>
          <a:p>
            <a:pPr indent="-387350" lvl="0" marL="609600" rtl="0" algn="l">
              <a:spcBef>
                <a:spcPts val="0"/>
              </a:spcBef>
              <a:spcAft>
                <a:spcPts val="0"/>
              </a:spcAft>
              <a:buSzPts val="1300"/>
              <a:buChar char="●"/>
            </a:pPr>
            <a:r>
              <a:rPr lang="en" sz="2000"/>
              <a:t>ML-powered predictions of failures</a:t>
            </a:r>
            <a:endParaRPr sz="2000"/>
          </a:p>
          <a:p>
            <a:pPr indent="0" lvl="0" marL="0" rtl="0" algn="l">
              <a:spcBef>
                <a:spcPts val="1100"/>
              </a:spcBef>
              <a:spcAft>
                <a:spcPts val="0"/>
              </a:spcAft>
              <a:buNone/>
            </a:pPr>
            <a:r>
              <a:t/>
            </a:r>
            <a:endParaRPr sz="2000"/>
          </a:p>
          <a:p>
            <a:pPr indent="0" lvl="0" marL="0" rtl="0" algn="l">
              <a:spcBef>
                <a:spcPts val="1100"/>
              </a:spcBef>
              <a:spcAft>
                <a:spcPts val="0"/>
              </a:spcAft>
              <a:buNone/>
            </a:pPr>
            <a:r>
              <a:rPr lang="en" sz="1500"/>
              <a:t>Note: Databricks provides the integration to customer’s compatible real-time platform:</a:t>
            </a:r>
            <a:endParaRPr sz="1500"/>
          </a:p>
          <a:p>
            <a:pPr indent="-349250" lvl="0" marL="609600" rtl="0" algn="l">
              <a:spcBef>
                <a:spcPts val="1100"/>
              </a:spcBef>
              <a:spcAft>
                <a:spcPts val="0"/>
              </a:spcAft>
              <a:buSzPts val="700"/>
              <a:buChar char="●"/>
            </a:pPr>
            <a:r>
              <a:rPr lang="en" sz="1300"/>
              <a:t>JMX</a:t>
            </a:r>
            <a:endParaRPr sz="1300"/>
          </a:p>
          <a:p>
            <a:pPr indent="-349250" lvl="0" marL="609600" rtl="0" algn="l">
              <a:spcBef>
                <a:spcPts val="0"/>
              </a:spcBef>
              <a:spcAft>
                <a:spcPts val="0"/>
              </a:spcAft>
              <a:buSzPts val="700"/>
              <a:buChar char="●"/>
            </a:pPr>
            <a:r>
              <a:rPr lang="en" sz="1300"/>
              <a:t>Graphite</a:t>
            </a:r>
            <a:endParaRPr sz="1300"/>
          </a:p>
          <a:p>
            <a:pPr indent="-349250" lvl="0" marL="609600" rtl="0" algn="l">
              <a:spcBef>
                <a:spcPts val="0"/>
              </a:spcBef>
              <a:spcAft>
                <a:spcPts val="0"/>
              </a:spcAft>
              <a:buSzPts val="700"/>
              <a:buChar char="●"/>
            </a:pPr>
            <a:r>
              <a:rPr lang="en" sz="1300"/>
              <a:t>Prometheus</a:t>
            </a:r>
            <a:endParaRPr sz="1300"/>
          </a:p>
          <a:p>
            <a:pPr indent="-349250" lvl="0" marL="609600" rtl="0" algn="l">
              <a:spcBef>
                <a:spcPts val="0"/>
              </a:spcBef>
              <a:spcAft>
                <a:spcPts val="0"/>
              </a:spcAft>
              <a:buSzPts val="700"/>
              <a:buChar char="●"/>
            </a:pPr>
            <a:r>
              <a:rPr lang="en" sz="1300"/>
              <a:t>Log Analytics</a:t>
            </a:r>
            <a:endParaRPr sz="13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sp>
        <p:nvSpPr>
          <p:cNvPr id="2968" name="Google Shape;2968;p204"/>
          <p:cNvSpPr txBox="1"/>
          <p:nvPr>
            <p:ph type="title"/>
          </p:nvPr>
        </p:nvSpPr>
        <p:spPr>
          <a:xfrm>
            <a:off x="460864" y="3651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Roadmap</a:t>
            </a:r>
            <a:endParaRPr/>
          </a:p>
        </p:txBody>
      </p:sp>
      <p:sp>
        <p:nvSpPr>
          <p:cNvPr id="2969" name="Google Shape;2969;p204"/>
          <p:cNvSpPr txBox="1"/>
          <p:nvPr>
            <p:ph idx="1" type="body"/>
          </p:nvPr>
        </p:nvSpPr>
        <p:spPr>
          <a:xfrm>
            <a:off x="460851" y="1357092"/>
            <a:ext cx="11257200" cy="48195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Gold Model Build Out</a:t>
            </a:r>
            <a:endParaRPr/>
          </a:p>
          <a:p>
            <a:pPr indent="-425450" lvl="1" marL="1219200" rtl="0" algn="l">
              <a:spcBef>
                <a:spcPts val="0"/>
              </a:spcBef>
              <a:spcAft>
                <a:spcPts val="0"/>
              </a:spcAft>
              <a:buSzPts val="1900"/>
              <a:buChar char="○"/>
            </a:pPr>
            <a:r>
              <a:rPr lang="en"/>
              <a:t>DBSQL</a:t>
            </a:r>
            <a:endParaRPr/>
          </a:p>
          <a:p>
            <a:pPr indent="-425450" lvl="1" marL="1219200" rtl="0" algn="l">
              <a:spcBef>
                <a:spcPts val="0"/>
              </a:spcBef>
              <a:spcAft>
                <a:spcPts val="0"/>
              </a:spcAft>
              <a:buSzPts val="1900"/>
              <a:buChar char="○"/>
            </a:pPr>
            <a:r>
              <a:rPr lang="en"/>
              <a:t>Unity Catalog</a:t>
            </a:r>
            <a:endParaRPr/>
          </a:p>
          <a:p>
            <a:pPr indent="-425450" lvl="1" marL="1219200" rtl="0" algn="l">
              <a:spcBef>
                <a:spcPts val="0"/>
              </a:spcBef>
              <a:spcAft>
                <a:spcPts val="0"/>
              </a:spcAft>
              <a:buSzPts val="1900"/>
              <a:buChar char="○"/>
            </a:pPr>
            <a:r>
              <a:rPr lang="en"/>
              <a:t>Delta Sharing</a:t>
            </a:r>
            <a:endParaRPr/>
          </a:p>
          <a:p>
            <a:pPr indent="-425450" lvl="1" marL="1219200" rtl="0" algn="l">
              <a:spcBef>
                <a:spcPts val="0"/>
              </a:spcBef>
              <a:spcAft>
                <a:spcPts val="0"/>
              </a:spcAft>
              <a:buSzPts val="1900"/>
              <a:buChar char="○"/>
            </a:pPr>
            <a:r>
              <a:rPr lang="en"/>
              <a:t>JDBC</a:t>
            </a:r>
            <a:endParaRPr/>
          </a:p>
          <a:p>
            <a:pPr indent="-438150" lvl="0" marL="609600" rtl="0" algn="l">
              <a:spcBef>
                <a:spcPts val="0"/>
              </a:spcBef>
              <a:spcAft>
                <a:spcPts val="0"/>
              </a:spcAft>
              <a:buSzPts val="2100"/>
              <a:buChar char="●"/>
            </a:pPr>
            <a:r>
              <a:rPr lang="en"/>
              <a:t>Multi-Workspace Deployment from single workspace</a:t>
            </a:r>
            <a:endParaRPr/>
          </a:p>
          <a:p>
            <a:pPr indent="0" lvl="0" marL="0" rtl="0" algn="l">
              <a:spcBef>
                <a:spcPts val="110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205"/>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Sample Use Cases</a:t>
            </a:r>
            <a:endParaRPr/>
          </a:p>
        </p:txBody>
      </p:sp>
      <p:sp>
        <p:nvSpPr>
          <p:cNvPr id="2975" name="Google Shape;2975;p205"/>
          <p:cNvSpPr txBox="1"/>
          <p:nvPr>
            <p:ph idx="1" type="body"/>
          </p:nvPr>
        </p:nvSpPr>
        <p:spPr>
          <a:xfrm>
            <a:off x="101575" y="1093596"/>
            <a:ext cx="11257200" cy="21963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The following slides provide example dashboards that have been anonymized. These are meant to support deeper discussions as necessary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206"/>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Use Case Examples</a:t>
            </a:r>
            <a:endParaRPr/>
          </a:p>
        </p:txBody>
      </p:sp>
      <p:sp>
        <p:nvSpPr>
          <p:cNvPr id="2981" name="Google Shape;2981;p206"/>
          <p:cNvSpPr txBox="1"/>
          <p:nvPr>
            <p:ph idx="1" type="body"/>
          </p:nvPr>
        </p:nvSpPr>
        <p:spPr>
          <a:xfrm>
            <a:off x="101575" y="1093599"/>
            <a:ext cx="11257200" cy="17181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Estimated Costs through time across all workspaces in a single place</a:t>
            </a:r>
            <a:endParaRPr/>
          </a:p>
          <a:p>
            <a:pPr indent="-425450" lvl="1" marL="1219200" rtl="0" algn="l">
              <a:spcBef>
                <a:spcPts val="0"/>
              </a:spcBef>
              <a:spcAft>
                <a:spcPts val="0"/>
              </a:spcAft>
              <a:buSzPts val="1900"/>
              <a:buChar char="○"/>
            </a:pPr>
            <a:r>
              <a:rPr lang="en"/>
              <a:t>Includes Compute </a:t>
            </a:r>
            <a:r>
              <a:rPr b="1" lang="en"/>
              <a:t>with Estimated Spot Price</a:t>
            </a:r>
            <a:r>
              <a:rPr lang="en"/>
              <a:t> (Spot Price History API)</a:t>
            </a:r>
            <a:endParaRPr/>
          </a:p>
        </p:txBody>
      </p:sp>
      <p:grpSp>
        <p:nvGrpSpPr>
          <p:cNvPr id="2982" name="Google Shape;2982;p206"/>
          <p:cNvGrpSpPr/>
          <p:nvPr/>
        </p:nvGrpSpPr>
        <p:grpSpPr>
          <a:xfrm>
            <a:off x="-10" y="2871832"/>
            <a:ext cx="12108992" cy="3905159"/>
            <a:chOff x="156925" y="1017850"/>
            <a:chExt cx="7619552" cy="2209800"/>
          </a:xfrm>
        </p:grpSpPr>
        <p:pic>
          <p:nvPicPr>
            <p:cNvPr id="2983" name="Google Shape;2983;p206"/>
            <p:cNvPicPr preferRelativeResize="0"/>
            <p:nvPr/>
          </p:nvPicPr>
          <p:blipFill>
            <a:blip r:embed="rId3">
              <a:alphaModFix/>
            </a:blip>
            <a:stretch>
              <a:fillRect/>
            </a:stretch>
          </p:blipFill>
          <p:spPr>
            <a:xfrm>
              <a:off x="156925" y="1017850"/>
              <a:ext cx="7619552" cy="2209800"/>
            </a:xfrm>
            <a:prstGeom prst="rect">
              <a:avLst/>
            </a:prstGeom>
            <a:noFill/>
            <a:ln>
              <a:noFill/>
            </a:ln>
          </p:spPr>
        </p:pic>
        <p:sp>
          <p:nvSpPr>
            <p:cNvPr id="2984" name="Google Shape;2984;p206"/>
            <p:cNvSpPr txBox="1"/>
            <p:nvPr/>
          </p:nvSpPr>
          <p:spPr>
            <a:xfrm>
              <a:off x="1527625" y="1017850"/>
              <a:ext cx="2604900" cy="303900"/>
            </a:xfrm>
            <a:prstGeom prst="rect">
              <a:avLst/>
            </a:prstGeom>
            <a:noFill/>
            <a:ln>
              <a:noFill/>
            </a:ln>
          </p:spPr>
          <p:txBody>
            <a:bodyPr anchorCtr="0" anchor="t" bIns="121875" lIns="121875" spcFirstLastPara="1" rIns="121875" wrap="square" tIns="121875">
              <a:noAutofit/>
            </a:bodyPr>
            <a:lstStyle/>
            <a:p>
              <a:pPr indent="0" lvl="0" marL="0" rtl="0" algn="l">
                <a:spcBef>
                  <a:spcPts val="0"/>
                </a:spcBef>
                <a:spcAft>
                  <a:spcPts val="0"/>
                </a:spcAft>
                <a:buNone/>
              </a:pPr>
              <a:r>
                <a:rPr lang="en" sz="1900">
                  <a:latin typeface="Barlow"/>
                  <a:ea typeface="Barlow"/>
                  <a:cs typeface="Barlow"/>
                  <a:sym typeface="Barlow"/>
                </a:rPr>
                <a:t>EC2 + DBU Costs By Day</a:t>
              </a:r>
              <a:endParaRPr sz="1900">
                <a:latin typeface="Barlow"/>
                <a:ea typeface="Barlow"/>
                <a:cs typeface="Barlow"/>
                <a:sym typeface="Barlow"/>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207"/>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Value Add</a:t>
            </a:r>
            <a:endParaRPr/>
          </a:p>
        </p:txBody>
      </p:sp>
      <p:sp>
        <p:nvSpPr>
          <p:cNvPr id="2990" name="Google Shape;2990;p207"/>
          <p:cNvSpPr txBox="1"/>
          <p:nvPr>
            <p:ph idx="1" type="body"/>
          </p:nvPr>
        </p:nvSpPr>
        <p:spPr>
          <a:xfrm>
            <a:off x="101575" y="1093597"/>
            <a:ext cx="11257200" cy="7455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Jobs Health &amp; Status</a:t>
            </a:r>
            <a:endParaRPr/>
          </a:p>
        </p:txBody>
      </p:sp>
      <p:pic>
        <p:nvPicPr>
          <p:cNvPr id="2991" name="Google Shape;2991;p207"/>
          <p:cNvPicPr preferRelativeResize="0"/>
          <p:nvPr/>
        </p:nvPicPr>
        <p:blipFill rotWithShape="1">
          <a:blip r:embed="rId3">
            <a:alphaModFix/>
          </a:blip>
          <a:srcRect b="0" l="0" r="0" t="56476"/>
          <a:stretch/>
        </p:blipFill>
        <p:spPr>
          <a:xfrm>
            <a:off x="0" y="4673600"/>
            <a:ext cx="11059898" cy="2184401"/>
          </a:xfrm>
          <a:prstGeom prst="rect">
            <a:avLst/>
          </a:prstGeom>
          <a:noFill/>
          <a:ln>
            <a:noFill/>
          </a:ln>
        </p:spPr>
      </p:pic>
      <p:pic>
        <p:nvPicPr>
          <p:cNvPr id="2992" name="Google Shape;2992;p207"/>
          <p:cNvPicPr preferRelativeResize="0"/>
          <p:nvPr/>
        </p:nvPicPr>
        <p:blipFill rotWithShape="1">
          <a:blip r:embed="rId3">
            <a:alphaModFix/>
          </a:blip>
          <a:srcRect b="55797" l="0" r="0" t="0"/>
          <a:stretch/>
        </p:blipFill>
        <p:spPr>
          <a:xfrm>
            <a:off x="0" y="2378967"/>
            <a:ext cx="12159956" cy="22184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5"/>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1.1 Architecture Foundation</a:t>
            </a:r>
            <a:endParaRPr sz="2400">
              <a:solidFill>
                <a:schemeClr val="lt1"/>
              </a:solidFill>
              <a:latin typeface="DM Sans"/>
              <a:ea typeface="DM Sans"/>
              <a:cs typeface="DM Sans"/>
              <a:sym typeface="DM Sans"/>
            </a:endParaRPr>
          </a:p>
        </p:txBody>
      </p:sp>
      <p:sp>
        <p:nvSpPr>
          <p:cNvPr id="891" name="Google Shape;891;p145"/>
          <p:cNvSpPr txBox="1"/>
          <p:nvPr/>
        </p:nvSpPr>
        <p:spPr>
          <a:xfrm>
            <a:off x="52125" y="5978650"/>
            <a:ext cx="38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Azure Databricks architecture overview</a:t>
            </a:r>
            <a:endParaRPr/>
          </a:p>
        </p:txBody>
      </p:sp>
      <p:sp>
        <p:nvSpPr>
          <p:cNvPr id="892" name="Google Shape;892;p145"/>
          <p:cNvSpPr/>
          <p:nvPr/>
        </p:nvSpPr>
        <p:spPr>
          <a:xfrm>
            <a:off x="4577900" y="1679575"/>
            <a:ext cx="7137000" cy="25182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DM Sans Medium"/>
                <a:ea typeface="DM Sans Medium"/>
                <a:cs typeface="DM Sans Medium"/>
                <a:sym typeface="DM Sans Medium"/>
              </a:rPr>
              <a:t>Databricks Data Plane</a:t>
            </a:r>
            <a:endParaRPr sz="2000">
              <a:solidFill>
                <a:schemeClr val="accent1"/>
              </a:solidFill>
              <a:latin typeface="DM Sans Medium"/>
              <a:ea typeface="DM Sans Medium"/>
              <a:cs typeface="DM Sans Medium"/>
              <a:sym typeface="DM Sans Medium"/>
            </a:endParaRPr>
          </a:p>
        </p:txBody>
      </p:sp>
      <p:sp>
        <p:nvSpPr>
          <p:cNvPr id="893" name="Google Shape;893;p145"/>
          <p:cNvSpPr/>
          <p:nvPr/>
        </p:nvSpPr>
        <p:spPr>
          <a:xfrm>
            <a:off x="6092900" y="2487125"/>
            <a:ext cx="5378100" cy="1530300"/>
          </a:xfrm>
          <a:prstGeom prst="rect">
            <a:avLst/>
          </a:prstGeom>
          <a:solidFill>
            <a:srgbClr val="FFFFFF"/>
          </a:solidFill>
          <a:ln cap="flat" cmpd="sng" w="952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Clusters</a:t>
            </a:r>
            <a:endParaRPr sz="1600">
              <a:solidFill>
                <a:schemeClr val="accent1"/>
              </a:solidFill>
              <a:latin typeface="DM Sans Medium"/>
              <a:ea typeface="DM Sans Medium"/>
              <a:cs typeface="DM Sans Medium"/>
              <a:sym typeface="DM Sans Medium"/>
            </a:endParaRPr>
          </a:p>
        </p:txBody>
      </p:sp>
      <p:sp>
        <p:nvSpPr>
          <p:cNvPr id="894" name="Google Shape;894;p145"/>
          <p:cNvSpPr/>
          <p:nvPr/>
        </p:nvSpPr>
        <p:spPr>
          <a:xfrm>
            <a:off x="370275" y="1679725"/>
            <a:ext cx="3970500" cy="2518200"/>
          </a:xfrm>
          <a:prstGeom prst="roundRect">
            <a:avLst>
              <a:gd fmla="val 5486"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DM Sans Medium"/>
                <a:ea typeface="DM Sans Medium"/>
                <a:cs typeface="DM Sans Medium"/>
                <a:sym typeface="DM Sans Medium"/>
              </a:rPr>
              <a:t>Databricks Control Plane</a:t>
            </a:r>
            <a:endParaRPr sz="2000">
              <a:solidFill>
                <a:schemeClr val="dk2"/>
              </a:solidFill>
              <a:latin typeface="DM Sans Medium"/>
              <a:ea typeface="DM Sans Medium"/>
              <a:cs typeface="DM Sans Medium"/>
              <a:sym typeface="DM Sans Medium"/>
            </a:endParaRPr>
          </a:p>
        </p:txBody>
      </p:sp>
      <p:sp>
        <p:nvSpPr>
          <p:cNvPr id="895" name="Google Shape;895;p145"/>
          <p:cNvSpPr/>
          <p:nvPr/>
        </p:nvSpPr>
        <p:spPr>
          <a:xfrm>
            <a:off x="4577900" y="4367375"/>
            <a:ext cx="7137000" cy="744900"/>
          </a:xfrm>
          <a:prstGeom prst="roundRect">
            <a:avLst>
              <a:gd fmla="val 14506"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DM Sans Medium"/>
                <a:ea typeface="DM Sans Medium"/>
                <a:cs typeface="DM Sans Medium"/>
                <a:sym typeface="DM Sans Medium"/>
              </a:rPr>
              <a:t>              Azure Blob Storage / ADLS    </a:t>
            </a:r>
            <a:endParaRPr sz="2000">
              <a:solidFill>
                <a:schemeClr val="accent1"/>
              </a:solidFill>
              <a:latin typeface="DM Sans Medium"/>
              <a:ea typeface="DM Sans Medium"/>
              <a:cs typeface="DM Sans Medium"/>
              <a:sym typeface="DM Sans Medium"/>
            </a:endParaRPr>
          </a:p>
        </p:txBody>
      </p:sp>
      <p:sp>
        <p:nvSpPr>
          <p:cNvPr id="896" name="Google Shape;896;p145"/>
          <p:cNvSpPr/>
          <p:nvPr/>
        </p:nvSpPr>
        <p:spPr>
          <a:xfrm>
            <a:off x="4753100" y="4503200"/>
            <a:ext cx="2026200" cy="4761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600">
                <a:solidFill>
                  <a:schemeClr val="accent1"/>
                </a:solidFill>
                <a:latin typeface="DM Sans Medium"/>
                <a:ea typeface="DM Sans Medium"/>
                <a:cs typeface="DM Sans Medium"/>
                <a:sym typeface="DM Sans Medium"/>
              </a:rPr>
              <a:t>   DBFS</a:t>
            </a:r>
            <a:endParaRPr i="1" sz="1600">
              <a:solidFill>
                <a:schemeClr val="accent1"/>
              </a:solidFill>
              <a:latin typeface="DM Sans Medium"/>
              <a:ea typeface="DM Sans Medium"/>
              <a:cs typeface="DM Sans Medium"/>
              <a:sym typeface="DM Sans Medium"/>
            </a:endParaRPr>
          </a:p>
        </p:txBody>
      </p:sp>
      <p:sp>
        <p:nvSpPr>
          <p:cNvPr id="897" name="Google Shape;897;p145"/>
          <p:cNvSpPr/>
          <p:nvPr/>
        </p:nvSpPr>
        <p:spPr>
          <a:xfrm>
            <a:off x="5763100" y="4572200"/>
            <a:ext cx="927600" cy="338100"/>
          </a:xfrm>
          <a:prstGeom prst="roundRect">
            <a:avLst>
              <a:gd fmla="val 16667" name="adj"/>
            </a:avLst>
          </a:prstGeom>
          <a:solidFill>
            <a:srgbClr val="FFFFFF"/>
          </a:solidFill>
          <a:ln cap="flat" cmpd="sng" w="9525">
            <a:solidFill>
              <a:schemeClr val="accent1"/>
            </a:solidFill>
            <a:prstDash val="dash"/>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i="1" lang="en" sz="1600">
                <a:solidFill>
                  <a:schemeClr val="accent1"/>
                </a:solidFill>
                <a:latin typeface="DM Sans Medium"/>
                <a:ea typeface="DM Sans Medium"/>
                <a:cs typeface="DM Sans Medium"/>
                <a:sym typeface="DM Sans Medium"/>
              </a:rPr>
              <a:t>   System</a:t>
            </a:r>
            <a:endParaRPr i="1" sz="1600">
              <a:solidFill>
                <a:schemeClr val="accent1"/>
              </a:solidFill>
              <a:latin typeface="DM Sans Medium"/>
              <a:ea typeface="DM Sans Medium"/>
              <a:cs typeface="DM Sans Medium"/>
              <a:sym typeface="DM Sans Medium"/>
            </a:endParaRPr>
          </a:p>
        </p:txBody>
      </p:sp>
      <p:sp>
        <p:nvSpPr>
          <p:cNvPr id="898" name="Google Shape;898;p145"/>
          <p:cNvSpPr txBox="1"/>
          <p:nvPr/>
        </p:nvSpPr>
        <p:spPr>
          <a:xfrm>
            <a:off x="6556675" y="5119200"/>
            <a:ext cx="5262000" cy="90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
                <a:solidFill>
                  <a:schemeClr val="accent1"/>
                </a:solidFill>
                <a:latin typeface="DM Sans"/>
                <a:ea typeface="DM Sans"/>
                <a:cs typeface="DM Sans"/>
                <a:sym typeface="DM Sans"/>
              </a:rPr>
              <a:t>Cluster Manager in Control Plane manages clusters</a:t>
            </a:r>
            <a:endParaRPr>
              <a:solidFill>
                <a:schemeClr val="accent1"/>
              </a:solidFill>
              <a:latin typeface="DM Sans"/>
              <a:ea typeface="DM Sans"/>
              <a:cs typeface="DM Sans"/>
              <a:sym typeface="DM Sans"/>
            </a:endParaRPr>
          </a:p>
          <a:p>
            <a:pPr indent="-317500" lvl="0" marL="457200" rtl="0" algn="l">
              <a:spcBef>
                <a:spcPts val="300"/>
              </a:spcBef>
              <a:spcAft>
                <a:spcPts val="0"/>
              </a:spcAft>
              <a:buClr>
                <a:schemeClr val="accent1"/>
              </a:buClr>
              <a:buSzPts val="1400"/>
              <a:buFont typeface="DM Sans"/>
              <a:buChar char="-"/>
            </a:pPr>
            <a:r>
              <a:rPr lang="en">
                <a:solidFill>
                  <a:schemeClr val="accent1"/>
                </a:solidFill>
                <a:latin typeface="DM Sans"/>
                <a:ea typeface="DM Sans"/>
                <a:cs typeface="DM Sans"/>
                <a:sym typeface="DM Sans"/>
              </a:rPr>
              <a:t>One bucket, holding public and private (system) DBFS</a:t>
            </a:r>
            <a:endParaRPr>
              <a:solidFill>
                <a:schemeClr val="accent1"/>
              </a:solidFill>
              <a:latin typeface="DM Sans"/>
              <a:ea typeface="DM Sans"/>
              <a:cs typeface="DM Sans"/>
              <a:sym typeface="DM Sans"/>
            </a:endParaRPr>
          </a:p>
          <a:p>
            <a:pPr indent="-317500" lvl="0" marL="457200" rtl="0" algn="l">
              <a:spcBef>
                <a:spcPts val="300"/>
              </a:spcBef>
              <a:spcAft>
                <a:spcPts val="300"/>
              </a:spcAft>
              <a:buClr>
                <a:schemeClr val="accent1"/>
              </a:buClr>
              <a:buSzPts val="1400"/>
              <a:buFont typeface="DM Sans"/>
              <a:buChar char="-"/>
            </a:pPr>
            <a:r>
              <a:rPr lang="en">
                <a:solidFill>
                  <a:schemeClr val="accent1"/>
                </a:solidFill>
                <a:latin typeface="DM Sans"/>
                <a:ea typeface="DM Sans"/>
                <a:cs typeface="DM Sans"/>
                <a:sym typeface="DM Sans"/>
              </a:rPr>
              <a:t>No costs when all Databricks clusters are down</a:t>
            </a:r>
            <a:endParaRPr>
              <a:solidFill>
                <a:schemeClr val="accent1"/>
              </a:solidFill>
              <a:latin typeface="DM Sans"/>
              <a:ea typeface="DM Sans"/>
              <a:cs typeface="DM Sans"/>
              <a:sym typeface="DM Sans"/>
            </a:endParaRPr>
          </a:p>
        </p:txBody>
      </p:sp>
      <p:grpSp>
        <p:nvGrpSpPr>
          <p:cNvPr id="899" name="Google Shape;899;p145"/>
          <p:cNvGrpSpPr/>
          <p:nvPr/>
        </p:nvGrpSpPr>
        <p:grpSpPr>
          <a:xfrm>
            <a:off x="6556675" y="2882025"/>
            <a:ext cx="2071500" cy="824100"/>
            <a:chOff x="6719525" y="3400975"/>
            <a:chExt cx="2071500" cy="824100"/>
          </a:xfrm>
        </p:grpSpPr>
        <p:sp>
          <p:nvSpPr>
            <p:cNvPr id="900" name="Google Shape;900;p145"/>
            <p:cNvSpPr/>
            <p:nvPr/>
          </p:nvSpPr>
          <p:spPr>
            <a:xfrm>
              <a:off x="6719525" y="3400975"/>
              <a:ext cx="2071500" cy="824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145"/>
            <p:cNvGrpSpPr/>
            <p:nvPr/>
          </p:nvGrpSpPr>
          <p:grpSpPr>
            <a:xfrm>
              <a:off x="6775338" y="3460675"/>
              <a:ext cx="1956600" cy="692793"/>
              <a:chOff x="6744438" y="3741575"/>
              <a:chExt cx="1956600" cy="692793"/>
            </a:xfrm>
          </p:grpSpPr>
          <p:sp>
            <p:nvSpPr>
              <p:cNvPr id="902" name="Google Shape;902;p145"/>
              <p:cNvSpPr/>
              <p:nvPr/>
            </p:nvSpPr>
            <p:spPr>
              <a:xfrm>
                <a:off x="6744438" y="3741575"/>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driver</a:t>
                </a:r>
                <a:endParaRPr i="1" sz="1600">
                  <a:solidFill>
                    <a:schemeClr val="accent1"/>
                  </a:solidFill>
                  <a:latin typeface="DM Sans Medium"/>
                  <a:ea typeface="DM Sans Medium"/>
                  <a:cs typeface="DM Sans Medium"/>
                  <a:sym typeface="DM Sans Medium"/>
                </a:endParaRPr>
              </a:p>
            </p:txBody>
          </p:sp>
          <p:sp>
            <p:nvSpPr>
              <p:cNvPr id="903" name="Google Shape;903;p145"/>
              <p:cNvSpPr/>
              <p:nvPr/>
            </p:nvSpPr>
            <p:spPr>
              <a:xfrm>
                <a:off x="7665438" y="3741584"/>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600">
                  <a:solidFill>
                    <a:schemeClr val="accent1"/>
                  </a:solidFill>
                  <a:latin typeface="DM Sans Medium"/>
                  <a:ea typeface="DM Sans Medium"/>
                  <a:cs typeface="DM Sans Medium"/>
                  <a:sym typeface="DM Sans Medium"/>
                </a:endParaRPr>
              </a:p>
            </p:txBody>
          </p:sp>
          <p:sp>
            <p:nvSpPr>
              <p:cNvPr id="904" name="Google Shape;904;p145"/>
              <p:cNvSpPr/>
              <p:nvPr/>
            </p:nvSpPr>
            <p:spPr>
              <a:xfrm>
                <a:off x="7741638" y="3879620"/>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worker</a:t>
                </a:r>
                <a:endParaRPr i="1" sz="1600">
                  <a:solidFill>
                    <a:schemeClr val="accent1"/>
                  </a:solidFill>
                  <a:latin typeface="DM Sans Medium"/>
                  <a:ea typeface="DM Sans Medium"/>
                  <a:cs typeface="DM Sans Medium"/>
                  <a:sym typeface="DM Sans Medium"/>
                </a:endParaRPr>
              </a:p>
            </p:txBody>
          </p:sp>
          <p:sp>
            <p:nvSpPr>
              <p:cNvPr id="905" name="Google Shape;905;p145"/>
              <p:cNvSpPr/>
              <p:nvPr/>
            </p:nvSpPr>
            <p:spPr>
              <a:xfrm>
                <a:off x="7817838" y="3997044"/>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worker</a:t>
                </a:r>
                <a:endParaRPr i="1" sz="1600">
                  <a:solidFill>
                    <a:schemeClr val="accent1"/>
                  </a:solidFill>
                  <a:latin typeface="DM Sans Medium"/>
                  <a:ea typeface="DM Sans Medium"/>
                  <a:cs typeface="DM Sans Medium"/>
                  <a:sym typeface="DM Sans Medium"/>
                </a:endParaRPr>
              </a:p>
            </p:txBody>
          </p:sp>
          <p:pic>
            <p:nvPicPr>
              <p:cNvPr id="906" name="Google Shape;906;p145"/>
              <p:cNvPicPr preferRelativeResize="0"/>
              <p:nvPr/>
            </p:nvPicPr>
            <p:blipFill rotWithShape="1">
              <a:blip r:embed="rId4">
                <a:alphaModFix/>
              </a:blip>
              <a:srcRect b="0" l="0" r="0" t="0"/>
              <a:stretch/>
            </p:blipFill>
            <p:spPr>
              <a:xfrm>
                <a:off x="6932691" y="4171208"/>
                <a:ext cx="506699" cy="263160"/>
              </a:xfrm>
              <a:prstGeom prst="rect">
                <a:avLst/>
              </a:prstGeom>
              <a:noFill/>
              <a:ln>
                <a:noFill/>
              </a:ln>
            </p:spPr>
          </p:pic>
        </p:grpSp>
      </p:grpSp>
      <p:grpSp>
        <p:nvGrpSpPr>
          <p:cNvPr id="907" name="Google Shape;907;p145"/>
          <p:cNvGrpSpPr/>
          <p:nvPr/>
        </p:nvGrpSpPr>
        <p:grpSpPr>
          <a:xfrm>
            <a:off x="9130975" y="2882025"/>
            <a:ext cx="2071500" cy="824100"/>
            <a:chOff x="6719525" y="3400975"/>
            <a:chExt cx="2071500" cy="824100"/>
          </a:xfrm>
        </p:grpSpPr>
        <p:sp>
          <p:nvSpPr>
            <p:cNvPr id="908" name="Google Shape;908;p145"/>
            <p:cNvSpPr/>
            <p:nvPr/>
          </p:nvSpPr>
          <p:spPr>
            <a:xfrm>
              <a:off x="6719525" y="3400975"/>
              <a:ext cx="2071500" cy="824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145"/>
            <p:cNvGrpSpPr/>
            <p:nvPr/>
          </p:nvGrpSpPr>
          <p:grpSpPr>
            <a:xfrm>
              <a:off x="6775338" y="3460675"/>
              <a:ext cx="1956600" cy="692793"/>
              <a:chOff x="6744438" y="3741575"/>
              <a:chExt cx="1956600" cy="692793"/>
            </a:xfrm>
          </p:grpSpPr>
          <p:sp>
            <p:nvSpPr>
              <p:cNvPr id="910" name="Google Shape;910;p145"/>
              <p:cNvSpPr/>
              <p:nvPr/>
            </p:nvSpPr>
            <p:spPr>
              <a:xfrm>
                <a:off x="6744438" y="3741575"/>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driver</a:t>
                </a:r>
                <a:endParaRPr i="1" sz="1600">
                  <a:solidFill>
                    <a:schemeClr val="accent1"/>
                  </a:solidFill>
                  <a:latin typeface="DM Sans Medium"/>
                  <a:ea typeface="DM Sans Medium"/>
                  <a:cs typeface="DM Sans Medium"/>
                  <a:sym typeface="DM Sans Medium"/>
                </a:endParaRPr>
              </a:p>
            </p:txBody>
          </p:sp>
          <p:sp>
            <p:nvSpPr>
              <p:cNvPr id="911" name="Google Shape;911;p145"/>
              <p:cNvSpPr/>
              <p:nvPr/>
            </p:nvSpPr>
            <p:spPr>
              <a:xfrm>
                <a:off x="7665438" y="3741584"/>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600">
                  <a:solidFill>
                    <a:schemeClr val="accent1"/>
                  </a:solidFill>
                  <a:latin typeface="DM Sans Medium"/>
                  <a:ea typeface="DM Sans Medium"/>
                  <a:cs typeface="DM Sans Medium"/>
                  <a:sym typeface="DM Sans Medium"/>
                </a:endParaRPr>
              </a:p>
            </p:txBody>
          </p:sp>
          <p:sp>
            <p:nvSpPr>
              <p:cNvPr id="912" name="Google Shape;912;p145"/>
              <p:cNvSpPr/>
              <p:nvPr/>
            </p:nvSpPr>
            <p:spPr>
              <a:xfrm>
                <a:off x="7741638" y="3879620"/>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worker</a:t>
                </a:r>
                <a:endParaRPr i="1" sz="1600">
                  <a:solidFill>
                    <a:schemeClr val="accent1"/>
                  </a:solidFill>
                  <a:latin typeface="DM Sans Medium"/>
                  <a:ea typeface="DM Sans Medium"/>
                  <a:cs typeface="DM Sans Medium"/>
                  <a:sym typeface="DM Sans Medium"/>
                </a:endParaRPr>
              </a:p>
            </p:txBody>
          </p:sp>
          <p:sp>
            <p:nvSpPr>
              <p:cNvPr id="913" name="Google Shape;913;p145"/>
              <p:cNvSpPr/>
              <p:nvPr/>
            </p:nvSpPr>
            <p:spPr>
              <a:xfrm>
                <a:off x="7817838" y="3997044"/>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worker</a:t>
                </a:r>
                <a:endParaRPr i="1" sz="1600">
                  <a:solidFill>
                    <a:schemeClr val="accent1"/>
                  </a:solidFill>
                  <a:latin typeface="DM Sans Medium"/>
                  <a:ea typeface="DM Sans Medium"/>
                  <a:cs typeface="DM Sans Medium"/>
                  <a:sym typeface="DM Sans Medium"/>
                </a:endParaRPr>
              </a:p>
            </p:txBody>
          </p:sp>
          <p:pic>
            <p:nvPicPr>
              <p:cNvPr id="914" name="Google Shape;914;p145"/>
              <p:cNvPicPr preferRelativeResize="0"/>
              <p:nvPr/>
            </p:nvPicPr>
            <p:blipFill rotWithShape="1">
              <a:blip r:embed="rId4">
                <a:alphaModFix/>
              </a:blip>
              <a:srcRect b="0" l="0" r="0" t="0"/>
              <a:stretch/>
            </p:blipFill>
            <p:spPr>
              <a:xfrm>
                <a:off x="6932691" y="4171208"/>
                <a:ext cx="506699" cy="263160"/>
              </a:xfrm>
              <a:prstGeom prst="rect">
                <a:avLst/>
              </a:prstGeom>
              <a:noFill/>
              <a:ln>
                <a:noFill/>
              </a:ln>
            </p:spPr>
          </p:pic>
        </p:grpSp>
      </p:grpSp>
      <p:sp>
        <p:nvSpPr>
          <p:cNvPr id="915" name="Google Shape;915;p145"/>
          <p:cNvSpPr txBox="1"/>
          <p:nvPr/>
        </p:nvSpPr>
        <p:spPr>
          <a:xfrm>
            <a:off x="7168288" y="3640256"/>
            <a:ext cx="831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a:ea typeface="DM Sans"/>
                <a:cs typeface="DM Sans"/>
                <a:sym typeface="DM Sans"/>
              </a:rPr>
              <a:t>Cluster 1</a:t>
            </a:r>
            <a:endParaRPr sz="1200">
              <a:solidFill>
                <a:schemeClr val="accent1"/>
              </a:solidFill>
              <a:latin typeface="DM Sans"/>
              <a:ea typeface="DM Sans"/>
              <a:cs typeface="DM Sans"/>
              <a:sym typeface="DM Sans"/>
            </a:endParaRPr>
          </a:p>
        </p:txBody>
      </p:sp>
      <p:sp>
        <p:nvSpPr>
          <p:cNvPr id="916" name="Google Shape;916;p145"/>
          <p:cNvSpPr txBox="1"/>
          <p:nvPr/>
        </p:nvSpPr>
        <p:spPr>
          <a:xfrm>
            <a:off x="9738300" y="3640256"/>
            <a:ext cx="831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a:ea typeface="DM Sans"/>
                <a:cs typeface="DM Sans"/>
                <a:sym typeface="DM Sans"/>
              </a:rPr>
              <a:t>Cluster n</a:t>
            </a:r>
            <a:endParaRPr sz="1200">
              <a:solidFill>
                <a:schemeClr val="accent1"/>
              </a:solidFill>
              <a:latin typeface="DM Sans"/>
              <a:ea typeface="DM Sans"/>
              <a:cs typeface="DM Sans"/>
              <a:sym typeface="DM Sans"/>
            </a:endParaRPr>
          </a:p>
        </p:txBody>
      </p:sp>
      <p:sp>
        <p:nvSpPr>
          <p:cNvPr id="917" name="Google Shape;917;p145"/>
          <p:cNvSpPr txBox="1"/>
          <p:nvPr/>
        </p:nvSpPr>
        <p:spPr>
          <a:xfrm>
            <a:off x="8464850" y="3101169"/>
            <a:ext cx="831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Barlow"/>
                <a:ea typeface="Barlow"/>
                <a:cs typeface="Barlow"/>
                <a:sym typeface="Barlow"/>
              </a:rPr>
              <a:t>...</a:t>
            </a:r>
            <a:endParaRPr sz="1200">
              <a:latin typeface="Barlow"/>
              <a:ea typeface="Barlow"/>
              <a:cs typeface="Barlow"/>
              <a:sym typeface="Barlow"/>
            </a:endParaRPr>
          </a:p>
        </p:txBody>
      </p:sp>
      <p:sp>
        <p:nvSpPr>
          <p:cNvPr id="918" name="Google Shape;918;p145"/>
          <p:cNvSpPr/>
          <p:nvPr/>
        </p:nvSpPr>
        <p:spPr>
          <a:xfrm>
            <a:off x="2531050" y="5284725"/>
            <a:ext cx="3918000" cy="660000"/>
          </a:xfrm>
          <a:prstGeom prst="roundRect">
            <a:avLst>
              <a:gd fmla="val 16215" name="adj"/>
            </a:avLst>
          </a:prstGeom>
          <a:solidFill>
            <a:srgbClr val="FFFFFF"/>
          </a:solidFill>
          <a:ln cap="flat" cmpd="sng" w="19050">
            <a:solidFill>
              <a:srgbClr val="0993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993DD"/>
                </a:solidFill>
                <a:latin typeface="DM Sans Medium"/>
                <a:ea typeface="DM Sans Medium"/>
                <a:cs typeface="DM Sans Medium"/>
                <a:sym typeface="DM Sans Medium"/>
              </a:rPr>
              <a:t>                 Azure Portal</a:t>
            </a:r>
            <a:endParaRPr sz="2000">
              <a:solidFill>
                <a:srgbClr val="0993DD"/>
              </a:solidFill>
              <a:latin typeface="DM Sans Medium"/>
              <a:ea typeface="DM Sans Medium"/>
              <a:cs typeface="DM Sans Medium"/>
              <a:sym typeface="DM Sans Medium"/>
            </a:endParaRPr>
          </a:p>
        </p:txBody>
      </p:sp>
      <p:sp>
        <p:nvSpPr>
          <p:cNvPr id="919" name="Google Shape;919;p145"/>
          <p:cNvSpPr txBox="1"/>
          <p:nvPr/>
        </p:nvSpPr>
        <p:spPr>
          <a:xfrm>
            <a:off x="1293874" y="4409813"/>
            <a:ext cx="20262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00"/>
              </a:spcAft>
              <a:buNone/>
            </a:pPr>
            <a:r>
              <a:rPr i="1" lang="en" sz="1300">
                <a:solidFill>
                  <a:schemeClr val="accent1"/>
                </a:solidFill>
                <a:latin typeface="DM Sans"/>
                <a:ea typeface="DM Sans"/>
                <a:cs typeface="DM Sans"/>
                <a:sym typeface="DM Sans"/>
              </a:rPr>
              <a:t>Azure Databricks is a first party Azure service</a:t>
            </a:r>
            <a:endParaRPr i="1" sz="1300">
              <a:solidFill>
                <a:schemeClr val="accent1"/>
              </a:solidFill>
              <a:latin typeface="DM Sans"/>
              <a:ea typeface="DM Sans"/>
              <a:cs typeface="DM Sans"/>
              <a:sym typeface="DM Sans"/>
            </a:endParaRPr>
          </a:p>
        </p:txBody>
      </p:sp>
      <p:sp>
        <p:nvSpPr>
          <p:cNvPr id="920" name="Google Shape;920;p145"/>
          <p:cNvSpPr/>
          <p:nvPr/>
        </p:nvSpPr>
        <p:spPr>
          <a:xfrm>
            <a:off x="2473200" y="2494425"/>
            <a:ext cx="1582200" cy="69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2"/>
                </a:solidFill>
                <a:latin typeface="DM Sans Medium"/>
                <a:ea typeface="DM Sans Medium"/>
                <a:cs typeface="DM Sans Medium"/>
                <a:sym typeface="DM Sans Medium"/>
              </a:rPr>
              <a:t>Cluster Manager</a:t>
            </a:r>
            <a:endParaRPr i="1" sz="1600">
              <a:solidFill>
                <a:schemeClr val="dk2"/>
              </a:solidFill>
              <a:latin typeface="DM Sans Medium"/>
              <a:ea typeface="DM Sans Medium"/>
              <a:cs typeface="DM Sans Medium"/>
              <a:sym typeface="DM Sans Medium"/>
            </a:endParaRPr>
          </a:p>
        </p:txBody>
      </p:sp>
      <p:sp>
        <p:nvSpPr>
          <p:cNvPr id="921" name="Google Shape;921;p145"/>
          <p:cNvSpPr/>
          <p:nvPr/>
        </p:nvSpPr>
        <p:spPr>
          <a:xfrm>
            <a:off x="2473193" y="3326412"/>
            <a:ext cx="1582200" cy="69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2"/>
                </a:solidFill>
                <a:latin typeface="DM Sans Medium"/>
                <a:ea typeface="DM Sans Medium"/>
                <a:cs typeface="DM Sans Medium"/>
                <a:sym typeface="DM Sans Medium"/>
              </a:rPr>
              <a:t>Jobs </a:t>
            </a:r>
            <a:br>
              <a:rPr i="1" lang="en" sz="1600">
                <a:solidFill>
                  <a:schemeClr val="dk2"/>
                </a:solidFill>
                <a:latin typeface="DM Sans Medium"/>
                <a:ea typeface="DM Sans Medium"/>
                <a:cs typeface="DM Sans Medium"/>
                <a:sym typeface="DM Sans Medium"/>
              </a:rPr>
            </a:br>
            <a:r>
              <a:rPr i="1" lang="en" sz="1600">
                <a:solidFill>
                  <a:schemeClr val="dk2"/>
                </a:solidFill>
                <a:latin typeface="DM Sans Medium"/>
                <a:ea typeface="DM Sans Medium"/>
                <a:cs typeface="DM Sans Medium"/>
                <a:sym typeface="DM Sans Medium"/>
              </a:rPr>
              <a:t>Scheduler</a:t>
            </a:r>
            <a:endParaRPr i="1" sz="1600">
              <a:solidFill>
                <a:schemeClr val="dk2"/>
              </a:solidFill>
              <a:latin typeface="DM Sans Medium"/>
              <a:ea typeface="DM Sans Medium"/>
              <a:cs typeface="DM Sans Medium"/>
              <a:sym typeface="DM Sans Medium"/>
            </a:endParaRPr>
          </a:p>
        </p:txBody>
      </p:sp>
      <p:sp>
        <p:nvSpPr>
          <p:cNvPr id="922" name="Google Shape;922;p145"/>
          <p:cNvSpPr/>
          <p:nvPr/>
        </p:nvSpPr>
        <p:spPr>
          <a:xfrm>
            <a:off x="679600" y="2494400"/>
            <a:ext cx="1582200" cy="69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2"/>
                </a:solidFill>
                <a:latin typeface="DM Sans Medium"/>
                <a:ea typeface="DM Sans Medium"/>
                <a:cs typeface="DM Sans Medium"/>
                <a:sym typeface="DM Sans Medium"/>
              </a:rPr>
              <a:t>Hive </a:t>
            </a:r>
            <a:br>
              <a:rPr i="1" lang="en" sz="1600">
                <a:solidFill>
                  <a:schemeClr val="dk2"/>
                </a:solidFill>
                <a:latin typeface="DM Sans Medium"/>
                <a:ea typeface="DM Sans Medium"/>
                <a:cs typeface="DM Sans Medium"/>
                <a:sym typeface="DM Sans Medium"/>
              </a:rPr>
            </a:br>
            <a:r>
              <a:rPr i="1" lang="en" sz="1600">
                <a:solidFill>
                  <a:schemeClr val="dk2"/>
                </a:solidFill>
                <a:latin typeface="DM Sans Medium"/>
                <a:ea typeface="DM Sans Medium"/>
                <a:cs typeface="DM Sans Medium"/>
                <a:sym typeface="DM Sans Medium"/>
              </a:rPr>
              <a:t>Metastore</a:t>
            </a:r>
            <a:endParaRPr i="1" sz="1600">
              <a:solidFill>
                <a:schemeClr val="dk2"/>
              </a:solidFill>
              <a:latin typeface="DM Sans Medium"/>
              <a:ea typeface="DM Sans Medium"/>
              <a:cs typeface="DM Sans Medium"/>
              <a:sym typeface="DM Sans Medium"/>
            </a:endParaRPr>
          </a:p>
        </p:txBody>
      </p:sp>
      <p:sp>
        <p:nvSpPr>
          <p:cNvPr id="923" name="Google Shape;923;p145"/>
          <p:cNvSpPr/>
          <p:nvPr/>
        </p:nvSpPr>
        <p:spPr>
          <a:xfrm>
            <a:off x="679600" y="3332675"/>
            <a:ext cx="1582200" cy="69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2"/>
                </a:solidFill>
                <a:latin typeface="DM Sans Medium"/>
                <a:ea typeface="DM Sans Medium"/>
                <a:cs typeface="DM Sans Medium"/>
                <a:sym typeface="DM Sans Medium"/>
              </a:rPr>
              <a:t>Web App</a:t>
            </a:r>
            <a:endParaRPr i="1" sz="1600">
              <a:solidFill>
                <a:schemeClr val="dk2"/>
              </a:solidFill>
              <a:latin typeface="DM Sans Medium"/>
              <a:ea typeface="DM Sans Medium"/>
              <a:cs typeface="DM Sans Medium"/>
              <a:sym typeface="DM Sans Medium"/>
            </a:endParaRPr>
          </a:p>
        </p:txBody>
      </p:sp>
      <p:grpSp>
        <p:nvGrpSpPr>
          <p:cNvPr id="924" name="Google Shape;924;p145"/>
          <p:cNvGrpSpPr/>
          <p:nvPr/>
        </p:nvGrpSpPr>
        <p:grpSpPr>
          <a:xfrm>
            <a:off x="373500" y="1043150"/>
            <a:ext cx="3970500" cy="468900"/>
            <a:chOff x="536350" y="1485900"/>
            <a:chExt cx="3970500" cy="468900"/>
          </a:xfrm>
        </p:grpSpPr>
        <p:sp>
          <p:nvSpPr>
            <p:cNvPr id="925" name="Google Shape;925;p145"/>
            <p:cNvSpPr/>
            <p:nvPr/>
          </p:nvSpPr>
          <p:spPr>
            <a:xfrm>
              <a:off x="536350" y="1485900"/>
              <a:ext cx="3970500" cy="468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6" name="Google Shape;926;p145"/>
            <p:cNvPicPr preferRelativeResize="0"/>
            <p:nvPr/>
          </p:nvPicPr>
          <p:blipFill rotWithShape="1">
            <a:blip r:embed="rId5">
              <a:alphaModFix/>
            </a:blip>
            <a:srcRect b="0" l="0" r="0" t="0"/>
            <a:stretch/>
          </p:blipFill>
          <p:spPr>
            <a:xfrm>
              <a:off x="1445008" y="1548143"/>
              <a:ext cx="2149050" cy="338050"/>
            </a:xfrm>
            <a:prstGeom prst="rect">
              <a:avLst/>
            </a:prstGeom>
            <a:noFill/>
            <a:ln>
              <a:noFill/>
            </a:ln>
          </p:spPr>
        </p:pic>
      </p:grpSp>
      <p:sp>
        <p:nvSpPr>
          <p:cNvPr id="927" name="Google Shape;927;p145"/>
          <p:cNvSpPr/>
          <p:nvPr/>
        </p:nvSpPr>
        <p:spPr>
          <a:xfrm>
            <a:off x="4577900" y="1043150"/>
            <a:ext cx="7137000" cy="468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DM Sans Medium"/>
                <a:ea typeface="DM Sans Medium"/>
                <a:cs typeface="DM Sans Medium"/>
                <a:sym typeface="DM Sans Medium"/>
              </a:rPr>
              <a:t>Customer</a:t>
            </a:r>
            <a:endParaRPr sz="1200">
              <a:solidFill>
                <a:schemeClr val="accent1"/>
              </a:solidFill>
              <a:latin typeface="DM Sans"/>
              <a:ea typeface="DM Sans"/>
              <a:cs typeface="DM Sans"/>
              <a:sym typeface="DM Sans"/>
            </a:endParaRPr>
          </a:p>
        </p:txBody>
      </p:sp>
      <p:pic>
        <p:nvPicPr>
          <p:cNvPr id="928" name="Google Shape;928;p145"/>
          <p:cNvPicPr preferRelativeResize="0"/>
          <p:nvPr/>
        </p:nvPicPr>
        <p:blipFill rotWithShape="1">
          <a:blip r:embed="rId6">
            <a:alphaModFix/>
          </a:blip>
          <a:srcRect b="0" l="0" r="0" t="0"/>
          <a:stretch/>
        </p:blipFill>
        <p:spPr>
          <a:xfrm>
            <a:off x="2642766" y="5386134"/>
            <a:ext cx="1338349" cy="457200"/>
          </a:xfrm>
          <a:prstGeom prst="rect">
            <a:avLst/>
          </a:prstGeom>
          <a:noFill/>
          <a:ln>
            <a:noFill/>
          </a:ln>
        </p:spPr>
      </p:pic>
      <p:sp>
        <p:nvSpPr>
          <p:cNvPr id="929" name="Google Shape;929;p145"/>
          <p:cNvSpPr/>
          <p:nvPr/>
        </p:nvSpPr>
        <p:spPr>
          <a:xfrm rot="-5394398">
            <a:off x="2781124" y="4695050"/>
            <a:ext cx="1104601" cy="183000"/>
          </a:xfrm>
          <a:prstGeom prst="right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0" name="Google Shape;930;p145"/>
          <p:cNvSpPr/>
          <p:nvPr/>
        </p:nvSpPr>
        <p:spPr>
          <a:xfrm rot="10800000">
            <a:off x="5465075" y="5124975"/>
            <a:ext cx="156300" cy="208200"/>
          </a:xfrm>
          <a:prstGeom prst="down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1" name="Google Shape;931;p145"/>
          <p:cNvSpPr txBox="1"/>
          <p:nvPr/>
        </p:nvSpPr>
        <p:spPr>
          <a:xfrm>
            <a:off x="4327100" y="5994100"/>
            <a:ext cx="1765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00"/>
              </a:spcAft>
              <a:buNone/>
            </a:pPr>
            <a:r>
              <a:rPr b="1" lang="en" sz="1200">
                <a:solidFill>
                  <a:schemeClr val="accent1"/>
                </a:solidFill>
                <a:latin typeface="DM Sans"/>
                <a:ea typeface="DM Sans"/>
                <a:cs typeface="DM Sans"/>
                <a:sym typeface="DM Sans"/>
              </a:rPr>
              <a:t>*</a:t>
            </a:r>
            <a:r>
              <a:rPr baseline="30000" lang="en" sz="1200">
                <a:solidFill>
                  <a:srgbClr val="3D6F7E"/>
                </a:solidFill>
                <a:latin typeface="DM Sans"/>
                <a:ea typeface="DM Sans"/>
                <a:cs typeface="DM Sans"/>
                <a:sym typeface="DM Sans"/>
              </a:rPr>
              <a:t> </a:t>
            </a:r>
            <a:r>
              <a:rPr lang="en" sz="1000">
                <a:solidFill>
                  <a:srgbClr val="3D6F7E"/>
                </a:solidFill>
                <a:latin typeface="DM Sans"/>
                <a:ea typeface="DM Sans"/>
                <a:cs typeface="DM Sans"/>
                <a:sym typeface="DM Sans"/>
              </a:rPr>
              <a:t>Deployment triggered</a:t>
            </a:r>
            <a:endParaRPr sz="1000">
              <a:latin typeface="DM Sans"/>
              <a:ea typeface="DM Sans"/>
              <a:cs typeface="DM Sans"/>
              <a:sym typeface="DM Sans"/>
            </a:endParaRPr>
          </a:p>
        </p:txBody>
      </p:sp>
      <p:sp>
        <p:nvSpPr>
          <p:cNvPr id="932" name="Google Shape;932;p145"/>
          <p:cNvSpPr/>
          <p:nvPr/>
        </p:nvSpPr>
        <p:spPr>
          <a:xfrm rot="490">
            <a:off x="3988875" y="2718425"/>
            <a:ext cx="2104500" cy="224700"/>
          </a:xfrm>
          <a:prstGeom prst="right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3" name="Google Shape;933;p145"/>
          <p:cNvSpPr txBox="1"/>
          <p:nvPr/>
        </p:nvSpPr>
        <p:spPr>
          <a:xfrm>
            <a:off x="5019377" y="2669012"/>
            <a:ext cx="257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DM Sans"/>
                <a:ea typeface="DM Sans"/>
                <a:cs typeface="DM Sans"/>
                <a:sym typeface="DM Sans"/>
              </a:rPr>
              <a:t>*</a:t>
            </a:r>
            <a:endParaRPr b="1">
              <a:solidFill>
                <a:schemeClr val="accent1"/>
              </a:solidFill>
              <a:latin typeface="DM Sans"/>
              <a:ea typeface="DM Sans"/>
              <a:cs typeface="DM Sans"/>
              <a:sym typeface="DM Sans"/>
            </a:endParaRPr>
          </a:p>
        </p:txBody>
      </p:sp>
      <p:sp>
        <p:nvSpPr>
          <p:cNvPr id="934" name="Google Shape;934;p145"/>
          <p:cNvSpPr/>
          <p:nvPr/>
        </p:nvSpPr>
        <p:spPr>
          <a:xfrm rot="490">
            <a:off x="3988225" y="3556625"/>
            <a:ext cx="2105100" cy="224700"/>
          </a:xfrm>
          <a:prstGeom prst="right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5" name="Google Shape;935;p145"/>
          <p:cNvSpPr txBox="1"/>
          <p:nvPr/>
        </p:nvSpPr>
        <p:spPr>
          <a:xfrm>
            <a:off x="5019377" y="3507212"/>
            <a:ext cx="257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DM Sans"/>
                <a:ea typeface="DM Sans"/>
                <a:cs typeface="DM Sans"/>
                <a:sym typeface="DM Sans"/>
              </a:rPr>
              <a:t>*</a:t>
            </a:r>
            <a:endParaRPr b="1">
              <a:solidFill>
                <a:schemeClr val="accent1"/>
              </a:solidFill>
              <a:latin typeface="DM Sans"/>
              <a:ea typeface="DM Sans"/>
              <a:cs typeface="DM Sans"/>
              <a:sym typeface="DM Sans"/>
            </a:endParaRPr>
          </a:p>
        </p:txBody>
      </p:sp>
      <p:sp>
        <p:nvSpPr>
          <p:cNvPr id="936" name="Google Shape;936;p145"/>
          <p:cNvSpPr txBox="1"/>
          <p:nvPr/>
        </p:nvSpPr>
        <p:spPr>
          <a:xfrm>
            <a:off x="5406049" y="5096067"/>
            <a:ext cx="257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DM Sans"/>
                <a:ea typeface="DM Sans"/>
                <a:cs typeface="DM Sans"/>
                <a:sym typeface="DM Sans"/>
              </a:rPr>
              <a:t>*</a:t>
            </a:r>
            <a:endParaRPr b="1">
              <a:solidFill>
                <a:schemeClr val="accent1"/>
              </a:solidFill>
              <a:latin typeface="DM Sans"/>
              <a:ea typeface="DM Sans"/>
              <a:cs typeface="DM Sans"/>
              <a:sym typeface="DM Sans"/>
            </a:endParaRPr>
          </a:p>
        </p:txBody>
      </p:sp>
      <p:sp>
        <p:nvSpPr>
          <p:cNvPr id="937" name="Google Shape;937;p145"/>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200">
                <a:solidFill>
                  <a:schemeClr val="dk2"/>
                </a:solidFill>
                <a:latin typeface="DM Sans"/>
                <a:ea typeface="DM Sans"/>
                <a:cs typeface="DM Sans"/>
                <a:sym typeface="DM Sans"/>
              </a:rPr>
              <a:t>Without Unity Catalog</a:t>
            </a:r>
            <a:endParaRPr b="1">
              <a:solidFill>
                <a:schemeClr val="dk2"/>
              </a:solidFill>
            </a:endParaRPr>
          </a:p>
        </p:txBody>
      </p:sp>
      <p:sp>
        <p:nvSpPr>
          <p:cNvPr id="938" name="Google Shape;938;p145"/>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208"/>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1100"/>
              </a:spcBef>
              <a:spcAft>
                <a:spcPts val="0"/>
              </a:spcAft>
              <a:buNone/>
            </a:pPr>
            <a:r>
              <a:rPr lang="en" sz="2800"/>
              <a:t>Cluster Scaling Efficiency</a:t>
            </a:r>
            <a:endParaRPr/>
          </a:p>
        </p:txBody>
      </p:sp>
      <p:sp>
        <p:nvSpPr>
          <p:cNvPr id="2998" name="Google Shape;2998;p208"/>
          <p:cNvSpPr txBox="1"/>
          <p:nvPr>
            <p:ph idx="1" type="body"/>
          </p:nvPr>
        </p:nvSpPr>
        <p:spPr>
          <a:xfrm>
            <a:off x="4008930" y="1276267"/>
            <a:ext cx="1398000" cy="4347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100"/>
              <a:t>Higher Scale Up Times</a:t>
            </a:r>
            <a:endParaRPr sz="1100"/>
          </a:p>
        </p:txBody>
      </p:sp>
      <p:sp>
        <p:nvSpPr>
          <p:cNvPr id="2999" name="Google Shape;2999;p208"/>
          <p:cNvSpPr txBox="1"/>
          <p:nvPr>
            <p:ph idx="1" type="body"/>
          </p:nvPr>
        </p:nvSpPr>
        <p:spPr>
          <a:xfrm>
            <a:off x="81313" y="1170533"/>
            <a:ext cx="3910500" cy="11931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b="1" lang="en" sz="1300"/>
              <a:t>Bars </a:t>
            </a:r>
            <a:r>
              <a:rPr lang="en" sz="1300"/>
              <a:t>show the </a:t>
            </a:r>
            <a:r>
              <a:rPr b="1" lang="en" sz="1300"/>
              <a:t>cost </a:t>
            </a:r>
            <a:r>
              <a:rPr lang="en" sz="1300"/>
              <a:t>of scaling clusters up.</a:t>
            </a:r>
            <a:endParaRPr sz="1300"/>
          </a:p>
          <a:p>
            <a:pPr indent="0" lvl="0" marL="0" rtl="0" algn="l">
              <a:spcBef>
                <a:spcPts val="1100"/>
              </a:spcBef>
              <a:spcAft>
                <a:spcPts val="0"/>
              </a:spcAft>
              <a:buNone/>
            </a:pPr>
            <a:r>
              <a:rPr b="1" lang="en" sz="1300"/>
              <a:t>Lines </a:t>
            </a:r>
            <a:r>
              <a:rPr lang="en" sz="1300"/>
              <a:t>show the time (</a:t>
            </a:r>
            <a:r>
              <a:rPr b="1" lang="en" sz="1300"/>
              <a:t>minutes</a:t>
            </a:r>
            <a:r>
              <a:rPr lang="en" sz="1300"/>
              <a:t>) spent scaling up clusters each hour</a:t>
            </a:r>
            <a:endParaRPr sz="1300"/>
          </a:p>
        </p:txBody>
      </p:sp>
      <p:pic>
        <p:nvPicPr>
          <p:cNvPr id="3000" name="Google Shape;3000;p208"/>
          <p:cNvPicPr preferRelativeResize="0"/>
          <p:nvPr/>
        </p:nvPicPr>
        <p:blipFill rotWithShape="1">
          <a:blip r:embed="rId3">
            <a:alphaModFix/>
          </a:blip>
          <a:srcRect b="0" l="0" r="12188" t="0"/>
          <a:stretch/>
        </p:blipFill>
        <p:spPr>
          <a:xfrm>
            <a:off x="0" y="2310600"/>
            <a:ext cx="12188950" cy="3568606"/>
          </a:xfrm>
          <a:prstGeom prst="rect">
            <a:avLst/>
          </a:prstGeom>
          <a:noFill/>
          <a:ln>
            <a:noFill/>
          </a:ln>
        </p:spPr>
      </p:pic>
      <p:pic>
        <p:nvPicPr>
          <p:cNvPr id="3001" name="Google Shape;3001;p208"/>
          <p:cNvPicPr preferRelativeResize="0"/>
          <p:nvPr/>
        </p:nvPicPr>
        <p:blipFill>
          <a:blip r:embed="rId4">
            <a:alphaModFix/>
          </a:blip>
          <a:stretch>
            <a:fillRect/>
          </a:stretch>
        </p:blipFill>
        <p:spPr>
          <a:xfrm>
            <a:off x="10050792" y="2520961"/>
            <a:ext cx="1566801" cy="991752"/>
          </a:xfrm>
          <a:prstGeom prst="rect">
            <a:avLst/>
          </a:prstGeom>
          <a:noFill/>
          <a:ln>
            <a:noFill/>
          </a:ln>
        </p:spPr>
      </p:pic>
      <p:pic>
        <p:nvPicPr>
          <p:cNvPr id="3002" name="Google Shape;3002;p208"/>
          <p:cNvPicPr preferRelativeResize="0"/>
          <p:nvPr/>
        </p:nvPicPr>
        <p:blipFill rotWithShape="1">
          <a:blip r:embed="rId5">
            <a:alphaModFix/>
          </a:blip>
          <a:srcRect b="0" l="0" r="0" t="25054"/>
          <a:stretch/>
        </p:blipFill>
        <p:spPr>
          <a:xfrm>
            <a:off x="247605" y="5301067"/>
            <a:ext cx="6646771" cy="1556933"/>
          </a:xfrm>
          <a:prstGeom prst="rect">
            <a:avLst/>
          </a:prstGeom>
          <a:noFill/>
          <a:ln>
            <a:noFill/>
          </a:ln>
        </p:spPr>
      </p:pic>
      <p:cxnSp>
        <p:nvCxnSpPr>
          <p:cNvPr id="3003" name="Google Shape;3003;p208"/>
          <p:cNvCxnSpPr/>
          <p:nvPr/>
        </p:nvCxnSpPr>
        <p:spPr>
          <a:xfrm rot="10800000">
            <a:off x="6875166" y="5378400"/>
            <a:ext cx="2850600" cy="69900"/>
          </a:xfrm>
          <a:prstGeom prst="straightConnector1">
            <a:avLst/>
          </a:prstGeom>
          <a:noFill/>
          <a:ln cap="flat" cmpd="sng" w="9525">
            <a:solidFill>
              <a:schemeClr val="accent4"/>
            </a:solidFill>
            <a:prstDash val="solid"/>
            <a:round/>
            <a:headEnd len="med" w="med" type="none"/>
            <a:tailEnd len="med" w="med" type="none"/>
          </a:ln>
        </p:spPr>
      </p:cxnSp>
      <p:cxnSp>
        <p:nvCxnSpPr>
          <p:cNvPr id="3004" name="Google Shape;3004;p208"/>
          <p:cNvCxnSpPr/>
          <p:nvPr/>
        </p:nvCxnSpPr>
        <p:spPr>
          <a:xfrm flipH="1">
            <a:off x="6919661" y="5492767"/>
            <a:ext cx="4824900" cy="1346400"/>
          </a:xfrm>
          <a:prstGeom prst="straightConnector1">
            <a:avLst/>
          </a:prstGeom>
          <a:noFill/>
          <a:ln cap="flat" cmpd="sng" w="9525">
            <a:solidFill>
              <a:schemeClr val="accent4"/>
            </a:solidFill>
            <a:prstDash val="solid"/>
            <a:round/>
            <a:headEnd len="med" w="med" type="none"/>
            <a:tailEnd len="med" w="med" type="none"/>
          </a:ln>
        </p:spPr>
      </p:cxnSp>
      <p:sp>
        <p:nvSpPr>
          <p:cNvPr id="3005" name="Google Shape;3005;p208"/>
          <p:cNvSpPr/>
          <p:nvPr/>
        </p:nvSpPr>
        <p:spPr>
          <a:xfrm>
            <a:off x="1529950" y="2622567"/>
            <a:ext cx="196800" cy="196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06" name="Google Shape;3006;p208"/>
          <p:cNvSpPr/>
          <p:nvPr/>
        </p:nvSpPr>
        <p:spPr>
          <a:xfrm>
            <a:off x="9573404" y="3232200"/>
            <a:ext cx="196800" cy="196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07" name="Google Shape;3007;p208"/>
          <p:cNvSpPr/>
          <p:nvPr/>
        </p:nvSpPr>
        <p:spPr>
          <a:xfrm>
            <a:off x="6894375" y="3316167"/>
            <a:ext cx="196800" cy="196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08" name="Google Shape;3008;p208"/>
          <p:cNvSpPr/>
          <p:nvPr/>
        </p:nvSpPr>
        <p:spPr>
          <a:xfrm>
            <a:off x="4215345" y="2622567"/>
            <a:ext cx="196800" cy="196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09" name="Google Shape;3009;p208"/>
          <p:cNvSpPr/>
          <p:nvPr/>
        </p:nvSpPr>
        <p:spPr>
          <a:xfrm>
            <a:off x="3767057" y="1439700"/>
            <a:ext cx="196800" cy="1968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10" name="Google Shape;3010;p208"/>
          <p:cNvSpPr txBox="1"/>
          <p:nvPr>
            <p:ph idx="1" type="body"/>
          </p:nvPr>
        </p:nvSpPr>
        <p:spPr>
          <a:xfrm>
            <a:off x="4008930" y="1619333"/>
            <a:ext cx="1398000" cy="4347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100"/>
              <a:t>Higher Scale Up Costs</a:t>
            </a:r>
            <a:endParaRPr sz="1100"/>
          </a:p>
        </p:txBody>
      </p:sp>
      <p:sp>
        <p:nvSpPr>
          <p:cNvPr id="3011" name="Google Shape;3011;p208"/>
          <p:cNvSpPr/>
          <p:nvPr/>
        </p:nvSpPr>
        <p:spPr>
          <a:xfrm>
            <a:off x="3767057" y="1782767"/>
            <a:ext cx="196800" cy="196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12" name="Google Shape;3012;p208"/>
          <p:cNvSpPr/>
          <p:nvPr/>
        </p:nvSpPr>
        <p:spPr>
          <a:xfrm>
            <a:off x="9770155" y="3232200"/>
            <a:ext cx="196800" cy="196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13" name="Google Shape;3013;p208"/>
          <p:cNvSpPr/>
          <p:nvPr/>
        </p:nvSpPr>
        <p:spPr>
          <a:xfrm>
            <a:off x="5151011" y="2725233"/>
            <a:ext cx="196800" cy="196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14" name="Google Shape;3014;p208"/>
          <p:cNvSpPr/>
          <p:nvPr/>
        </p:nvSpPr>
        <p:spPr>
          <a:xfrm>
            <a:off x="3303607" y="3077600"/>
            <a:ext cx="196800" cy="196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15" name="Google Shape;3015;p208"/>
          <p:cNvSpPr/>
          <p:nvPr/>
        </p:nvSpPr>
        <p:spPr>
          <a:xfrm>
            <a:off x="3601999" y="2566467"/>
            <a:ext cx="196800" cy="196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rgbClr val="6AA84F"/>
              </a:solidFill>
            </a:endParaRPr>
          </a:p>
        </p:txBody>
      </p:sp>
      <p:sp>
        <p:nvSpPr>
          <p:cNvPr id="3016" name="Google Shape;3016;p208"/>
          <p:cNvSpPr txBox="1"/>
          <p:nvPr>
            <p:ph idx="1" type="body"/>
          </p:nvPr>
        </p:nvSpPr>
        <p:spPr>
          <a:xfrm>
            <a:off x="8278329" y="58933"/>
            <a:ext cx="3910500" cy="17241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300"/>
              <a:t>Monitor high-level dashboard like this for patterns and anomalies</a:t>
            </a:r>
            <a:endParaRPr sz="1300"/>
          </a:p>
          <a:p>
            <a:pPr indent="0" lvl="0" marL="0" rtl="0" algn="l">
              <a:spcBef>
                <a:spcPts val="1100"/>
              </a:spcBef>
              <a:spcAft>
                <a:spcPts val="0"/>
              </a:spcAft>
              <a:buNone/>
            </a:pPr>
            <a:r>
              <a:t/>
            </a:r>
            <a:endParaRPr sz="1300"/>
          </a:p>
          <a:p>
            <a:pPr indent="0" lvl="0" marL="0" rtl="0" algn="l">
              <a:spcBef>
                <a:spcPts val="1100"/>
              </a:spcBef>
              <a:spcAft>
                <a:spcPts val="0"/>
              </a:spcAft>
              <a:buNone/>
            </a:pPr>
            <a:r>
              <a:rPr lang="en" sz="1300"/>
              <a:t>This chart is global by hour but a simple filter can make it relevant for a specific team, application, landscape, workspace, etc.</a:t>
            </a:r>
            <a:endParaRPr sz="13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0" name="Shape 3020"/>
        <p:cNvGrpSpPr/>
        <p:nvPr/>
      </p:nvGrpSpPr>
      <p:grpSpPr>
        <a:xfrm>
          <a:off x="0" y="0"/>
          <a:ext cx="0" cy="0"/>
          <a:chOff x="0" y="0"/>
          <a:chExt cx="0" cy="0"/>
        </a:xfrm>
      </p:grpSpPr>
      <p:sp>
        <p:nvSpPr>
          <p:cNvPr id="3021" name="Google Shape;3021;p209"/>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The Cost Of Failure</a:t>
            </a:r>
            <a:endParaRPr/>
          </a:p>
        </p:txBody>
      </p:sp>
      <p:pic>
        <p:nvPicPr>
          <p:cNvPr id="3022" name="Google Shape;3022;p209"/>
          <p:cNvPicPr preferRelativeResize="0"/>
          <p:nvPr/>
        </p:nvPicPr>
        <p:blipFill>
          <a:blip r:embed="rId3">
            <a:alphaModFix/>
          </a:blip>
          <a:stretch>
            <a:fillRect/>
          </a:stretch>
        </p:blipFill>
        <p:spPr>
          <a:xfrm>
            <a:off x="0" y="1936767"/>
            <a:ext cx="10929094" cy="4920003"/>
          </a:xfrm>
          <a:prstGeom prst="rect">
            <a:avLst/>
          </a:prstGeom>
          <a:noFill/>
          <a:ln>
            <a:noFill/>
          </a:ln>
        </p:spPr>
      </p:pic>
      <p:pic>
        <p:nvPicPr>
          <p:cNvPr id="3023" name="Google Shape;3023;p209"/>
          <p:cNvPicPr preferRelativeResize="0"/>
          <p:nvPr/>
        </p:nvPicPr>
        <p:blipFill>
          <a:blip r:embed="rId4">
            <a:alphaModFix/>
          </a:blip>
          <a:stretch>
            <a:fillRect/>
          </a:stretch>
        </p:blipFill>
        <p:spPr>
          <a:xfrm>
            <a:off x="4612209" y="4050000"/>
            <a:ext cx="2596951" cy="2519618"/>
          </a:xfrm>
          <a:prstGeom prst="rect">
            <a:avLst/>
          </a:prstGeom>
          <a:noFill/>
          <a:ln>
            <a:noFill/>
          </a:ln>
        </p:spPr>
      </p:pic>
      <p:pic>
        <p:nvPicPr>
          <p:cNvPr id="3024" name="Google Shape;3024;p209"/>
          <p:cNvPicPr preferRelativeResize="0"/>
          <p:nvPr/>
        </p:nvPicPr>
        <p:blipFill>
          <a:blip r:embed="rId5">
            <a:alphaModFix/>
          </a:blip>
          <a:stretch>
            <a:fillRect/>
          </a:stretch>
        </p:blipFill>
        <p:spPr>
          <a:xfrm>
            <a:off x="1698708" y="2278500"/>
            <a:ext cx="2487605" cy="2301618"/>
          </a:xfrm>
          <a:prstGeom prst="rect">
            <a:avLst/>
          </a:prstGeom>
          <a:noFill/>
          <a:ln>
            <a:noFill/>
          </a:ln>
        </p:spPr>
      </p:pic>
      <p:sp>
        <p:nvSpPr>
          <p:cNvPr id="3025" name="Google Shape;3025;p209"/>
          <p:cNvSpPr txBox="1"/>
          <p:nvPr>
            <p:ph idx="1" type="body"/>
          </p:nvPr>
        </p:nvSpPr>
        <p:spPr>
          <a:xfrm>
            <a:off x="0" y="1286500"/>
            <a:ext cx="5707500" cy="9921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300"/>
              <a:t>Blue - Inexpensive; Red - Expensive</a:t>
            </a:r>
            <a:endParaRPr sz="1300"/>
          </a:p>
          <a:p>
            <a:pPr indent="0" lvl="0" marL="0" rtl="0" algn="l">
              <a:spcBef>
                <a:spcPts val="1100"/>
              </a:spcBef>
              <a:spcAft>
                <a:spcPts val="0"/>
              </a:spcAft>
              <a:buNone/>
            </a:pPr>
            <a:r>
              <a:rPr lang="en" sz="800"/>
              <a:t>(measured by avg cost of job failure)</a:t>
            </a:r>
            <a:endParaRPr sz="1300"/>
          </a:p>
        </p:txBody>
      </p:sp>
      <p:cxnSp>
        <p:nvCxnSpPr>
          <p:cNvPr id="3026" name="Google Shape;3026;p209"/>
          <p:cNvCxnSpPr/>
          <p:nvPr/>
        </p:nvCxnSpPr>
        <p:spPr>
          <a:xfrm flipH="1" rot="10800000">
            <a:off x="4272498" y="5238767"/>
            <a:ext cx="457200" cy="457200"/>
          </a:xfrm>
          <a:prstGeom prst="straightConnector1">
            <a:avLst/>
          </a:prstGeom>
          <a:noFill/>
          <a:ln cap="flat" cmpd="sng" w="9525">
            <a:solidFill>
              <a:schemeClr val="dk2"/>
            </a:solidFill>
            <a:prstDash val="solid"/>
            <a:round/>
            <a:headEnd len="med" w="med" type="none"/>
            <a:tailEnd len="med" w="med" type="stealth"/>
          </a:ln>
        </p:spPr>
      </p:cxnSp>
      <p:cxnSp>
        <p:nvCxnSpPr>
          <p:cNvPr id="3027" name="Google Shape;3027;p209"/>
          <p:cNvCxnSpPr>
            <a:endCxn id="3024" idx="1"/>
          </p:cNvCxnSpPr>
          <p:nvPr/>
        </p:nvCxnSpPr>
        <p:spPr>
          <a:xfrm flipH="1" rot="10800000">
            <a:off x="679308" y="3429309"/>
            <a:ext cx="1019400" cy="291600"/>
          </a:xfrm>
          <a:prstGeom prst="straightConnector1">
            <a:avLst/>
          </a:prstGeom>
          <a:noFill/>
          <a:ln cap="flat" cmpd="sng" w="9525">
            <a:solidFill>
              <a:schemeClr val="dk2"/>
            </a:solidFill>
            <a:prstDash val="solid"/>
            <a:round/>
            <a:headEnd len="med" w="med" type="none"/>
            <a:tailEnd len="med" w="med" type="stealth"/>
          </a:ln>
        </p:spPr>
      </p:cxnSp>
      <p:sp>
        <p:nvSpPr>
          <p:cNvPr id="3028" name="Google Shape;3028;p209"/>
          <p:cNvSpPr txBox="1"/>
          <p:nvPr/>
        </p:nvSpPr>
        <p:spPr>
          <a:xfrm>
            <a:off x="4186319" y="2417933"/>
            <a:ext cx="4926300" cy="426300"/>
          </a:xfrm>
          <a:prstGeom prst="rect">
            <a:avLst/>
          </a:prstGeom>
          <a:noFill/>
          <a:ln>
            <a:noFill/>
          </a:ln>
        </p:spPr>
        <p:txBody>
          <a:bodyPr anchorCtr="0" anchor="t" bIns="121875" lIns="121875" spcFirstLastPara="1" rIns="121875" wrap="square" tIns="121875">
            <a:spAutoFit/>
          </a:bodyPr>
          <a:lstStyle/>
          <a:p>
            <a:pPr indent="0" lvl="0" marL="0" rtl="0" algn="l">
              <a:lnSpc>
                <a:spcPct val="90000"/>
              </a:lnSpc>
              <a:spcBef>
                <a:spcPts val="1100"/>
              </a:spcBef>
              <a:spcAft>
                <a:spcPts val="0"/>
              </a:spcAft>
              <a:buNone/>
            </a:pPr>
            <a:r>
              <a:rPr lang="en" sz="1300">
                <a:solidFill>
                  <a:schemeClr val="dk1"/>
                </a:solidFill>
                <a:latin typeface="Barlow"/>
                <a:ea typeface="Barlow"/>
                <a:cs typeface="Barlow"/>
                <a:sym typeface="Barlow"/>
              </a:rPr>
              <a:t>Height of Bar - total USD loss from job failures last 30d</a:t>
            </a:r>
            <a:endParaRPr sz="1900">
              <a:solidFill>
                <a:schemeClr val="dk1"/>
              </a:solidFill>
            </a:endParaRPr>
          </a:p>
        </p:txBody>
      </p:sp>
      <p:sp>
        <p:nvSpPr>
          <p:cNvPr id="3029" name="Google Shape;3029;p209"/>
          <p:cNvSpPr txBox="1"/>
          <p:nvPr/>
        </p:nvSpPr>
        <p:spPr>
          <a:xfrm>
            <a:off x="412630" y="4761133"/>
            <a:ext cx="3256800" cy="426300"/>
          </a:xfrm>
          <a:prstGeom prst="rect">
            <a:avLst/>
          </a:prstGeom>
          <a:noFill/>
          <a:ln>
            <a:noFill/>
          </a:ln>
        </p:spPr>
        <p:txBody>
          <a:bodyPr anchorCtr="0" anchor="t" bIns="121875" lIns="121875" spcFirstLastPara="1" rIns="121875" wrap="square" tIns="121875">
            <a:spAutoFit/>
          </a:bodyPr>
          <a:lstStyle/>
          <a:p>
            <a:pPr indent="0" lvl="0" marL="0" rtl="0" algn="l">
              <a:lnSpc>
                <a:spcPct val="90000"/>
              </a:lnSpc>
              <a:spcBef>
                <a:spcPts val="1100"/>
              </a:spcBef>
              <a:spcAft>
                <a:spcPts val="0"/>
              </a:spcAft>
              <a:buNone/>
            </a:pPr>
            <a:r>
              <a:rPr lang="en" sz="1300">
                <a:solidFill>
                  <a:schemeClr val="dk1"/>
                </a:solidFill>
                <a:latin typeface="Barlow"/>
                <a:ea typeface="Barlow"/>
                <a:cs typeface="Barlow"/>
                <a:sym typeface="Barlow"/>
              </a:rPr>
              <a:t>Height of Bar - total failure count last 30d</a:t>
            </a:r>
            <a:endParaRPr sz="1900">
              <a:solidFill>
                <a:schemeClr val="dk1"/>
              </a:solidFill>
            </a:endParaRPr>
          </a:p>
        </p:txBody>
      </p:sp>
      <p:sp>
        <p:nvSpPr>
          <p:cNvPr id="3030" name="Google Shape;3030;p209"/>
          <p:cNvSpPr txBox="1"/>
          <p:nvPr/>
        </p:nvSpPr>
        <p:spPr>
          <a:xfrm>
            <a:off x="4215379" y="2781233"/>
            <a:ext cx="4926300" cy="989700"/>
          </a:xfrm>
          <a:prstGeom prst="rect">
            <a:avLst/>
          </a:prstGeom>
          <a:noFill/>
          <a:ln>
            <a:noFill/>
          </a:ln>
        </p:spPr>
        <p:txBody>
          <a:bodyPr anchorCtr="0" anchor="t" bIns="121875" lIns="121875" spcFirstLastPara="1" rIns="121875" wrap="square" tIns="121875">
            <a:spAutoFit/>
          </a:bodyPr>
          <a:lstStyle/>
          <a:p>
            <a:pPr indent="0" lvl="0" marL="0" rtl="0" algn="l">
              <a:lnSpc>
                <a:spcPct val="40000"/>
              </a:lnSpc>
              <a:spcBef>
                <a:spcPts val="1100"/>
              </a:spcBef>
              <a:spcAft>
                <a:spcPts val="0"/>
              </a:spcAft>
              <a:buNone/>
            </a:pPr>
            <a:r>
              <a:rPr lang="en" sz="1300">
                <a:solidFill>
                  <a:schemeClr val="dk1"/>
                </a:solidFill>
                <a:latin typeface="Barlow"/>
                <a:ea typeface="Barlow"/>
                <a:cs typeface="Barlow"/>
                <a:sym typeface="Barlow"/>
              </a:rPr>
              <a:t>Every time this job fails it costs </a:t>
            </a:r>
            <a:r>
              <a:rPr b="1" lang="en" sz="1300">
                <a:solidFill>
                  <a:schemeClr val="dk1"/>
                </a:solidFill>
                <a:latin typeface="Barlow"/>
                <a:ea typeface="Barlow"/>
                <a:cs typeface="Barlow"/>
                <a:sym typeface="Barlow"/>
              </a:rPr>
              <a:t>$55 on average</a:t>
            </a:r>
            <a:endParaRPr b="1" sz="1300">
              <a:solidFill>
                <a:schemeClr val="dk1"/>
              </a:solidFill>
              <a:latin typeface="Barlow"/>
              <a:ea typeface="Barlow"/>
              <a:cs typeface="Barlow"/>
              <a:sym typeface="Barlow"/>
            </a:endParaRPr>
          </a:p>
          <a:p>
            <a:pPr indent="0" lvl="0" marL="0" rtl="0" algn="l">
              <a:lnSpc>
                <a:spcPct val="40000"/>
              </a:lnSpc>
              <a:spcBef>
                <a:spcPts val="1100"/>
              </a:spcBef>
              <a:spcAft>
                <a:spcPts val="0"/>
              </a:spcAft>
              <a:buNone/>
            </a:pPr>
            <a:r>
              <a:rPr lang="en" sz="1300">
                <a:solidFill>
                  <a:schemeClr val="dk1"/>
                </a:solidFill>
                <a:latin typeface="Barlow"/>
                <a:ea typeface="Barlow"/>
                <a:cs typeface="Barlow"/>
                <a:sym typeface="Barlow"/>
              </a:rPr>
              <a:t>It’s </a:t>
            </a:r>
            <a:r>
              <a:rPr b="1" lang="en" sz="1300">
                <a:solidFill>
                  <a:schemeClr val="dk1"/>
                </a:solidFill>
                <a:latin typeface="Barlow"/>
                <a:ea typeface="Barlow"/>
                <a:cs typeface="Barlow"/>
                <a:sym typeface="Barlow"/>
              </a:rPr>
              <a:t>failed 27 times</a:t>
            </a:r>
            <a:r>
              <a:rPr lang="en" sz="1300">
                <a:solidFill>
                  <a:schemeClr val="dk1"/>
                </a:solidFill>
                <a:latin typeface="Barlow"/>
                <a:ea typeface="Barlow"/>
                <a:cs typeface="Barlow"/>
                <a:sym typeface="Barlow"/>
              </a:rPr>
              <a:t> in last 30 days</a:t>
            </a:r>
            <a:endParaRPr sz="1300">
              <a:solidFill>
                <a:schemeClr val="dk1"/>
              </a:solidFill>
              <a:latin typeface="Barlow"/>
              <a:ea typeface="Barlow"/>
              <a:cs typeface="Barlow"/>
              <a:sym typeface="Barlow"/>
            </a:endParaRPr>
          </a:p>
          <a:p>
            <a:pPr indent="0" lvl="0" marL="0" rtl="0" algn="l">
              <a:lnSpc>
                <a:spcPct val="40000"/>
              </a:lnSpc>
              <a:spcBef>
                <a:spcPts val="1100"/>
              </a:spcBef>
              <a:spcAft>
                <a:spcPts val="0"/>
              </a:spcAft>
              <a:buNone/>
            </a:pPr>
            <a:r>
              <a:rPr b="1" lang="en" sz="1300">
                <a:solidFill>
                  <a:schemeClr val="dk1"/>
                </a:solidFill>
                <a:latin typeface="Barlow"/>
                <a:ea typeface="Barlow"/>
                <a:cs typeface="Barlow"/>
                <a:sym typeface="Barlow"/>
              </a:rPr>
              <a:t>Large variance</a:t>
            </a:r>
            <a:r>
              <a:rPr lang="en" sz="1300">
                <a:solidFill>
                  <a:schemeClr val="dk1"/>
                </a:solidFill>
                <a:latin typeface="Barlow"/>
                <a:ea typeface="Barlow"/>
                <a:cs typeface="Barlow"/>
                <a:sym typeface="Barlow"/>
              </a:rPr>
              <a:t> in runtimes</a:t>
            </a:r>
            <a:endParaRPr sz="1300">
              <a:solidFill>
                <a:schemeClr val="dk1"/>
              </a:solidFill>
              <a:latin typeface="Barlow"/>
              <a:ea typeface="Barlow"/>
              <a:cs typeface="Barlow"/>
              <a:sym typeface="Barlow"/>
            </a:endParaRPr>
          </a:p>
          <a:p>
            <a:pPr indent="0" lvl="0" marL="0" rtl="0" algn="l">
              <a:lnSpc>
                <a:spcPct val="40000"/>
              </a:lnSpc>
              <a:spcBef>
                <a:spcPts val="1100"/>
              </a:spcBef>
              <a:spcAft>
                <a:spcPts val="0"/>
              </a:spcAft>
              <a:buNone/>
            </a:pPr>
            <a:r>
              <a:rPr lang="en" sz="1300">
                <a:solidFill>
                  <a:schemeClr val="dk1"/>
                </a:solidFill>
                <a:latin typeface="Barlow"/>
                <a:ea typeface="Barlow"/>
                <a:cs typeface="Barlow"/>
                <a:sym typeface="Barlow"/>
              </a:rPr>
              <a:t>Decision = </a:t>
            </a:r>
            <a:r>
              <a:rPr b="1" lang="en" sz="1300">
                <a:solidFill>
                  <a:schemeClr val="dk1"/>
                </a:solidFill>
                <a:latin typeface="Barlow"/>
                <a:ea typeface="Barlow"/>
                <a:cs typeface="Barlow"/>
                <a:sym typeface="Barlow"/>
              </a:rPr>
              <a:t>INVESTIGATE immediately</a:t>
            </a:r>
            <a:endParaRPr b="1" sz="1300">
              <a:solidFill>
                <a:schemeClr val="dk1"/>
              </a:solidFill>
              <a:latin typeface="Barlow"/>
              <a:ea typeface="Barlow"/>
              <a:cs typeface="Barlow"/>
              <a:sym typeface="Barlow"/>
            </a:endParaRPr>
          </a:p>
        </p:txBody>
      </p:sp>
      <p:sp>
        <p:nvSpPr>
          <p:cNvPr id="3031" name="Google Shape;3031;p209"/>
          <p:cNvSpPr txBox="1"/>
          <p:nvPr/>
        </p:nvSpPr>
        <p:spPr>
          <a:xfrm>
            <a:off x="479341" y="5118033"/>
            <a:ext cx="3222000" cy="768600"/>
          </a:xfrm>
          <a:prstGeom prst="rect">
            <a:avLst/>
          </a:prstGeom>
          <a:noFill/>
          <a:ln>
            <a:noFill/>
          </a:ln>
        </p:spPr>
        <p:txBody>
          <a:bodyPr anchorCtr="0" anchor="t" bIns="121875" lIns="121875" spcFirstLastPara="1" rIns="121875" wrap="square" tIns="121875">
            <a:spAutoFit/>
          </a:bodyPr>
          <a:lstStyle/>
          <a:p>
            <a:pPr indent="0" lvl="0" marL="0" rtl="0" algn="l">
              <a:lnSpc>
                <a:spcPct val="40000"/>
              </a:lnSpc>
              <a:spcBef>
                <a:spcPts val="1100"/>
              </a:spcBef>
              <a:spcAft>
                <a:spcPts val="0"/>
              </a:spcAft>
              <a:buNone/>
            </a:pPr>
            <a:r>
              <a:rPr lang="en" sz="1300">
                <a:solidFill>
                  <a:schemeClr val="dk1"/>
                </a:solidFill>
                <a:latin typeface="Barlow"/>
                <a:ea typeface="Barlow"/>
                <a:cs typeface="Barlow"/>
                <a:sym typeface="Barlow"/>
              </a:rPr>
              <a:t>Only costs $0.04 / failure...but…</a:t>
            </a:r>
            <a:endParaRPr sz="1300">
              <a:solidFill>
                <a:schemeClr val="dk1"/>
              </a:solidFill>
              <a:latin typeface="Barlow"/>
              <a:ea typeface="Barlow"/>
              <a:cs typeface="Barlow"/>
              <a:sym typeface="Barlow"/>
            </a:endParaRPr>
          </a:p>
          <a:p>
            <a:pPr indent="0" lvl="0" marL="0" rtl="0" algn="l">
              <a:lnSpc>
                <a:spcPct val="40000"/>
              </a:lnSpc>
              <a:spcBef>
                <a:spcPts val="1100"/>
              </a:spcBef>
              <a:spcAft>
                <a:spcPts val="0"/>
              </a:spcAft>
              <a:buNone/>
            </a:pPr>
            <a:r>
              <a:rPr lang="en" sz="1300">
                <a:solidFill>
                  <a:schemeClr val="dk1"/>
                </a:solidFill>
                <a:latin typeface="Barlow"/>
                <a:ea typeface="Barlow"/>
                <a:cs typeface="Barlow"/>
                <a:sym typeface="Barlow"/>
              </a:rPr>
              <a:t>It’s failed 557 times in last 30d.</a:t>
            </a:r>
            <a:endParaRPr sz="1300">
              <a:solidFill>
                <a:schemeClr val="dk1"/>
              </a:solidFill>
              <a:latin typeface="Barlow"/>
              <a:ea typeface="Barlow"/>
              <a:cs typeface="Barlow"/>
              <a:sym typeface="Barlow"/>
            </a:endParaRPr>
          </a:p>
          <a:p>
            <a:pPr indent="0" lvl="0" marL="0" rtl="0" algn="l">
              <a:lnSpc>
                <a:spcPct val="40000"/>
              </a:lnSpc>
              <a:spcBef>
                <a:spcPts val="1100"/>
              </a:spcBef>
              <a:spcAft>
                <a:spcPts val="0"/>
              </a:spcAft>
              <a:buNone/>
            </a:pPr>
            <a:r>
              <a:rPr lang="en" sz="1300">
                <a:solidFill>
                  <a:schemeClr val="dk1"/>
                </a:solidFill>
                <a:latin typeface="Barlow"/>
                <a:ea typeface="Barlow"/>
                <a:cs typeface="Barlow"/>
                <a:sym typeface="Barlow"/>
              </a:rPr>
              <a:t>Decision = </a:t>
            </a:r>
            <a:r>
              <a:rPr b="1" lang="en" sz="1300">
                <a:solidFill>
                  <a:schemeClr val="dk1"/>
                </a:solidFill>
                <a:latin typeface="Barlow"/>
                <a:ea typeface="Barlow"/>
                <a:cs typeface="Barlow"/>
                <a:sym typeface="Barlow"/>
              </a:rPr>
              <a:t>Investigate</a:t>
            </a:r>
            <a:r>
              <a:rPr lang="en" sz="1300">
                <a:solidFill>
                  <a:schemeClr val="dk1"/>
                </a:solidFill>
                <a:latin typeface="Barlow"/>
                <a:ea typeface="Barlow"/>
                <a:cs typeface="Barlow"/>
                <a:sym typeface="Barlow"/>
              </a:rPr>
              <a:t> as time permits</a:t>
            </a:r>
            <a:endParaRPr sz="1300">
              <a:solidFill>
                <a:schemeClr val="dk1"/>
              </a:solidFill>
              <a:latin typeface="Barlow"/>
              <a:ea typeface="Barlow"/>
              <a:cs typeface="Barlow"/>
              <a:sym typeface="Barlo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5" name="Shape 3035"/>
        <p:cNvGrpSpPr/>
        <p:nvPr/>
      </p:nvGrpSpPr>
      <p:grpSpPr>
        <a:xfrm>
          <a:off x="0" y="0"/>
          <a:ext cx="0" cy="0"/>
          <a:chOff x="0" y="0"/>
          <a:chExt cx="0" cy="0"/>
        </a:xfrm>
      </p:grpSpPr>
      <p:sp>
        <p:nvSpPr>
          <p:cNvPr id="3036" name="Google Shape;3036;p210"/>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1100"/>
              </a:spcBef>
              <a:spcAft>
                <a:spcPts val="0"/>
              </a:spcAft>
              <a:buNone/>
            </a:pPr>
            <a:r>
              <a:rPr lang="en" sz="2800"/>
              <a:t>Costly Notebooks By Command Executions Over Costs</a:t>
            </a:r>
            <a:endParaRPr/>
          </a:p>
        </p:txBody>
      </p:sp>
      <p:pic>
        <p:nvPicPr>
          <p:cNvPr id="3037" name="Google Shape;3037;p210"/>
          <p:cNvPicPr preferRelativeResize="0"/>
          <p:nvPr/>
        </p:nvPicPr>
        <p:blipFill>
          <a:blip r:embed="rId3">
            <a:alphaModFix/>
          </a:blip>
          <a:stretch>
            <a:fillRect/>
          </a:stretch>
        </p:blipFill>
        <p:spPr>
          <a:xfrm>
            <a:off x="0" y="3992355"/>
            <a:ext cx="12188951" cy="2864928"/>
          </a:xfrm>
          <a:prstGeom prst="rect">
            <a:avLst/>
          </a:prstGeom>
          <a:noFill/>
          <a:ln>
            <a:noFill/>
          </a:ln>
        </p:spPr>
      </p:pic>
      <p:sp>
        <p:nvSpPr>
          <p:cNvPr id="3038" name="Google Shape;3038;p210"/>
          <p:cNvSpPr txBox="1"/>
          <p:nvPr>
            <p:ph idx="1" type="body"/>
          </p:nvPr>
        </p:nvSpPr>
        <p:spPr>
          <a:xfrm>
            <a:off x="101575" y="3000467"/>
            <a:ext cx="5707500" cy="9921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300"/>
              <a:t>Blue - Inexpensive; Red - Expensive</a:t>
            </a:r>
            <a:endParaRPr sz="1300"/>
          </a:p>
          <a:p>
            <a:pPr indent="0" lvl="0" marL="0" rtl="0" algn="l">
              <a:spcBef>
                <a:spcPts val="1100"/>
              </a:spcBef>
              <a:spcAft>
                <a:spcPts val="0"/>
              </a:spcAft>
              <a:buNone/>
            </a:pPr>
            <a:r>
              <a:rPr lang="en" sz="800"/>
              <a:t>(measured in average core hours)</a:t>
            </a:r>
            <a:endParaRPr sz="300"/>
          </a:p>
          <a:p>
            <a:pPr indent="0" lvl="0" marL="0" rtl="0" algn="l">
              <a:spcBef>
                <a:spcPts val="1100"/>
              </a:spcBef>
              <a:spcAft>
                <a:spcPts val="0"/>
              </a:spcAft>
              <a:buNone/>
            </a:pPr>
            <a:r>
              <a:rPr lang="en" sz="1300"/>
              <a:t>Height of Bar - average command executions / day across last 30d</a:t>
            </a:r>
            <a:endParaRPr sz="1300"/>
          </a:p>
        </p:txBody>
      </p:sp>
      <p:cxnSp>
        <p:nvCxnSpPr>
          <p:cNvPr id="3039" name="Google Shape;3039;p210"/>
          <p:cNvCxnSpPr/>
          <p:nvPr/>
        </p:nvCxnSpPr>
        <p:spPr>
          <a:xfrm rot="10800000">
            <a:off x="2844139" y="4127500"/>
            <a:ext cx="596700" cy="0"/>
          </a:xfrm>
          <a:prstGeom prst="straightConnector1">
            <a:avLst/>
          </a:prstGeom>
          <a:noFill/>
          <a:ln cap="flat" cmpd="sng" w="9525">
            <a:solidFill>
              <a:schemeClr val="dk2"/>
            </a:solidFill>
            <a:prstDash val="solid"/>
            <a:round/>
            <a:headEnd len="med" w="med" type="none"/>
            <a:tailEnd len="med" w="med" type="triangle"/>
          </a:ln>
        </p:spPr>
      </p:cxnSp>
      <p:sp>
        <p:nvSpPr>
          <p:cNvPr id="3040" name="Google Shape;3040;p210"/>
          <p:cNvSpPr txBox="1"/>
          <p:nvPr/>
        </p:nvSpPr>
        <p:spPr>
          <a:xfrm>
            <a:off x="3440839" y="3922300"/>
            <a:ext cx="36567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latin typeface="Barlow"/>
                <a:ea typeface="Barlow"/>
                <a:cs typeface="Barlow"/>
                <a:sym typeface="Barlow"/>
              </a:rPr>
              <a:t>just means minus max outliers, analyzed differently</a:t>
            </a:r>
            <a:endParaRPr sz="1100">
              <a:latin typeface="Barlow"/>
              <a:ea typeface="Barlow"/>
              <a:cs typeface="Barlow"/>
              <a:sym typeface="Barlow"/>
            </a:endParaRPr>
          </a:p>
        </p:txBody>
      </p:sp>
      <p:sp>
        <p:nvSpPr>
          <p:cNvPr id="3041" name="Google Shape;3041;p210"/>
          <p:cNvSpPr txBox="1"/>
          <p:nvPr>
            <p:ph idx="1" type="body"/>
          </p:nvPr>
        </p:nvSpPr>
        <p:spPr>
          <a:xfrm>
            <a:off x="3845904" y="1050933"/>
            <a:ext cx="3910500" cy="16236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300"/>
              <a:t>6,542 core hours on this one notebook per day?! Across 235 commands?</a:t>
            </a:r>
            <a:endParaRPr sz="1300"/>
          </a:p>
          <a:p>
            <a:pPr indent="0" lvl="0" marL="0" rtl="0" algn="l">
              <a:spcBef>
                <a:spcPts val="1100"/>
              </a:spcBef>
              <a:spcAft>
                <a:spcPts val="0"/>
              </a:spcAft>
              <a:buNone/>
            </a:pPr>
            <a:r>
              <a:rPr lang="en" sz="1300"/>
              <a:t>Is it efficient? Should we be doing this work in a notebook? </a:t>
            </a:r>
            <a:endParaRPr sz="1300"/>
          </a:p>
          <a:p>
            <a:pPr indent="0" lvl="0" marL="0" rtl="0" algn="l">
              <a:spcBef>
                <a:spcPts val="1100"/>
              </a:spcBef>
              <a:spcAft>
                <a:spcPts val="0"/>
              </a:spcAft>
              <a:buNone/>
            </a:pPr>
            <a:r>
              <a:rPr lang="en" sz="1300"/>
              <a:t>Oh, there’s the notebook path and it also tells me the squad that owns it. Let me ask for access and review it.</a:t>
            </a:r>
            <a:endParaRPr sz="1300"/>
          </a:p>
        </p:txBody>
      </p:sp>
      <p:sp>
        <p:nvSpPr>
          <p:cNvPr id="3042" name="Google Shape;3042;p210"/>
          <p:cNvSpPr txBox="1"/>
          <p:nvPr>
            <p:ph idx="1" type="body"/>
          </p:nvPr>
        </p:nvSpPr>
        <p:spPr>
          <a:xfrm>
            <a:off x="8729082" y="1848433"/>
            <a:ext cx="3269700" cy="21237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300"/>
              <a:t>What’s Missing?</a:t>
            </a:r>
            <a:endParaRPr sz="1300"/>
          </a:p>
          <a:p>
            <a:pPr indent="0" lvl="0" marL="0" rtl="0" algn="l">
              <a:spcBef>
                <a:spcPts val="1100"/>
              </a:spcBef>
              <a:spcAft>
                <a:spcPts val="0"/>
              </a:spcAft>
              <a:buNone/>
            </a:pPr>
            <a:r>
              <a:rPr lang="en" sz="1300"/>
              <a:t>Number of distinct users running these executions? Top user email?</a:t>
            </a:r>
            <a:endParaRPr sz="1300"/>
          </a:p>
          <a:p>
            <a:pPr indent="0" lvl="0" marL="0" rtl="0" algn="l">
              <a:spcBef>
                <a:spcPts val="1100"/>
              </a:spcBef>
              <a:spcAft>
                <a:spcPts val="0"/>
              </a:spcAft>
              <a:buNone/>
            </a:pPr>
            <a:r>
              <a:rPr lang="en" sz="1300"/>
              <a:t>These answers would help me determine how popular the notebook is and the power user to get in touch with to explain it to me.</a:t>
            </a:r>
            <a:endParaRPr sz="1300"/>
          </a:p>
          <a:p>
            <a:pPr indent="0" lvl="0" marL="0" rtl="0" algn="l">
              <a:spcBef>
                <a:spcPts val="1100"/>
              </a:spcBef>
              <a:spcAft>
                <a:spcPts val="0"/>
              </a:spcAft>
              <a:buNone/>
            </a:pPr>
            <a:r>
              <a:rPr lang="en" sz="1300"/>
              <a:t>Simply join to user table and add those dimensions. </a:t>
            </a:r>
            <a:r>
              <a:rPr lang="en" sz="800"/>
              <a:t>Omitted here for privacy</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1"/>
                                        </p:tgtEl>
                                        <p:attrNameLst>
                                          <p:attrName>style.visibility</p:attrName>
                                        </p:attrNameLst>
                                      </p:cBhvr>
                                      <p:to>
                                        <p:strVal val="visible"/>
                                      </p:to>
                                    </p:set>
                                    <p:animEffect filter="fade" transition="in">
                                      <p:cBhvr>
                                        <p:cTn dur="1000"/>
                                        <p:tgtEl>
                                          <p:spTgt spid="3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2"/>
                                        </p:tgtEl>
                                        <p:attrNameLst>
                                          <p:attrName>style.visibility</p:attrName>
                                        </p:attrNameLst>
                                      </p:cBhvr>
                                      <p:to>
                                        <p:strVal val="visible"/>
                                      </p:to>
                                    </p:set>
                                    <p:animEffect filter="fade" transition="in">
                                      <p:cBhvr>
                                        <p:cTn dur="1000"/>
                                        <p:tgtEl>
                                          <p:spTgt spid="30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6" name="Shape 3046"/>
        <p:cNvGrpSpPr/>
        <p:nvPr/>
      </p:nvGrpSpPr>
      <p:grpSpPr>
        <a:xfrm>
          <a:off x="0" y="0"/>
          <a:ext cx="0" cy="0"/>
          <a:chOff x="0" y="0"/>
          <a:chExt cx="0" cy="0"/>
        </a:xfrm>
      </p:grpSpPr>
      <p:sp>
        <p:nvSpPr>
          <p:cNvPr id="3047" name="Google Shape;3047;p211"/>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Use Case Examples</a:t>
            </a:r>
            <a:endParaRPr/>
          </a:p>
        </p:txBody>
      </p:sp>
      <p:sp>
        <p:nvSpPr>
          <p:cNvPr id="3048" name="Google Shape;3048;p211"/>
          <p:cNvSpPr txBox="1"/>
          <p:nvPr>
            <p:ph idx="1" type="body"/>
          </p:nvPr>
        </p:nvSpPr>
        <p:spPr>
          <a:xfrm>
            <a:off x="101575" y="1093598"/>
            <a:ext cx="11257200" cy="10464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Most </a:t>
            </a:r>
            <a:r>
              <a:rPr lang="en"/>
              <a:t>Erratic Jobs</a:t>
            </a:r>
            <a:r>
              <a:rPr lang="en"/>
              <a:t> And Associated Costs</a:t>
            </a:r>
            <a:endParaRPr/>
          </a:p>
          <a:p>
            <a:pPr indent="-425450" lvl="1" marL="1219200" rtl="0" algn="l">
              <a:spcBef>
                <a:spcPts val="0"/>
              </a:spcBef>
              <a:spcAft>
                <a:spcPts val="0"/>
              </a:spcAft>
              <a:buSzPts val="1900"/>
              <a:buChar char="○"/>
            </a:pPr>
            <a:r>
              <a:rPr lang="en"/>
              <a:t>Erratic jobs with high costs are often a primary optimization opportunity</a:t>
            </a:r>
            <a:endParaRPr/>
          </a:p>
        </p:txBody>
      </p:sp>
      <p:pic>
        <p:nvPicPr>
          <p:cNvPr id="3049" name="Google Shape;3049;p211"/>
          <p:cNvPicPr preferRelativeResize="0"/>
          <p:nvPr/>
        </p:nvPicPr>
        <p:blipFill>
          <a:blip r:embed="rId3">
            <a:alphaModFix/>
          </a:blip>
          <a:stretch>
            <a:fillRect/>
          </a:stretch>
        </p:blipFill>
        <p:spPr>
          <a:xfrm>
            <a:off x="0" y="3902161"/>
            <a:ext cx="12188951" cy="2955100"/>
          </a:xfrm>
          <a:prstGeom prst="rect">
            <a:avLst/>
          </a:prstGeom>
          <a:noFill/>
          <a:ln>
            <a:noFill/>
          </a:ln>
        </p:spPr>
      </p:pic>
      <p:sp>
        <p:nvSpPr>
          <p:cNvPr id="3050" name="Google Shape;3050;p211"/>
          <p:cNvSpPr txBox="1"/>
          <p:nvPr/>
        </p:nvSpPr>
        <p:spPr>
          <a:xfrm>
            <a:off x="774506" y="4578367"/>
            <a:ext cx="3656700" cy="646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300">
                <a:latin typeface="Barlow"/>
                <a:ea typeface="Barlow"/>
                <a:cs typeface="Barlow"/>
                <a:sym typeface="Barlow"/>
              </a:rPr>
              <a:t>Highly varying runtimes</a:t>
            </a:r>
            <a:endParaRPr sz="1300">
              <a:latin typeface="Barlow"/>
              <a:ea typeface="Barlow"/>
              <a:cs typeface="Barlow"/>
              <a:sym typeface="Barlow"/>
            </a:endParaRPr>
          </a:p>
          <a:p>
            <a:pPr indent="0" lvl="0" marL="0" rtl="0" algn="l">
              <a:spcBef>
                <a:spcPts val="0"/>
              </a:spcBef>
              <a:spcAft>
                <a:spcPts val="0"/>
              </a:spcAft>
              <a:buNone/>
            </a:pPr>
            <a:r>
              <a:rPr lang="en" sz="1300">
                <a:latin typeface="Barlow"/>
                <a:ea typeface="Barlow"/>
                <a:cs typeface="Barlow"/>
                <a:sym typeface="Barlow"/>
              </a:rPr>
              <a:t>but, inexpensive, not worth time to dig into now</a:t>
            </a:r>
            <a:endParaRPr sz="1300">
              <a:latin typeface="Barlow"/>
              <a:ea typeface="Barlow"/>
              <a:cs typeface="Barlow"/>
              <a:sym typeface="Barlow"/>
            </a:endParaRPr>
          </a:p>
        </p:txBody>
      </p:sp>
      <p:sp>
        <p:nvSpPr>
          <p:cNvPr id="3051" name="Google Shape;3051;p211"/>
          <p:cNvSpPr txBox="1"/>
          <p:nvPr/>
        </p:nvSpPr>
        <p:spPr>
          <a:xfrm>
            <a:off x="4539131" y="4641900"/>
            <a:ext cx="2399700" cy="646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300">
                <a:latin typeface="Barlow"/>
                <a:ea typeface="Barlow"/>
                <a:cs typeface="Barlow"/>
                <a:sym typeface="Barlow"/>
              </a:rPr>
              <a:t>Significant variance - 67%</a:t>
            </a:r>
            <a:endParaRPr sz="1300">
              <a:latin typeface="Barlow"/>
              <a:ea typeface="Barlow"/>
              <a:cs typeface="Barlow"/>
              <a:sym typeface="Barlow"/>
            </a:endParaRPr>
          </a:p>
          <a:p>
            <a:pPr indent="0" lvl="0" marL="0" rtl="0" algn="l">
              <a:spcBef>
                <a:spcPts val="0"/>
              </a:spcBef>
              <a:spcAft>
                <a:spcPts val="0"/>
              </a:spcAft>
              <a:buNone/>
            </a:pPr>
            <a:r>
              <a:rPr lang="en" sz="1300">
                <a:latin typeface="Barlow"/>
                <a:ea typeface="Barlow"/>
                <a:cs typeface="Barlow"/>
                <a:sym typeface="Barlow"/>
              </a:rPr>
              <a:t>extreme relative cost</a:t>
            </a:r>
            <a:endParaRPr sz="1300">
              <a:latin typeface="Barlow"/>
              <a:ea typeface="Barlow"/>
              <a:cs typeface="Barlow"/>
              <a:sym typeface="Barlow"/>
            </a:endParaRPr>
          </a:p>
        </p:txBody>
      </p:sp>
      <p:sp>
        <p:nvSpPr>
          <p:cNvPr id="3052" name="Google Shape;3052;p211"/>
          <p:cNvSpPr txBox="1"/>
          <p:nvPr/>
        </p:nvSpPr>
        <p:spPr>
          <a:xfrm>
            <a:off x="8958958" y="5708700"/>
            <a:ext cx="2399700" cy="4464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300">
                <a:latin typeface="Barlow"/>
                <a:ea typeface="Barlow"/>
                <a:cs typeface="Barlow"/>
                <a:sym typeface="Barlow"/>
              </a:rPr>
              <a:t>Low Variance, Inexpensive</a:t>
            </a:r>
            <a:endParaRPr sz="1300">
              <a:latin typeface="Barlow"/>
              <a:ea typeface="Barlow"/>
              <a:cs typeface="Barlow"/>
              <a:sym typeface="Barlow"/>
            </a:endParaRPr>
          </a:p>
        </p:txBody>
      </p:sp>
      <p:sp>
        <p:nvSpPr>
          <p:cNvPr id="3053" name="Google Shape;3053;p211"/>
          <p:cNvSpPr txBox="1"/>
          <p:nvPr>
            <p:ph idx="1" type="body"/>
          </p:nvPr>
        </p:nvSpPr>
        <p:spPr>
          <a:xfrm>
            <a:off x="101575" y="3178267"/>
            <a:ext cx="5707500" cy="6888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300"/>
              <a:t>Blue - Inexpensive; Red - Expensive</a:t>
            </a:r>
            <a:endParaRPr sz="1300"/>
          </a:p>
          <a:p>
            <a:pPr indent="0" lvl="0" marL="0" rtl="0" algn="l">
              <a:spcBef>
                <a:spcPts val="1100"/>
              </a:spcBef>
              <a:spcAft>
                <a:spcPts val="0"/>
              </a:spcAft>
              <a:buNone/>
            </a:pPr>
            <a:r>
              <a:rPr lang="en" sz="1300"/>
              <a:t>Height of Bar - measure of a job’s run variance ( &gt; 50% variance is fairly high )</a:t>
            </a:r>
            <a:endParaRPr sz="1300"/>
          </a:p>
        </p:txBody>
      </p:sp>
      <p:sp>
        <p:nvSpPr>
          <p:cNvPr id="3054" name="Google Shape;3054;p211"/>
          <p:cNvSpPr txBox="1"/>
          <p:nvPr>
            <p:ph idx="1" type="body"/>
          </p:nvPr>
        </p:nvSpPr>
        <p:spPr>
          <a:xfrm>
            <a:off x="8011695" y="2140000"/>
            <a:ext cx="3498000" cy="17619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300"/>
              <a:t>$16,234 over past 30 days across 5,652 runs</a:t>
            </a:r>
            <a:endParaRPr sz="1300"/>
          </a:p>
          <a:p>
            <a:pPr indent="0" lvl="0" marL="0" rtl="0" algn="l">
              <a:spcBef>
                <a:spcPts val="1100"/>
              </a:spcBef>
              <a:spcAft>
                <a:spcPts val="0"/>
              </a:spcAft>
              <a:buNone/>
            </a:pPr>
            <a:r>
              <a:rPr lang="en" sz="1300"/>
              <a:t>average runtime = 16.47 minutes but max runtime is 139.32 minutes, why?</a:t>
            </a:r>
            <a:endParaRPr sz="1300"/>
          </a:p>
          <a:p>
            <a:pPr indent="0" lvl="0" marL="0" rtl="0" algn="l">
              <a:spcBef>
                <a:spcPts val="1100"/>
              </a:spcBef>
              <a:spcAft>
                <a:spcPts val="0"/>
              </a:spcAft>
              <a:buNone/>
            </a:pPr>
            <a:r>
              <a:rPr lang="en" sz="1300"/>
              <a:t>Variable source data? Skew? Busy cluster? Spot availability? Node Type? Code issue? Antipattern? The answer is only a few queries away</a:t>
            </a:r>
            <a:endParaRPr sz="13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pic>
        <p:nvPicPr>
          <p:cNvPr id="3059" name="Google Shape;3059;p212"/>
          <p:cNvPicPr preferRelativeResize="0"/>
          <p:nvPr/>
        </p:nvPicPr>
        <p:blipFill>
          <a:blip r:embed="rId3">
            <a:alphaModFix/>
          </a:blip>
          <a:stretch>
            <a:fillRect/>
          </a:stretch>
        </p:blipFill>
        <p:spPr>
          <a:xfrm>
            <a:off x="0" y="3997669"/>
            <a:ext cx="12188952" cy="2859614"/>
          </a:xfrm>
          <a:prstGeom prst="rect">
            <a:avLst/>
          </a:prstGeom>
          <a:noFill/>
          <a:ln>
            <a:noFill/>
          </a:ln>
        </p:spPr>
      </p:pic>
      <p:sp>
        <p:nvSpPr>
          <p:cNvPr id="3060" name="Google Shape;3060;p212"/>
          <p:cNvSpPr txBox="1"/>
          <p:nvPr>
            <p:ph idx="1" type="body"/>
          </p:nvPr>
        </p:nvSpPr>
        <p:spPr>
          <a:xfrm>
            <a:off x="101575" y="1093600"/>
            <a:ext cx="11535000" cy="14337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Expensive Users - Past 30d</a:t>
            </a:r>
            <a:endParaRPr/>
          </a:p>
          <a:p>
            <a:pPr indent="-406400" lvl="1" marL="1219200" rtl="0" algn="l">
              <a:spcBef>
                <a:spcPts val="0"/>
              </a:spcBef>
              <a:spcAft>
                <a:spcPts val="0"/>
              </a:spcAft>
              <a:buSzPts val="1600"/>
              <a:buChar char="○"/>
            </a:pPr>
            <a:r>
              <a:rPr lang="en" sz="2100"/>
              <a:t>Given top 10% of average query times during peak hours, which users are accounting for the largest spend?</a:t>
            </a:r>
            <a:endParaRPr sz="2100"/>
          </a:p>
        </p:txBody>
      </p:sp>
      <p:sp>
        <p:nvSpPr>
          <p:cNvPr id="3061" name="Google Shape;3061;p212"/>
          <p:cNvSpPr txBox="1"/>
          <p:nvPr/>
        </p:nvSpPr>
        <p:spPr>
          <a:xfrm>
            <a:off x="6550394" y="3997667"/>
            <a:ext cx="35610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900">
                <a:latin typeface="Barlow"/>
                <a:ea typeface="Barlow"/>
                <a:cs typeface="Barlow"/>
                <a:sym typeface="Barlow"/>
              </a:rPr>
              <a:t>Actionable Intel</a:t>
            </a:r>
            <a:endParaRPr sz="1900">
              <a:latin typeface="Barlow"/>
              <a:ea typeface="Barlow"/>
              <a:cs typeface="Barlow"/>
              <a:sym typeface="Barlow"/>
            </a:endParaRPr>
          </a:p>
        </p:txBody>
      </p:sp>
      <p:cxnSp>
        <p:nvCxnSpPr>
          <p:cNvPr id="3062" name="Google Shape;3062;p212"/>
          <p:cNvCxnSpPr/>
          <p:nvPr/>
        </p:nvCxnSpPr>
        <p:spPr>
          <a:xfrm flipH="1">
            <a:off x="6241434" y="4426100"/>
            <a:ext cx="550200" cy="358800"/>
          </a:xfrm>
          <a:prstGeom prst="straightConnector1">
            <a:avLst/>
          </a:prstGeom>
          <a:noFill/>
          <a:ln cap="flat" cmpd="sng" w="9525">
            <a:solidFill>
              <a:schemeClr val="dk2"/>
            </a:solidFill>
            <a:prstDash val="solid"/>
            <a:round/>
            <a:headEnd len="med" w="med" type="none"/>
            <a:tailEnd len="med" w="med" type="triangle"/>
          </a:ln>
        </p:spPr>
      </p:cxnSp>
      <p:sp>
        <p:nvSpPr>
          <p:cNvPr id="3063" name="Google Shape;3063;p212"/>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Use Case Examples</a:t>
            </a:r>
            <a:endParaRPr/>
          </a:p>
        </p:txBody>
      </p:sp>
      <p:cxnSp>
        <p:nvCxnSpPr>
          <p:cNvPr id="3064" name="Google Shape;3064;p212"/>
          <p:cNvCxnSpPr/>
          <p:nvPr/>
        </p:nvCxnSpPr>
        <p:spPr>
          <a:xfrm>
            <a:off x="596751" y="5740417"/>
            <a:ext cx="11033700" cy="0"/>
          </a:xfrm>
          <a:prstGeom prst="straightConnector1">
            <a:avLst/>
          </a:prstGeom>
          <a:noFill/>
          <a:ln cap="flat" cmpd="sng" w="9525">
            <a:solidFill>
              <a:srgbClr val="FF0000"/>
            </a:solidFill>
            <a:prstDash val="solid"/>
            <a:round/>
            <a:headEnd len="med" w="med" type="none"/>
            <a:tailEnd len="med" w="med" type="none"/>
          </a:ln>
        </p:spPr>
      </p:cxnSp>
      <p:sp>
        <p:nvSpPr>
          <p:cNvPr id="3065" name="Google Shape;3065;p212"/>
          <p:cNvSpPr txBox="1"/>
          <p:nvPr>
            <p:ph idx="1" type="body"/>
          </p:nvPr>
        </p:nvSpPr>
        <p:spPr>
          <a:xfrm>
            <a:off x="101575" y="3178267"/>
            <a:ext cx="5707500" cy="6888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300"/>
              <a:t>Each Blue Dot == A user at a corresponding hour of the day</a:t>
            </a:r>
            <a:endParaRPr sz="1300"/>
          </a:p>
          <a:p>
            <a:pPr indent="0" lvl="0" marL="0" rtl="0" algn="l">
              <a:spcBef>
                <a:spcPts val="1100"/>
              </a:spcBef>
              <a:spcAft>
                <a:spcPts val="0"/>
              </a:spcAft>
              <a:buNone/>
            </a:pPr>
            <a:r>
              <a:rPr lang="en" sz="1300"/>
              <a:t>Red line == Well, the red line - Users (dots) above this line warrant investigation</a:t>
            </a:r>
            <a:endParaRPr sz="1300"/>
          </a:p>
        </p:txBody>
      </p:sp>
      <p:sp>
        <p:nvSpPr>
          <p:cNvPr id="3066" name="Google Shape;3066;p212"/>
          <p:cNvSpPr txBox="1"/>
          <p:nvPr>
            <p:ph idx="1" type="body"/>
          </p:nvPr>
        </p:nvSpPr>
        <p:spPr>
          <a:xfrm>
            <a:off x="6627742" y="2165367"/>
            <a:ext cx="5561400" cy="18324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 sz="1300"/>
              <a:t>These are my top, top most expensive users. Is their work capturing the necessary ROI? Are they efficient? What kind of trainings may help?</a:t>
            </a:r>
            <a:endParaRPr sz="1300"/>
          </a:p>
          <a:p>
            <a:pPr indent="0" lvl="0" marL="0" rtl="0" algn="l">
              <a:spcBef>
                <a:spcPts val="1100"/>
              </a:spcBef>
              <a:spcAft>
                <a:spcPts val="0"/>
              </a:spcAft>
              <a:buNone/>
            </a:pPr>
            <a:r>
              <a:rPr lang="en" sz="1300"/>
              <a:t>Vito is spending an average of $30 per workday in the 11 o’clock hour and running on an average of 172 nodes. What is he doing? Can I help him do it better? Anti-patterns? Data set size? Autoscaling? </a:t>
            </a:r>
            <a:endParaRPr sz="1300"/>
          </a:p>
          <a:p>
            <a:pPr indent="0" lvl="0" marL="0" rtl="0" algn="l">
              <a:spcBef>
                <a:spcPts val="1100"/>
              </a:spcBef>
              <a:spcAft>
                <a:spcPts val="0"/>
              </a:spcAft>
              <a:buNone/>
            </a:pPr>
            <a:r>
              <a:rPr lang="en" sz="1300"/>
              <a:t>Finding - crypto mining. JK, but could have been...</a:t>
            </a:r>
            <a:endParaRPr sz="13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pic>
        <p:nvPicPr>
          <p:cNvPr id="3071" name="Google Shape;3071;p213"/>
          <p:cNvPicPr preferRelativeResize="0"/>
          <p:nvPr/>
        </p:nvPicPr>
        <p:blipFill>
          <a:blip r:embed="rId3">
            <a:alphaModFix/>
          </a:blip>
          <a:stretch>
            <a:fillRect/>
          </a:stretch>
        </p:blipFill>
        <p:spPr>
          <a:xfrm>
            <a:off x="0" y="3242833"/>
            <a:ext cx="12188947" cy="3614258"/>
          </a:xfrm>
          <a:prstGeom prst="rect">
            <a:avLst/>
          </a:prstGeom>
          <a:noFill/>
          <a:ln>
            <a:noFill/>
          </a:ln>
        </p:spPr>
      </p:pic>
      <p:sp>
        <p:nvSpPr>
          <p:cNvPr id="3072" name="Google Shape;3072;p213"/>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Use Case Examples</a:t>
            </a:r>
            <a:endParaRPr/>
          </a:p>
        </p:txBody>
      </p:sp>
      <p:sp>
        <p:nvSpPr>
          <p:cNvPr id="3073" name="Google Shape;3073;p213"/>
          <p:cNvSpPr txBox="1"/>
          <p:nvPr>
            <p:ph idx="1" type="body"/>
          </p:nvPr>
        </p:nvSpPr>
        <p:spPr>
          <a:xfrm>
            <a:off x="76181" y="896765"/>
            <a:ext cx="11257200" cy="13827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Most common job run failure reasons, Rolling 30d</a:t>
            </a:r>
            <a:endParaRPr/>
          </a:p>
          <a:p>
            <a:pPr indent="-425450" lvl="1" marL="1219200" rtl="0" algn="l">
              <a:spcBef>
                <a:spcPts val="0"/>
              </a:spcBef>
              <a:spcAft>
                <a:spcPts val="0"/>
              </a:spcAft>
              <a:buSzPts val="1900"/>
              <a:buChar char="○"/>
            </a:pPr>
            <a:r>
              <a:rPr lang="en"/>
              <a:t>Which clusters / jobs have had the most issues over past 30d and what was the summarized categorical cause</a:t>
            </a:r>
            <a:endParaRPr/>
          </a:p>
        </p:txBody>
      </p:sp>
      <p:sp>
        <p:nvSpPr>
          <p:cNvPr id="3074" name="Google Shape;3074;p213"/>
          <p:cNvSpPr txBox="1"/>
          <p:nvPr/>
        </p:nvSpPr>
        <p:spPr>
          <a:xfrm>
            <a:off x="7719668" y="3332667"/>
            <a:ext cx="2878500" cy="646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300">
                <a:latin typeface="Barlow"/>
                <a:ea typeface="Barlow"/>
                <a:cs typeface="Barlow"/>
                <a:sym typeface="Barlow"/>
              </a:rPr>
              <a:t>Loss in USD by job failure category by cost center (Rolling 30d)</a:t>
            </a:r>
            <a:endParaRPr sz="1300">
              <a:latin typeface="Barlow"/>
              <a:ea typeface="Barlow"/>
              <a:cs typeface="Barlow"/>
              <a:sym typeface="Barlow"/>
            </a:endParaRPr>
          </a:p>
        </p:txBody>
      </p:sp>
      <p:sp>
        <p:nvSpPr>
          <p:cNvPr id="3075" name="Google Shape;3075;p213"/>
          <p:cNvSpPr txBox="1"/>
          <p:nvPr/>
        </p:nvSpPr>
        <p:spPr>
          <a:xfrm>
            <a:off x="1155411" y="3364400"/>
            <a:ext cx="2878500" cy="8466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300">
                <a:latin typeface="Barlow"/>
                <a:ea typeface="Barlow"/>
                <a:cs typeface="Barlow"/>
                <a:sym typeface="Barlow"/>
              </a:rPr>
              <a:t>Luckily the loss from errors isn’t too high but it’s clear that the ua cost center has many cluster failures</a:t>
            </a:r>
            <a:endParaRPr sz="1300">
              <a:latin typeface="Barlow"/>
              <a:ea typeface="Barlow"/>
              <a:cs typeface="Barlow"/>
              <a:sym typeface="Barlow"/>
            </a:endParaRPr>
          </a:p>
        </p:txBody>
      </p:sp>
      <p:sp>
        <p:nvSpPr>
          <p:cNvPr id="3076" name="Google Shape;3076;p213"/>
          <p:cNvSpPr txBox="1"/>
          <p:nvPr/>
        </p:nvSpPr>
        <p:spPr>
          <a:xfrm>
            <a:off x="1739465" y="4158133"/>
            <a:ext cx="2878500" cy="14469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300">
                <a:latin typeface="Barlow"/>
                <a:ea typeface="Barlow"/>
                <a:cs typeface="Barlow"/>
                <a:sym typeface="Barlow"/>
              </a:rPr>
              <a:t>The data team needs to use different node types or a different AZ as it’s clear a lot of their jobs are failing due to insufficient instances. Review spot pricing for node type across AZs could lower cost too.</a:t>
            </a:r>
            <a:endParaRPr sz="1300">
              <a:latin typeface="Barlow"/>
              <a:ea typeface="Barlow"/>
              <a:cs typeface="Barlow"/>
              <a:sym typeface="Barlow"/>
            </a:endParaRPr>
          </a:p>
        </p:txBody>
      </p:sp>
      <p:sp>
        <p:nvSpPr>
          <p:cNvPr id="3077" name="Google Shape;3077;p213"/>
          <p:cNvSpPr txBox="1"/>
          <p:nvPr/>
        </p:nvSpPr>
        <p:spPr>
          <a:xfrm>
            <a:off x="6653135" y="4507400"/>
            <a:ext cx="2878500" cy="14469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300">
                <a:latin typeface="Barlow"/>
                <a:ea typeface="Barlow"/>
                <a:cs typeface="Barlow"/>
                <a:sym typeface="Barlow"/>
              </a:rPr>
              <a:t>A nice drill down would be into the data type by failCategory by day to see how many failures they’re getting per day and see if they just had one spike that caused a lot of this or if it’s a systemic problem.</a:t>
            </a:r>
            <a:endParaRPr sz="1300">
              <a:latin typeface="Barlow"/>
              <a:ea typeface="Barlow"/>
              <a:cs typeface="Barlow"/>
              <a:sym typeface="Barlo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sp>
        <p:nvSpPr>
          <p:cNvPr id="3082" name="Google Shape;3082;p214"/>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Use Case Examples</a:t>
            </a:r>
            <a:endParaRPr/>
          </a:p>
        </p:txBody>
      </p:sp>
      <p:pic>
        <p:nvPicPr>
          <p:cNvPr id="3083" name="Google Shape;3083;p214"/>
          <p:cNvPicPr preferRelativeResize="0"/>
          <p:nvPr/>
        </p:nvPicPr>
        <p:blipFill>
          <a:blip r:embed="rId3">
            <a:alphaModFix/>
          </a:blip>
          <a:stretch>
            <a:fillRect/>
          </a:stretch>
        </p:blipFill>
        <p:spPr>
          <a:xfrm>
            <a:off x="0" y="2863867"/>
            <a:ext cx="9868733" cy="3993134"/>
          </a:xfrm>
          <a:prstGeom prst="rect">
            <a:avLst/>
          </a:prstGeom>
          <a:noFill/>
          <a:ln>
            <a:noFill/>
          </a:ln>
        </p:spPr>
      </p:pic>
      <p:sp>
        <p:nvSpPr>
          <p:cNvPr id="3084" name="Google Shape;3084;p214"/>
          <p:cNvSpPr txBox="1"/>
          <p:nvPr>
            <p:ph idx="1" type="body"/>
          </p:nvPr>
        </p:nvSpPr>
        <p:spPr>
          <a:xfrm>
            <a:off x="101575" y="839599"/>
            <a:ext cx="11257200" cy="1668900"/>
          </a:xfrm>
          <a:prstGeom prst="rect">
            <a:avLst/>
          </a:prstGeom>
        </p:spPr>
        <p:txBody>
          <a:bodyPr anchorCtr="0" anchor="t" bIns="45700" lIns="0" spcFirstLastPara="1" rIns="0" wrap="square" tIns="45700">
            <a:noAutofit/>
          </a:bodyPr>
          <a:lstStyle/>
          <a:p>
            <a:pPr indent="-425450" lvl="0" marL="609600" rtl="0" algn="l">
              <a:spcBef>
                <a:spcPts val="1100"/>
              </a:spcBef>
              <a:spcAft>
                <a:spcPts val="0"/>
              </a:spcAft>
              <a:buSzPts val="1900"/>
              <a:buChar char="●"/>
            </a:pPr>
            <a:r>
              <a:rPr lang="en" sz="2500"/>
              <a:t>Customer wants to maintain a high user experience.</a:t>
            </a:r>
            <a:endParaRPr sz="2500"/>
          </a:p>
          <a:p>
            <a:pPr indent="-406400" lvl="1" marL="1219200" rtl="0" algn="l">
              <a:spcBef>
                <a:spcPts val="0"/>
              </a:spcBef>
              <a:spcAft>
                <a:spcPts val="0"/>
              </a:spcAft>
              <a:buSzPts val="1600"/>
              <a:buChar char="○"/>
            </a:pPr>
            <a:r>
              <a:rPr lang="en" sz="2100"/>
              <a:t>Goal, average notebook execution time of queries &gt; 10s should be &lt;= 60s</a:t>
            </a:r>
            <a:endParaRPr sz="2100"/>
          </a:p>
          <a:p>
            <a:pPr indent="-406400" lvl="1" marL="1219200" rtl="0" algn="l">
              <a:spcBef>
                <a:spcPts val="0"/>
              </a:spcBef>
              <a:spcAft>
                <a:spcPts val="0"/>
              </a:spcAft>
              <a:buSzPts val="1600"/>
              <a:buChar char="○"/>
            </a:pPr>
            <a:r>
              <a:rPr lang="en" sz="2100"/>
              <a:t>We are within the goal between hours of 8AM and 10PM and it requires approximately 10,500 cores to achieve this at peak.</a:t>
            </a:r>
            <a:endParaRPr sz="2100"/>
          </a:p>
        </p:txBody>
      </p:sp>
      <p:sp>
        <p:nvSpPr>
          <p:cNvPr id="3085" name="Google Shape;3085;p214"/>
          <p:cNvSpPr txBox="1"/>
          <p:nvPr>
            <p:ph idx="1" type="body"/>
          </p:nvPr>
        </p:nvSpPr>
        <p:spPr>
          <a:xfrm>
            <a:off x="9903522" y="2628900"/>
            <a:ext cx="2219400" cy="41364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b="1" lang="en" sz="1300"/>
              <a:t>CASE STUDY</a:t>
            </a:r>
            <a:r>
              <a:rPr lang="en" sz="1300"/>
              <a:t>, Customer X</a:t>
            </a:r>
            <a:endParaRPr sz="1300"/>
          </a:p>
          <a:p>
            <a:pPr indent="0" lvl="0" marL="0" rtl="0" algn="l">
              <a:spcBef>
                <a:spcPts val="1100"/>
              </a:spcBef>
              <a:spcAft>
                <a:spcPts val="0"/>
              </a:spcAft>
              <a:buNone/>
            </a:pPr>
            <a:r>
              <a:rPr lang="en" sz="1300"/>
              <a:t>Demonstrates good use of autoscaling</a:t>
            </a:r>
            <a:endParaRPr sz="1300"/>
          </a:p>
          <a:p>
            <a:pPr indent="0" lvl="0" marL="0" rtl="0" algn="l">
              <a:spcBef>
                <a:spcPts val="1100"/>
              </a:spcBef>
              <a:spcAft>
                <a:spcPts val="0"/>
              </a:spcAft>
              <a:buNone/>
            </a:pPr>
            <a:r>
              <a:rPr lang="en" sz="1300"/>
              <a:t>Monitor for Deviations / slip</a:t>
            </a:r>
            <a:endParaRPr sz="1300"/>
          </a:p>
          <a:p>
            <a:pPr indent="0" lvl="0" marL="0" rtl="0" algn="l">
              <a:spcBef>
                <a:spcPts val="1100"/>
              </a:spcBef>
              <a:spcAft>
                <a:spcPts val="0"/>
              </a:spcAft>
              <a:buNone/>
            </a:pPr>
            <a:r>
              <a:rPr lang="en" sz="1300"/>
              <a:t>What’s missing? Well, a deeper dive was conducted to determine largest clusters and their utilization. This was combine with execution counts by cluster by hour of day to fine-tune the 32 clusters that made up this 10,500 cores. Later, query efficiency was analyze by user to break users apart by workload type and proficiency. </a:t>
            </a:r>
            <a:endParaRPr sz="1300"/>
          </a:p>
          <a:p>
            <a:pPr indent="0" lvl="0" marL="0" rtl="0" algn="l">
              <a:spcBef>
                <a:spcPts val="1100"/>
              </a:spcBef>
              <a:spcAft>
                <a:spcPts val="0"/>
              </a:spcAft>
              <a:buNone/>
            </a:pPr>
            <a:r>
              <a:rPr lang="en" sz="1300"/>
              <a:t>Ultimately, required avg peak cores </a:t>
            </a:r>
            <a:r>
              <a:rPr b="1" lang="en" sz="1300"/>
              <a:t>reduced to 7,500</a:t>
            </a:r>
            <a:endParaRPr b="1" sz="13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9" name="Shape 3089"/>
        <p:cNvGrpSpPr/>
        <p:nvPr/>
      </p:nvGrpSpPr>
      <p:grpSpPr>
        <a:xfrm>
          <a:off x="0" y="0"/>
          <a:ext cx="0" cy="0"/>
          <a:chOff x="0" y="0"/>
          <a:chExt cx="0" cy="0"/>
        </a:xfrm>
      </p:grpSpPr>
      <p:grpSp>
        <p:nvGrpSpPr>
          <p:cNvPr id="3090" name="Google Shape;3090;p215"/>
          <p:cNvGrpSpPr/>
          <p:nvPr/>
        </p:nvGrpSpPr>
        <p:grpSpPr>
          <a:xfrm>
            <a:off x="0" y="1216347"/>
            <a:ext cx="12137745" cy="3583465"/>
            <a:chOff x="0" y="1732950"/>
            <a:chExt cx="9144000" cy="3410550"/>
          </a:xfrm>
        </p:grpSpPr>
        <p:pic>
          <p:nvPicPr>
            <p:cNvPr id="3091" name="Google Shape;3091;p215"/>
            <p:cNvPicPr preferRelativeResize="0"/>
            <p:nvPr/>
          </p:nvPicPr>
          <p:blipFill rotWithShape="1">
            <a:blip r:embed="rId3">
              <a:alphaModFix/>
            </a:blip>
            <a:srcRect b="0" l="0" r="12188" t="0"/>
            <a:stretch/>
          </p:blipFill>
          <p:spPr>
            <a:xfrm>
              <a:off x="0" y="1732950"/>
              <a:ext cx="9144000" cy="2677125"/>
            </a:xfrm>
            <a:prstGeom prst="rect">
              <a:avLst/>
            </a:prstGeom>
            <a:noFill/>
            <a:ln>
              <a:noFill/>
            </a:ln>
          </p:spPr>
        </p:pic>
        <p:pic>
          <p:nvPicPr>
            <p:cNvPr id="3092" name="Google Shape;3092;p215"/>
            <p:cNvPicPr preferRelativeResize="0"/>
            <p:nvPr/>
          </p:nvPicPr>
          <p:blipFill rotWithShape="1">
            <a:blip r:embed="rId4">
              <a:alphaModFix/>
            </a:blip>
            <a:srcRect b="0" l="0" r="0" t="25054"/>
            <a:stretch/>
          </p:blipFill>
          <p:spPr>
            <a:xfrm>
              <a:off x="185750" y="3975800"/>
              <a:ext cx="4986325" cy="1167700"/>
            </a:xfrm>
            <a:prstGeom prst="rect">
              <a:avLst/>
            </a:prstGeom>
            <a:noFill/>
            <a:ln>
              <a:noFill/>
            </a:ln>
          </p:spPr>
        </p:pic>
        <p:cxnSp>
          <p:nvCxnSpPr>
            <p:cNvPr id="3093" name="Google Shape;3093;p215"/>
            <p:cNvCxnSpPr/>
            <p:nvPr/>
          </p:nvCxnSpPr>
          <p:spPr>
            <a:xfrm rot="10800000">
              <a:off x="5157750" y="4033725"/>
              <a:ext cx="2138400" cy="52500"/>
            </a:xfrm>
            <a:prstGeom prst="straightConnector1">
              <a:avLst/>
            </a:prstGeom>
            <a:noFill/>
            <a:ln cap="flat" cmpd="sng" w="9525">
              <a:solidFill>
                <a:srgbClr val="FFAB00"/>
              </a:solidFill>
              <a:prstDash val="solid"/>
              <a:round/>
              <a:headEnd len="med" w="med" type="none"/>
              <a:tailEnd len="med" w="med" type="none"/>
            </a:ln>
          </p:spPr>
        </p:cxnSp>
        <p:cxnSp>
          <p:nvCxnSpPr>
            <p:cNvPr id="3094" name="Google Shape;3094;p215"/>
            <p:cNvCxnSpPr/>
            <p:nvPr/>
          </p:nvCxnSpPr>
          <p:spPr>
            <a:xfrm flipH="1">
              <a:off x="5191125" y="4119575"/>
              <a:ext cx="3619500" cy="1009800"/>
            </a:xfrm>
            <a:prstGeom prst="straightConnector1">
              <a:avLst/>
            </a:prstGeom>
            <a:noFill/>
            <a:ln cap="flat" cmpd="sng" w="9525">
              <a:solidFill>
                <a:srgbClr val="FFAB00"/>
              </a:solidFill>
              <a:prstDash val="solid"/>
              <a:round/>
              <a:headEnd len="med" w="med" type="none"/>
              <a:tailEnd len="med" w="med" type="none"/>
            </a:ln>
          </p:spPr>
        </p:cxn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p216"/>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Use Case Examples</a:t>
            </a:r>
            <a:endParaRPr/>
          </a:p>
        </p:txBody>
      </p:sp>
      <p:sp>
        <p:nvSpPr>
          <p:cNvPr id="3100" name="Google Shape;3100;p216"/>
          <p:cNvSpPr txBox="1"/>
          <p:nvPr>
            <p:ph idx="1" type="body"/>
          </p:nvPr>
        </p:nvSpPr>
        <p:spPr>
          <a:xfrm>
            <a:off x="101575" y="1093596"/>
            <a:ext cx="11257200" cy="21963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Most expensive clusters (daily avg) across workspaces rolling 30</a:t>
            </a:r>
            <a:endParaRPr/>
          </a:p>
          <a:p>
            <a:pPr indent="-425450" lvl="1" marL="1219200" rtl="0" algn="l">
              <a:spcBef>
                <a:spcPts val="0"/>
              </a:spcBef>
              <a:spcAft>
                <a:spcPts val="0"/>
              </a:spcAft>
              <a:buSzPts val="1900"/>
              <a:buChar char="○"/>
            </a:pPr>
            <a:r>
              <a:rPr lang="en"/>
              <a:t>DBU + Compute</a:t>
            </a:r>
            <a:endParaRPr/>
          </a:p>
        </p:txBody>
      </p:sp>
      <p:pic>
        <p:nvPicPr>
          <p:cNvPr id="3101" name="Google Shape;3101;p216"/>
          <p:cNvPicPr preferRelativeResize="0"/>
          <p:nvPr/>
        </p:nvPicPr>
        <p:blipFill>
          <a:blip r:embed="rId3">
            <a:alphaModFix/>
          </a:blip>
          <a:stretch>
            <a:fillRect/>
          </a:stretch>
        </p:blipFill>
        <p:spPr>
          <a:xfrm>
            <a:off x="1882729" y="3668667"/>
            <a:ext cx="10184950" cy="298022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5" name="Shape 3105"/>
        <p:cNvGrpSpPr/>
        <p:nvPr/>
      </p:nvGrpSpPr>
      <p:grpSpPr>
        <a:xfrm>
          <a:off x="0" y="0"/>
          <a:ext cx="0" cy="0"/>
          <a:chOff x="0" y="0"/>
          <a:chExt cx="0" cy="0"/>
        </a:xfrm>
      </p:grpSpPr>
      <p:sp>
        <p:nvSpPr>
          <p:cNvPr id="3106" name="Google Shape;3106;p217"/>
          <p:cNvSpPr txBox="1"/>
          <p:nvPr>
            <p:ph type="title"/>
          </p:nvPr>
        </p:nvSpPr>
        <p:spPr>
          <a:xfrm>
            <a:off x="172636" y="58926"/>
            <a:ext cx="112572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Use Case Examples</a:t>
            </a:r>
            <a:endParaRPr/>
          </a:p>
        </p:txBody>
      </p:sp>
      <p:sp>
        <p:nvSpPr>
          <p:cNvPr id="3107" name="Google Shape;3107;p217"/>
          <p:cNvSpPr txBox="1"/>
          <p:nvPr>
            <p:ph idx="1" type="body"/>
          </p:nvPr>
        </p:nvSpPr>
        <p:spPr>
          <a:xfrm>
            <a:off x="101575" y="1093596"/>
            <a:ext cx="11257200" cy="2196300"/>
          </a:xfrm>
          <a:prstGeom prst="rect">
            <a:avLst/>
          </a:prstGeom>
        </p:spPr>
        <p:txBody>
          <a:bodyPr anchorCtr="0" anchor="t" bIns="45700" lIns="0" spcFirstLastPara="1" rIns="0" wrap="square" tIns="45700">
            <a:noAutofit/>
          </a:bodyPr>
          <a:lstStyle/>
          <a:p>
            <a:pPr indent="-438150" lvl="0" marL="609600" rtl="0" algn="l">
              <a:spcBef>
                <a:spcPts val="1100"/>
              </a:spcBef>
              <a:spcAft>
                <a:spcPts val="0"/>
              </a:spcAft>
              <a:buSzPts val="2100"/>
              <a:buChar char="●"/>
            </a:pPr>
            <a:r>
              <a:rPr lang="en"/>
              <a:t>Rolling 30d Job Costs By Day</a:t>
            </a:r>
            <a:endParaRPr/>
          </a:p>
          <a:p>
            <a:pPr indent="-425450" lvl="1" marL="1219200" rtl="0" algn="l">
              <a:spcBef>
                <a:spcPts val="0"/>
              </a:spcBef>
              <a:spcAft>
                <a:spcPts val="0"/>
              </a:spcAft>
              <a:buSzPts val="1900"/>
              <a:buChar char="○"/>
            </a:pPr>
            <a:r>
              <a:rPr lang="en"/>
              <a:t>Heaving Streaming -- Smoothed across days, latest days not fully calculated until stream jobs stop</a:t>
            </a:r>
            <a:endParaRPr/>
          </a:p>
        </p:txBody>
      </p:sp>
      <p:pic>
        <p:nvPicPr>
          <p:cNvPr id="3108" name="Google Shape;3108;p217"/>
          <p:cNvPicPr preferRelativeResize="0"/>
          <p:nvPr/>
        </p:nvPicPr>
        <p:blipFill>
          <a:blip r:embed="rId3">
            <a:alphaModFix/>
          </a:blip>
          <a:stretch>
            <a:fillRect/>
          </a:stretch>
        </p:blipFill>
        <p:spPr>
          <a:xfrm>
            <a:off x="0" y="4140200"/>
            <a:ext cx="12188950" cy="27215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46"/>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1.1 Architecture Foundation</a:t>
            </a:r>
            <a:endParaRPr sz="2400">
              <a:solidFill>
                <a:schemeClr val="lt1"/>
              </a:solidFill>
              <a:latin typeface="DM Sans"/>
              <a:ea typeface="DM Sans"/>
              <a:cs typeface="DM Sans"/>
              <a:sym typeface="DM Sans"/>
            </a:endParaRPr>
          </a:p>
        </p:txBody>
      </p:sp>
      <p:sp>
        <p:nvSpPr>
          <p:cNvPr id="944" name="Google Shape;944;p146"/>
          <p:cNvSpPr txBox="1"/>
          <p:nvPr/>
        </p:nvSpPr>
        <p:spPr>
          <a:xfrm>
            <a:off x="52125" y="5978650"/>
            <a:ext cx="389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Azure Databricks architecture overview</a:t>
            </a:r>
            <a:endParaRPr/>
          </a:p>
        </p:txBody>
      </p:sp>
      <p:sp>
        <p:nvSpPr>
          <p:cNvPr id="945" name="Google Shape;945;p146"/>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200">
                <a:solidFill>
                  <a:schemeClr val="dk2"/>
                </a:solidFill>
                <a:latin typeface="DM Sans"/>
                <a:ea typeface="DM Sans"/>
                <a:cs typeface="DM Sans"/>
                <a:sym typeface="DM Sans"/>
              </a:rPr>
              <a:t>With Unity Catalog</a:t>
            </a:r>
            <a:endParaRPr b="1">
              <a:solidFill>
                <a:schemeClr val="dk2"/>
              </a:solidFill>
            </a:endParaRPr>
          </a:p>
        </p:txBody>
      </p:sp>
      <p:sp>
        <p:nvSpPr>
          <p:cNvPr id="946" name="Google Shape;946;p146"/>
          <p:cNvSpPr/>
          <p:nvPr/>
        </p:nvSpPr>
        <p:spPr>
          <a:xfrm>
            <a:off x="5593575" y="1666650"/>
            <a:ext cx="6126300" cy="25182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 sz="2000">
                <a:solidFill>
                  <a:schemeClr val="accent1"/>
                </a:solidFill>
                <a:latin typeface="DM Sans Medium"/>
                <a:ea typeface="DM Sans Medium"/>
                <a:cs typeface="DM Sans Medium"/>
                <a:sym typeface="DM Sans Medium"/>
              </a:rPr>
              <a:t>Databricks Data Plane</a:t>
            </a:r>
            <a:endParaRPr sz="2000">
              <a:solidFill>
                <a:schemeClr val="accent1"/>
              </a:solidFill>
              <a:latin typeface="DM Sans Medium"/>
              <a:ea typeface="DM Sans Medium"/>
              <a:cs typeface="DM Sans Medium"/>
              <a:sym typeface="DM Sans Medium"/>
            </a:endParaRPr>
          </a:p>
        </p:txBody>
      </p:sp>
      <p:sp>
        <p:nvSpPr>
          <p:cNvPr id="947" name="Google Shape;947;p146"/>
          <p:cNvSpPr/>
          <p:nvPr/>
        </p:nvSpPr>
        <p:spPr>
          <a:xfrm>
            <a:off x="6097925" y="2474200"/>
            <a:ext cx="5378100" cy="1530300"/>
          </a:xfrm>
          <a:prstGeom prst="rect">
            <a:avLst/>
          </a:prstGeom>
          <a:solidFill>
            <a:srgbClr val="FFFFFF"/>
          </a:solidFill>
          <a:ln cap="flat" cmpd="sng" w="952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Clusters</a:t>
            </a:r>
            <a:endParaRPr sz="1600">
              <a:solidFill>
                <a:schemeClr val="accent1"/>
              </a:solidFill>
              <a:latin typeface="DM Sans Medium"/>
              <a:ea typeface="DM Sans Medium"/>
              <a:cs typeface="DM Sans Medium"/>
              <a:sym typeface="DM Sans Medium"/>
            </a:endParaRPr>
          </a:p>
        </p:txBody>
      </p:sp>
      <p:sp>
        <p:nvSpPr>
          <p:cNvPr id="948" name="Google Shape;948;p146"/>
          <p:cNvSpPr/>
          <p:nvPr/>
        </p:nvSpPr>
        <p:spPr>
          <a:xfrm>
            <a:off x="5593625" y="4354450"/>
            <a:ext cx="6126300" cy="744900"/>
          </a:xfrm>
          <a:prstGeom prst="roundRect">
            <a:avLst>
              <a:gd fmla="val 14506"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DM Sans Medium"/>
                <a:ea typeface="DM Sans Medium"/>
                <a:cs typeface="DM Sans Medium"/>
                <a:sym typeface="DM Sans Medium"/>
              </a:rPr>
              <a:t>                Azure Blob Storage / ADLS    </a:t>
            </a:r>
            <a:endParaRPr sz="2000">
              <a:solidFill>
                <a:schemeClr val="accent1"/>
              </a:solidFill>
              <a:latin typeface="DM Sans Medium"/>
              <a:ea typeface="DM Sans Medium"/>
              <a:cs typeface="DM Sans Medium"/>
              <a:sym typeface="DM Sans Medium"/>
            </a:endParaRPr>
          </a:p>
        </p:txBody>
      </p:sp>
      <p:sp>
        <p:nvSpPr>
          <p:cNvPr id="949" name="Google Shape;949;p146"/>
          <p:cNvSpPr/>
          <p:nvPr/>
        </p:nvSpPr>
        <p:spPr>
          <a:xfrm>
            <a:off x="5672525" y="4490275"/>
            <a:ext cx="1702200" cy="4761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600">
                <a:solidFill>
                  <a:schemeClr val="accent1"/>
                </a:solidFill>
                <a:latin typeface="DM Sans Medium"/>
                <a:ea typeface="DM Sans Medium"/>
                <a:cs typeface="DM Sans Medium"/>
                <a:sym typeface="DM Sans Medium"/>
              </a:rPr>
              <a:t> DBFS</a:t>
            </a:r>
            <a:endParaRPr i="1" sz="1600">
              <a:solidFill>
                <a:schemeClr val="accent1"/>
              </a:solidFill>
              <a:latin typeface="DM Sans Medium"/>
              <a:ea typeface="DM Sans Medium"/>
              <a:cs typeface="DM Sans Medium"/>
              <a:sym typeface="DM Sans Medium"/>
            </a:endParaRPr>
          </a:p>
        </p:txBody>
      </p:sp>
      <p:sp>
        <p:nvSpPr>
          <p:cNvPr id="950" name="Google Shape;950;p146"/>
          <p:cNvSpPr/>
          <p:nvPr/>
        </p:nvSpPr>
        <p:spPr>
          <a:xfrm>
            <a:off x="6453925" y="4559275"/>
            <a:ext cx="831600" cy="338100"/>
          </a:xfrm>
          <a:prstGeom prst="roundRect">
            <a:avLst>
              <a:gd fmla="val 16667" name="adj"/>
            </a:avLst>
          </a:prstGeom>
          <a:solidFill>
            <a:srgbClr val="FFFFFF"/>
          </a:solidFill>
          <a:ln cap="flat" cmpd="sng" w="9525">
            <a:solidFill>
              <a:schemeClr val="accent1"/>
            </a:solidFill>
            <a:prstDash val="dash"/>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System</a:t>
            </a:r>
            <a:endParaRPr i="1" sz="1600">
              <a:solidFill>
                <a:schemeClr val="accent1"/>
              </a:solidFill>
              <a:latin typeface="DM Sans Medium"/>
              <a:ea typeface="DM Sans Medium"/>
              <a:cs typeface="DM Sans Medium"/>
              <a:sym typeface="DM Sans Medium"/>
            </a:endParaRPr>
          </a:p>
        </p:txBody>
      </p:sp>
      <p:sp>
        <p:nvSpPr>
          <p:cNvPr id="951" name="Google Shape;951;p146"/>
          <p:cNvSpPr txBox="1"/>
          <p:nvPr/>
        </p:nvSpPr>
        <p:spPr>
          <a:xfrm>
            <a:off x="6561700" y="5106275"/>
            <a:ext cx="5262000" cy="90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
                <a:solidFill>
                  <a:schemeClr val="accent1"/>
                </a:solidFill>
                <a:latin typeface="DM Sans"/>
                <a:ea typeface="DM Sans"/>
                <a:cs typeface="DM Sans"/>
                <a:sym typeface="DM Sans"/>
              </a:rPr>
              <a:t>Cluster Manager in Control Plane manages clusters</a:t>
            </a:r>
            <a:endParaRPr>
              <a:solidFill>
                <a:schemeClr val="accent1"/>
              </a:solidFill>
              <a:latin typeface="DM Sans"/>
              <a:ea typeface="DM Sans"/>
              <a:cs typeface="DM Sans"/>
              <a:sym typeface="DM Sans"/>
            </a:endParaRPr>
          </a:p>
          <a:p>
            <a:pPr indent="-317500" lvl="0" marL="457200" rtl="0" algn="l">
              <a:spcBef>
                <a:spcPts val="300"/>
              </a:spcBef>
              <a:spcAft>
                <a:spcPts val="0"/>
              </a:spcAft>
              <a:buClr>
                <a:schemeClr val="accent1"/>
              </a:buClr>
              <a:buSzPts val="1400"/>
              <a:buFont typeface="DM Sans"/>
              <a:buChar char="-"/>
            </a:pPr>
            <a:r>
              <a:rPr lang="en">
                <a:solidFill>
                  <a:schemeClr val="accent1"/>
                </a:solidFill>
                <a:latin typeface="DM Sans"/>
                <a:ea typeface="DM Sans"/>
                <a:cs typeface="DM Sans"/>
                <a:sym typeface="DM Sans"/>
              </a:rPr>
              <a:t>One bucket, holding public and private (system) DBFS</a:t>
            </a:r>
            <a:endParaRPr>
              <a:solidFill>
                <a:schemeClr val="accent1"/>
              </a:solidFill>
              <a:latin typeface="DM Sans"/>
              <a:ea typeface="DM Sans"/>
              <a:cs typeface="DM Sans"/>
              <a:sym typeface="DM Sans"/>
            </a:endParaRPr>
          </a:p>
          <a:p>
            <a:pPr indent="-317500" lvl="0" marL="457200" rtl="0" algn="l">
              <a:spcBef>
                <a:spcPts val="300"/>
              </a:spcBef>
              <a:spcAft>
                <a:spcPts val="300"/>
              </a:spcAft>
              <a:buClr>
                <a:schemeClr val="accent1"/>
              </a:buClr>
              <a:buSzPts val="1400"/>
              <a:buFont typeface="DM Sans"/>
              <a:buChar char="-"/>
            </a:pPr>
            <a:r>
              <a:rPr lang="en">
                <a:solidFill>
                  <a:schemeClr val="accent1"/>
                </a:solidFill>
                <a:latin typeface="DM Sans"/>
                <a:ea typeface="DM Sans"/>
                <a:cs typeface="DM Sans"/>
                <a:sym typeface="DM Sans"/>
              </a:rPr>
              <a:t>No costs when all Databricks clusters are down</a:t>
            </a:r>
            <a:endParaRPr>
              <a:solidFill>
                <a:schemeClr val="accent1"/>
              </a:solidFill>
              <a:latin typeface="DM Sans"/>
              <a:ea typeface="DM Sans"/>
              <a:cs typeface="DM Sans"/>
              <a:sym typeface="DM Sans"/>
            </a:endParaRPr>
          </a:p>
        </p:txBody>
      </p:sp>
      <p:grpSp>
        <p:nvGrpSpPr>
          <p:cNvPr id="952" name="Google Shape;952;p146"/>
          <p:cNvGrpSpPr/>
          <p:nvPr/>
        </p:nvGrpSpPr>
        <p:grpSpPr>
          <a:xfrm>
            <a:off x="6561700" y="2869100"/>
            <a:ext cx="2071500" cy="824100"/>
            <a:chOff x="6719525" y="3400975"/>
            <a:chExt cx="2071500" cy="824100"/>
          </a:xfrm>
        </p:grpSpPr>
        <p:sp>
          <p:nvSpPr>
            <p:cNvPr id="953" name="Google Shape;953;p146"/>
            <p:cNvSpPr/>
            <p:nvPr/>
          </p:nvSpPr>
          <p:spPr>
            <a:xfrm>
              <a:off x="6719525" y="3400975"/>
              <a:ext cx="2071500" cy="824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146"/>
            <p:cNvGrpSpPr/>
            <p:nvPr/>
          </p:nvGrpSpPr>
          <p:grpSpPr>
            <a:xfrm>
              <a:off x="6775338" y="3460675"/>
              <a:ext cx="1956600" cy="692793"/>
              <a:chOff x="6744438" y="3741575"/>
              <a:chExt cx="1956600" cy="692793"/>
            </a:xfrm>
          </p:grpSpPr>
          <p:sp>
            <p:nvSpPr>
              <p:cNvPr id="955" name="Google Shape;955;p146"/>
              <p:cNvSpPr/>
              <p:nvPr/>
            </p:nvSpPr>
            <p:spPr>
              <a:xfrm>
                <a:off x="6744438" y="3741575"/>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driver</a:t>
                </a:r>
                <a:endParaRPr i="1" sz="1600">
                  <a:solidFill>
                    <a:schemeClr val="accent1"/>
                  </a:solidFill>
                  <a:latin typeface="DM Sans Medium"/>
                  <a:ea typeface="DM Sans Medium"/>
                  <a:cs typeface="DM Sans Medium"/>
                  <a:sym typeface="DM Sans Medium"/>
                </a:endParaRPr>
              </a:p>
            </p:txBody>
          </p:sp>
          <p:sp>
            <p:nvSpPr>
              <p:cNvPr id="956" name="Google Shape;956;p146"/>
              <p:cNvSpPr/>
              <p:nvPr/>
            </p:nvSpPr>
            <p:spPr>
              <a:xfrm>
                <a:off x="7665438" y="3741584"/>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600">
                  <a:solidFill>
                    <a:schemeClr val="accent1"/>
                  </a:solidFill>
                  <a:latin typeface="DM Sans Medium"/>
                  <a:ea typeface="DM Sans Medium"/>
                  <a:cs typeface="DM Sans Medium"/>
                  <a:sym typeface="DM Sans Medium"/>
                </a:endParaRPr>
              </a:p>
            </p:txBody>
          </p:sp>
          <p:sp>
            <p:nvSpPr>
              <p:cNvPr id="957" name="Google Shape;957;p146"/>
              <p:cNvSpPr/>
              <p:nvPr/>
            </p:nvSpPr>
            <p:spPr>
              <a:xfrm>
                <a:off x="7741638" y="3879620"/>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worker</a:t>
                </a:r>
                <a:endParaRPr i="1" sz="1600">
                  <a:solidFill>
                    <a:schemeClr val="accent1"/>
                  </a:solidFill>
                  <a:latin typeface="DM Sans Medium"/>
                  <a:ea typeface="DM Sans Medium"/>
                  <a:cs typeface="DM Sans Medium"/>
                  <a:sym typeface="DM Sans Medium"/>
                </a:endParaRPr>
              </a:p>
            </p:txBody>
          </p:sp>
          <p:sp>
            <p:nvSpPr>
              <p:cNvPr id="958" name="Google Shape;958;p146"/>
              <p:cNvSpPr/>
              <p:nvPr/>
            </p:nvSpPr>
            <p:spPr>
              <a:xfrm>
                <a:off x="7817838" y="3997044"/>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worker</a:t>
                </a:r>
                <a:endParaRPr i="1" sz="1600">
                  <a:solidFill>
                    <a:schemeClr val="accent1"/>
                  </a:solidFill>
                  <a:latin typeface="DM Sans Medium"/>
                  <a:ea typeface="DM Sans Medium"/>
                  <a:cs typeface="DM Sans Medium"/>
                  <a:sym typeface="DM Sans Medium"/>
                </a:endParaRPr>
              </a:p>
            </p:txBody>
          </p:sp>
          <p:pic>
            <p:nvPicPr>
              <p:cNvPr id="959" name="Google Shape;959;p146"/>
              <p:cNvPicPr preferRelativeResize="0"/>
              <p:nvPr/>
            </p:nvPicPr>
            <p:blipFill rotWithShape="1">
              <a:blip r:embed="rId4">
                <a:alphaModFix/>
              </a:blip>
              <a:srcRect b="0" l="0" r="0" t="0"/>
              <a:stretch/>
            </p:blipFill>
            <p:spPr>
              <a:xfrm>
                <a:off x="6932691" y="4171208"/>
                <a:ext cx="506699" cy="263160"/>
              </a:xfrm>
              <a:prstGeom prst="rect">
                <a:avLst/>
              </a:prstGeom>
              <a:noFill/>
              <a:ln>
                <a:noFill/>
              </a:ln>
            </p:spPr>
          </p:pic>
        </p:grpSp>
      </p:grpSp>
      <p:grpSp>
        <p:nvGrpSpPr>
          <p:cNvPr id="960" name="Google Shape;960;p146"/>
          <p:cNvGrpSpPr/>
          <p:nvPr/>
        </p:nvGrpSpPr>
        <p:grpSpPr>
          <a:xfrm>
            <a:off x="9136000" y="2869100"/>
            <a:ext cx="2071500" cy="824100"/>
            <a:chOff x="6719525" y="3400975"/>
            <a:chExt cx="2071500" cy="824100"/>
          </a:xfrm>
        </p:grpSpPr>
        <p:sp>
          <p:nvSpPr>
            <p:cNvPr id="961" name="Google Shape;961;p146"/>
            <p:cNvSpPr/>
            <p:nvPr/>
          </p:nvSpPr>
          <p:spPr>
            <a:xfrm>
              <a:off x="6719525" y="3400975"/>
              <a:ext cx="2071500" cy="824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2" name="Google Shape;962;p146"/>
            <p:cNvGrpSpPr/>
            <p:nvPr/>
          </p:nvGrpSpPr>
          <p:grpSpPr>
            <a:xfrm>
              <a:off x="6775338" y="3460675"/>
              <a:ext cx="1956600" cy="692793"/>
              <a:chOff x="6744438" y="3741575"/>
              <a:chExt cx="1956600" cy="692793"/>
            </a:xfrm>
          </p:grpSpPr>
          <p:sp>
            <p:nvSpPr>
              <p:cNvPr id="963" name="Google Shape;963;p146"/>
              <p:cNvSpPr/>
              <p:nvPr/>
            </p:nvSpPr>
            <p:spPr>
              <a:xfrm>
                <a:off x="6744438" y="3741575"/>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driver</a:t>
                </a:r>
                <a:endParaRPr i="1" sz="1600">
                  <a:solidFill>
                    <a:schemeClr val="accent1"/>
                  </a:solidFill>
                  <a:latin typeface="DM Sans Medium"/>
                  <a:ea typeface="DM Sans Medium"/>
                  <a:cs typeface="DM Sans Medium"/>
                  <a:sym typeface="DM Sans Medium"/>
                </a:endParaRPr>
              </a:p>
            </p:txBody>
          </p:sp>
          <p:sp>
            <p:nvSpPr>
              <p:cNvPr id="964" name="Google Shape;964;p146"/>
              <p:cNvSpPr/>
              <p:nvPr/>
            </p:nvSpPr>
            <p:spPr>
              <a:xfrm>
                <a:off x="7665438" y="3741584"/>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600">
                  <a:solidFill>
                    <a:schemeClr val="accent1"/>
                  </a:solidFill>
                  <a:latin typeface="DM Sans Medium"/>
                  <a:ea typeface="DM Sans Medium"/>
                  <a:cs typeface="DM Sans Medium"/>
                  <a:sym typeface="DM Sans Medium"/>
                </a:endParaRPr>
              </a:p>
            </p:txBody>
          </p:sp>
          <p:sp>
            <p:nvSpPr>
              <p:cNvPr id="965" name="Google Shape;965;p146"/>
              <p:cNvSpPr/>
              <p:nvPr/>
            </p:nvSpPr>
            <p:spPr>
              <a:xfrm>
                <a:off x="7741638" y="3879620"/>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worker</a:t>
                </a:r>
                <a:endParaRPr i="1" sz="1600">
                  <a:solidFill>
                    <a:schemeClr val="accent1"/>
                  </a:solidFill>
                  <a:latin typeface="DM Sans Medium"/>
                  <a:ea typeface="DM Sans Medium"/>
                  <a:cs typeface="DM Sans Medium"/>
                  <a:sym typeface="DM Sans Medium"/>
                </a:endParaRPr>
              </a:p>
            </p:txBody>
          </p:sp>
          <p:sp>
            <p:nvSpPr>
              <p:cNvPr id="966" name="Google Shape;966;p146"/>
              <p:cNvSpPr/>
              <p:nvPr/>
            </p:nvSpPr>
            <p:spPr>
              <a:xfrm>
                <a:off x="7817838" y="3997044"/>
                <a:ext cx="883200" cy="385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accent1"/>
                    </a:solidFill>
                    <a:latin typeface="DM Sans Medium"/>
                    <a:ea typeface="DM Sans Medium"/>
                    <a:cs typeface="DM Sans Medium"/>
                    <a:sym typeface="DM Sans Medium"/>
                  </a:rPr>
                  <a:t>worker</a:t>
                </a:r>
                <a:endParaRPr i="1" sz="1600">
                  <a:solidFill>
                    <a:schemeClr val="accent1"/>
                  </a:solidFill>
                  <a:latin typeface="DM Sans Medium"/>
                  <a:ea typeface="DM Sans Medium"/>
                  <a:cs typeface="DM Sans Medium"/>
                  <a:sym typeface="DM Sans Medium"/>
                </a:endParaRPr>
              </a:p>
            </p:txBody>
          </p:sp>
          <p:pic>
            <p:nvPicPr>
              <p:cNvPr id="967" name="Google Shape;967;p146"/>
              <p:cNvPicPr preferRelativeResize="0"/>
              <p:nvPr/>
            </p:nvPicPr>
            <p:blipFill rotWithShape="1">
              <a:blip r:embed="rId4">
                <a:alphaModFix/>
              </a:blip>
              <a:srcRect b="0" l="0" r="0" t="0"/>
              <a:stretch/>
            </p:blipFill>
            <p:spPr>
              <a:xfrm>
                <a:off x="6932691" y="4171208"/>
                <a:ext cx="506699" cy="263160"/>
              </a:xfrm>
              <a:prstGeom prst="rect">
                <a:avLst/>
              </a:prstGeom>
              <a:noFill/>
              <a:ln>
                <a:noFill/>
              </a:ln>
            </p:spPr>
          </p:pic>
        </p:grpSp>
      </p:grpSp>
      <p:sp>
        <p:nvSpPr>
          <p:cNvPr id="968" name="Google Shape;968;p146"/>
          <p:cNvSpPr txBox="1"/>
          <p:nvPr/>
        </p:nvSpPr>
        <p:spPr>
          <a:xfrm>
            <a:off x="7173313" y="3627331"/>
            <a:ext cx="831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a:ea typeface="DM Sans"/>
                <a:cs typeface="DM Sans"/>
                <a:sym typeface="DM Sans"/>
              </a:rPr>
              <a:t>Cluster 1</a:t>
            </a:r>
            <a:endParaRPr sz="1200">
              <a:solidFill>
                <a:schemeClr val="accent1"/>
              </a:solidFill>
              <a:latin typeface="DM Sans"/>
              <a:ea typeface="DM Sans"/>
              <a:cs typeface="DM Sans"/>
              <a:sym typeface="DM Sans"/>
            </a:endParaRPr>
          </a:p>
        </p:txBody>
      </p:sp>
      <p:sp>
        <p:nvSpPr>
          <p:cNvPr id="969" name="Google Shape;969;p146"/>
          <p:cNvSpPr txBox="1"/>
          <p:nvPr/>
        </p:nvSpPr>
        <p:spPr>
          <a:xfrm>
            <a:off x="9743325" y="3627331"/>
            <a:ext cx="831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1"/>
                </a:solidFill>
                <a:latin typeface="DM Sans"/>
                <a:ea typeface="DM Sans"/>
                <a:cs typeface="DM Sans"/>
                <a:sym typeface="DM Sans"/>
              </a:rPr>
              <a:t>Cluster n</a:t>
            </a:r>
            <a:endParaRPr sz="1200">
              <a:solidFill>
                <a:schemeClr val="accent1"/>
              </a:solidFill>
              <a:latin typeface="DM Sans"/>
              <a:ea typeface="DM Sans"/>
              <a:cs typeface="DM Sans"/>
              <a:sym typeface="DM Sans"/>
            </a:endParaRPr>
          </a:p>
        </p:txBody>
      </p:sp>
      <p:sp>
        <p:nvSpPr>
          <p:cNvPr id="970" name="Google Shape;970;p146"/>
          <p:cNvSpPr txBox="1"/>
          <p:nvPr/>
        </p:nvSpPr>
        <p:spPr>
          <a:xfrm>
            <a:off x="8469875" y="3088244"/>
            <a:ext cx="8316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Barlow"/>
                <a:ea typeface="Barlow"/>
                <a:cs typeface="Barlow"/>
                <a:sym typeface="Barlow"/>
              </a:rPr>
              <a:t>...</a:t>
            </a:r>
            <a:endParaRPr sz="1200">
              <a:latin typeface="Barlow"/>
              <a:ea typeface="Barlow"/>
              <a:cs typeface="Barlow"/>
              <a:sym typeface="Barlow"/>
            </a:endParaRPr>
          </a:p>
        </p:txBody>
      </p:sp>
      <p:sp>
        <p:nvSpPr>
          <p:cNvPr id="971" name="Google Shape;971;p146"/>
          <p:cNvSpPr/>
          <p:nvPr/>
        </p:nvSpPr>
        <p:spPr>
          <a:xfrm>
            <a:off x="2536075" y="5271800"/>
            <a:ext cx="3918000" cy="660000"/>
          </a:xfrm>
          <a:prstGeom prst="roundRect">
            <a:avLst>
              <a:gd fmla="val 16215" name="adj"/>
            </a:avLst>
          </a:prstGeom>
          <a:solidFill>
            <a:srgbClr val="FFFFFF"/>
          </a:solidFill>
          <a:ln cap="flat" cmpd="sng" w="19050">
            <a:solidFill>
              <a:srgbClr val="0993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993DD"/>
                </a:solidFill>
                <a:latin typeface="DM Sans Medium"/>
                <a:ea typeface="DM Sans Medium"/>
                <a:cs typeface="DM Sans Medium"/>
                <a:sym typeface="DM Sans Medium"/>
              </a:rPr>
              <a:t>                 Azure Portal</a:t>
            </a:r>
            <a:endParaRPr sz="2000">
              <a:solidFill>
                <a:srgbClr val="0993DD"/>
              </a:solidFill>
              <a:latin typeface="DM Sans Medium"/>
              <a:ea typeface="DM Sans Medium"/>
              <a:cs typeface="DM Sans Medium"/>
              <a:sym typeface="DM Sans Medium"/>
            </a:endParaRPr>
          </a:p>
        </p:txBody>
      </p:sp>
      <p:pic>
        <p:nvPicPr>
          <p:cNvPr id="972" name="Google Shape;972;p146"/>
          <p:cNvPicPr preferRelativeResize="0"/>
          <p:nvPr/>
        </p:nvPicPr>
        <p:blipFill rotWithShape="1">
          <a:blip r:embed="rId5">
            <a:alphaModFix/>
          </a:blip>
          <a:srcRect b="0" l="0" r="0" t="0"/>
          <a:stretch/>
        </p:blipFill>
        <p:spPr>
          <a:xfrm>
            <a:off x="2647791" y="5373209"/>
            <a:ext cx="1338349" cy="457200"/>
          </a:xfrm>
          <a:prstGeom prst="rect">
            <a:avLst/>
          </a:prstGeom>
          <a:noFill/>
          <a:ln>
            <a:noFill/>
          </a:ln>
        </p:spPr>
      </p:pic>
      <p:sp>
        <p:nvSpPr>
          <p:cNvPr id="973" name="Google Shape;973;p146"/>
          <p:cNvSpPr/>
          <p:nvPr/>
        </p:nvSpPr>
        <p:spPr>
          <a:xfrm rot="-5394398">
            <a:off x="3717574" y="4682125"/>
            <a:ext cx="1104601" cy="183000"/>
          </a:xfrm>
          <a:prstGeom prst="right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74" name="Google Shape;974;p146"/>
          <p:cNvSpPr txBox="1"/>
          <p:nvPr/>
        </p:nvSpPr>
        <p:spPr>
          <a:xfrm>
            <a:off x="4345550" y="4229200"/>
            <a:ext cx="1362000" cy="9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00"/>
              </a:spcAft>
              <a:buNone/>
            </a:pPr>
            <a:r>
              <a:rPr i="1" lang="en" sz="1300">
                <a:solidFill>
                  <a:schemeClr val="accent1"/>
                </a:solidFill>
                <a:latin typeface="DM Sans"/>
                <a:ea typeface="DM Sans"/>
                <a:cs typeface="DM Sans"/>
                <a:sym typeface="DM Sans"/>
              </a:rPr>
              <a:t>Azure </a:t>
            </a:r>
            <a:br>
              <a:rPr i="1" lang="en" sz="1300">
                <a:solidFill>
                  <a:schemeClr val="accent1"/>
                </a:solidFill>
                <a:latin typeface="DM Sans"/>
                <a:ea typeface="DM Sans"/>
                <a:cs typeface="DM Sans"/>
                <a:sym typeface="DM Sans"/>
              </a:rPr>
            </a:br>
            <a:r>
              <a:rPr i="1" lang="en" sz="1300">
                <a:solidFill>
                  <a:schemeClr val="accent1"/>
                </a:solidFill>
                <a:latin typeface="DM Sans"/>
                <a:ea typeface="DM Sans"/>
                <a:cs typeface="DM Sans"/>
                <a:sym typeface="DM Sans"/>
              </a:rPr>
              <a:t>Databricks </a:t>
            </a:r>
            <a:br>
              <a:rPr i="1" lang="en" sz="1300">
                <a:solidFill>
                  <a:schemeClr val="accent1"/>
                </a:solidFill>
                <a:latin typeface="DM Sans"/>
                <a:ea typeface="DM Sans"/>
                <a:cs typeface="DM Sans"/>
                <a:sym typeface="DM Sans"/>
              </a:rPr>
            </a:br>
            <a:r>
              <a:rPr i="1" lang="en" sz="1300">
                <a:solidFill>
                  <a:schemeClr val="accent1"/>
                </a:solidFill>
                <a:latin typeface="DM Sans"/>
                <a:ea typeface="DM Sans"/>
                <a:cs typeface="DM Sans"/>
                <a:sym typeface="DM Sans"/>
              </a:rPr>
              <a:t>is a first party Azure service</a:t>
            </a:r>
            <a:endParaRPr i="1" sz="1300">
              <a:solidFill>
                <a:schemeClr val="accent1"/>
              </a:solidFill>
              <a:latin typeface="DM Sans"/>
              <a:ea typeface="DM Sans"/>
              <a:cs typeface="DM Sans"/>
              <a:sym typeface="DM Sans"/>
            </a:endParaRPr>
          </a:p>
        </p:txBody>
      </p:sp>
      <p:sp>
        <p:nvSpPr>
          <p:cNvPr id="975" name="Google Shape;975;p146"/>
          <p:cNvSpPr/>
          <p:nvPr/>
        </p:nvSpPr>
        <p:spPr>
          <a:xfrm>
            <a:off x="5593625" y="1030225"/>
            <a:ext cx="6126300" cy="468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accent1"/>
                </a:solidFill>
                <a:latin typeface="DM Sans Medium"/>
                <a:ea typeface="DM Sans Medium"/>
                <a:cs typeface="DM Sans Medium"/>
                <a:sym typeface="DM Sans Medium"/>
              </a:rPr>
              <a:t>Customer</a:t>
            </a:r>
            <a:endParaRPr sz="1200">
              <a:solidFill>
                <a:schemeClr val="accent1"/>
              </a:solidFill>
              <a:latin typeface="DM Sans"/>
              <a:ea typeface="DM Sans"/>
              <a:cs typeface="DM Sans"/>
              <a:sym typeface="DM Sans"/>
            </a:endParaRPr>
          </a:p>
        </p:txBody>
      </p:sp>
      <p:sp>
        <p:nvSpPr>
          <p:cNvPr id="976" name="Google Shape;976;p146"/>
          <p:cNvSpPr/>
          <p:nvPr/>
        </p:nvSpPr>
        <p:spPr>
          <a:xfrm>
            <a:off x="365250" y="1663625"/>
            <a:ext cx="1299000" cy="3435600"/>
          </a:xfrm>
          <a:prstGeom prst="roundRect">
            <a:avLst>
              <a:gd fmla="val 11912" name="adj"/>
            </a:avLst>
          </a:prstGeom>
          <a:noFill/>
          <a:ln cap="flat" cmpd="sng" w="19050">
            <a:solidFill>
              <a:schemeClr val="dk2"/>
            </a:solidFill>
            <a:prstDash val="solid"/>
            <a:round/>
            <a:headEnd len="sm" w="sm" type="none"/>
            <a:tailEnd len="sm" w="sm" type="none"/>
          </a:ln>
        </p:spPr>
        <p:txBody>
          <a:bodyPr anchorCtr="0" anchor="t" bIns="91425" lIns="0" spcFirstLastPara="1" rIns="0" wrap="square" tIns="0">
            <a:noAutofit/>
          </a:bodyPr>
          <a:lstStyle/>
          <a:p>
            <a:pPr indent="0" lvl="0" marL="0" rtl="0" algn="ctr">
              <a:lnSpc>
                <a:spcPct val="90000"/>
              </a:lnSpc>
              <a:spcBef>
                <a:spcPts val="0"/>
              </a:spcBef>
              <a:spcAft>
                <a:spcPts val="0"/>
              </a:spcAft>
              <a:buNone/>
            </a:pPr>
            <a:r>
              <a:rPr lang="en" sz="2000">
                <a:solidFill>
                  <a:schemeClr val="dk2"/>
                </a:solidFill>
                <a:latin typeface="DM Sans Medium"/>
                <a:ea typeface="DM Sans Medium"/>
                <a:cs typeface="DM Sans Medium"/>
                <a:sym typeface="DM Sans Medium"/>
              </a:rPr>
              <a:t>Unity Catalog</a:t>
            </a:r>
            <a:endParaRPr sz="2000">
              <a:solidFill>
                <a:schemeClr val="dk2"/>
              </a:solidFill>
              <a:latin typeface="DM Sans Medium"/>
              <a:ea typeface="DM Sans Medium"/>
              <a:cs typeface="DM Sans Medium"/>
              <a:sym typeface="DM Sans Medium"/>
            </a:endParaRPr>
          </a:p>
          <a:p>
            <a:pPr indent="0" lvl="0" marL="0" rtl="0" algn="ctr">
              <a:lnSpc>
                <a:spcPct val="90000"/>
              </a:lnSpc>
              <a:spcBef>
                <a:spcPts val="0"/>
              </a:spcBef>
              <a:spcAft>
                <a:spcPts val="0"/>
              </a:spcAft>
              <a:buNone/>
            </a:pPr>
            <a:r>
              <a:t/>
            </a:r>
            <a:endParaRPr i="1">
              <a:solidFill>
                <a:schemeClr val="dk1"/>
              </a:solidFill>
              <a:latin typeface="DM Sans Medium"/>
              <a:ea typeface="DM Sans Medium"/>
              <a:cs typeface="DM Sans Medium"/>
              <a:sym typeface="DM Sans Medium"/>
            </a:endParaRPr>
          </a:p>
          <a:p>
            <a:pPr indent="0" lvl="0" marL="0" rtl="0" algn="ctr">
              <a:lnSpc>
                <a:spcPct val="90000"/>
              </a:lnSpc>
              <a:spcBef>
                <a:spcPts val="0"/>
              </a:spcBef>
              <a:spcAft>
                <a:spcPts val="0"/>
              </a:spcAft>
              <a:buNone/>
            </a:pPr>
            <a:r>
              <a:t/>
            </a:r>
            <a:endParaRPr i="1" sz="1000">
              <a:solidFill>
                <a:schemeClr val="accent1"/>
              </a:solidFill>
              <a:latin typeface="DM Sans"/>
              <a:ea typeface="DM Sans"/>
              <a:cs typeface="DM Sans"/>
              <a:sym typeface="DM Sans"/>
            </a:endParaRPr>
          </a:p>
          <a:p>
            <a:pPr indent="0" lvl="0" marL="0" rtl="0" algn="ctr">
              <a:lnSpc>
                <a:spcPct val="90000"/>
              </a:lnSpc>
              <a:spcBef>
                <a:spcPts val="0"/>
              </a:spcBef>
              <a:spcAft>
                <a:spcPts val="0"/>
              </a:spcAft>
              <a:buNone/>
            </a:pPr>
            <a:r>
              <a:t/>
            </a:r>
            <a:endParaRPr i="1" sz="1000">
              <a:solidFill>
                <a:schemeClr val="accent1"/>
              </a:solidFill>
              <a:latin typeface="DM Sans"/>
              <a:ea typeface="DM Sans"/>
              <a:cs typeface="DM Sans"/>
              <a:sym typeface="DM Sans"/>
            </a:endParaRPr>
          </a:p>
          <a:p>
            <a:pPr indent="0" lvl="0" marL="0" rtl="0" algn="ctr">
              <a:lnSpc>
                <a:spcPct val="90000"/>
              </a:lnSpc>
              <a:spcBef>
                <a:spcPts val="0"/>
              </a:spcBef>
              <a:spcAft>
                <a:spcPts val="0"/>
              </a:spcAft>
              <a:buNone/>
            </a:pPr>
            <a:r>
              <a:t/>
            </a:r>
            <a:endParaRPr i="1" sz="1000">
              <a:solidFill>
                <a:schemeClr val="accent1"/>
              </a:solidFill>
              <a:latin typeface="DM Sans"/>
              <a:ea typeface="DM Sans"/>
              <a:cs typeface="DM Sans"/>
              <a:sym typeface="DM Sans"/>
            </a:endParaRPr>
          </a:p>
          <a:p>
            <a:pPr indent="0" lvl="0" marL="0" rtl="0" algn="ctr">
              <a:lnSpc>
                <a:spcPct val="90000"/>
              </a:lnSpc>
              <a:spcBef>
                <a:spcPts val="0"/>
              </a:spcBef>
              <a:spcAft>
                <a:spcPts val="0"/>
              </a:spcAft>
              <a:buNone/>
            </a:pPr>
            <a:r>
              <a:t/>
            </a:r>
            <a:endParaRPr i="1" sz="1000">
              <a:solidFill>
                <a:schemeClr val="accent1"/>
              </a:solidFill>
              <a:latin typeface="DM Sans"/>
              <a:ea typeface="DM Sans"/>
              <a:cs typeface="DM Sans"/>
              <a:sym typeface="DM Sans"/>
            </a:endParaRPr>
          </a:p>
          <a:p>
            <a:pPr indent="0" lvl="0" marL="0" rtl="0" algn="ctr">
              <a:lnSpc>
                <a:spcPct val="90000"/>
              </a:lnSpc>
              <a:spcBef>
                <a:spcPts val="0"/>
              </a:spcBef>
              <a:spcAft>
                <a:spcPts val="0"/>
              </a:spcAft>
              <a:buNone/>
            </a:pPr>
            <a:r>
              <a:t/>
            </a:r>
            <a:endParaRPr i="1">
              <a:solidFill>
                <a:schemeClr val="dk1"/>
              </a:solidFill>
              <a:latin typeface="DM Sans Medium"/>
              <a:ea typeface="DM Sans Medium"/>
              <a:cs typeface="DM Sans Medium"/>
              <a:sym typeface="DM Sans Medium"/>
            </a:endParaRPr>
          </a:p>
        </p:txBody>
      </p:sp>
      <p:sp>
        <p:nvSpPr>
          <p:cNvPr id="977" name="Google Shape;977;p146"/>
          <p:cNvSpPr/>
          <p:nvPr/>
        </p:nvSpPr>
        <p:spPr>
          <a:xfrm>
            <a:off x="1821350" y="4354450"/>
            <a:ext cx="2260800" cy="744900"/>
          </a:xfrm>
          <a:prstGeom prst="roundRect">
            <a:avLst>
              <a:gd fmla="val 15387" name="adj"/>
            </a:avLst>
          </a:prstGeom>
          <a:noFill/>
          <a:ln cap="flat" cmpd="sng" w="19050">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 sz="2000">
                <a:solidFill>
                  <a:schemeClr val="dk2"/>
                </a:solidFill>
                <a:latin typeface="DM Sans Medium"/>
                <a:ea typeface="DM Sans Medium"/>
                <a:cs typeface="DM Sans Medium"/>
                <a:sym typeface="DM Sans Medium"/>
              </a:rPr>
              <a:t>Databricks Account Console</a:t>
            </a:r>
            <a:endParaRPr sz="2000">
              <a:solidFill>
                <a:schemeClr val="dk2"/>
              </a:solidFill>
              <a:latin typeface="DM Sans Medium"/>
              <a:ea typeface="DM Sans Medium"/>
              <a:cs typeface="DM Sans Medium"/>
              <a:sym typeface="DM Sans Medium"/>
            </a:endParaRPr>
          </a:p>
        </p:txBody>
      </p:sp>
      <p:grpSp>
        <p:nvGrpSpPr>
          <p:cNvPr id="978" name="Google Shape;978;p146"/>
          <p:cNvGrpSpPr/>
          <p:nvPr/>
        </p:nvGrpSpPr>
        <p:grpSpPr>
          <a:xfrm>
            <a:off x="378525" y="1030225"/>
            <a:ext cx="4576800" cy="468900"/>
            <a:chOff x="536350" y="1485900"/>
            <a:chExt cx="4576800" cy="468900"/>
          </a:xfrm>
        </p:grpSpPr>
        <p:sp>
          <p:nvSpPr>
            <p:cNvPr id="979" name="Google Shape;979;p146"/>
            <p:cNvSpPr/>
            <p:nvPr/>
          </p:nvSpPr>
          <p:spPr>
            <a:xfrm>
              <a:off x="536350" y="1485900"/>
              <a:ext cx="4576800" cy="468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0" name="Google Shape;980;p146"/>
            <p:cNvPicPr preferRelativeResize="0"/>
            <p:nvPr/>
          </p:nvPicPr>
          <p:blipFill rotWithShape="1">
            <a:blip r:embed="rId6">
              <a:alphaModFix/>
            </a:blip>
            <a:srcRect b="0" l="0" r="0" t="0"/>
            <a:stretch/>
          </p:blipFill>
          <p:spPr>
            <a:xfrm>
              <a:off x="1749808" y="1548143"/>
              <a:ext cx="2149050" cy="338050"/>
            </a:xfrm>
            <a:prstGeom prst="rect">
              <a:avLst/>
            </a:prstGeom>
            <a:noFill/>
            <a:ln>
              <a:noFill/>
            </a:ln>
          </p:spPr>
        </p:pic>
      </p:grpSp>
      <p:sp>
        <p:nvSpPr>
          <p:cNvPr id="981" name="Google Shape;981;p146"/>
          <p:cNvSpPr/>
          <p:nvPr/>
        </p:nvSpPr>
        <p:spPr>
          <a:xfrm>
            <a:off x="507050" y="2481475"/>
            <a:ext cx="1015500" cy="692100"/>
          </a:xfrm>
          <a:prstGeom prst="roundRect">
            <a:avLst>
              <a:gd fmla="val 11912"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sz="1200">
                <a:solidFill>
                  <a:schemeClr val="accent1"/>
                </a:solidFill>
                <a:latin typeface="DM Sans Medium"/>
                <a:ea typeface="DM Sans Medium"/>
                <a:cs typeface="DM Sans Medium"/>
                <a:sym typeface="DM Sans Medium"/>
              </a:rPr>
              <a:t>(Unity)</a:t>
            </a:r>
            <a:endParaRPr i="1" sz="1200">
              <a:solidFill>
                <a:schemeClr val="accent1"/>
              </a:solidFill>
              <a:latin typeface="DM Sans Medium"/>
              <a:ea typeface="DM Sans Medium"/>
              <a:cs typeface="DM Sans Medium"/>
              <a:sym typeface="DM Sans Medium"/>
            </a:endParaRPr>
          </a:p>
          <a:p>
            <a:pPr indent="0" lvl="0" marL="0" rtl="0" algn="ctr">
              <a:spcBef>
                <a:spcPts val="0"/>
              </a:spcBef>
              <a:spcAft>
                <a:spcPts val="0"/>
              </a:spcAft>
              <a:buNone/>
            </a:pPr>
            <a:r>
              <a:rPr i="1" lang="en" sz="1200">
                <a:solidFill>
                  <a:schemeClr val="accent1"/>
                </a:solidFill>
                <a:latin typeface="DM Sans Medium"/>
                <a:ea typeface="DM Sans Medium"/>
                <a:cs typeface="DM Sans Medium"/>
                <a:sym typeface="DM Sans Medium"/>
              </a:rPr>
              <a:t>Metastore</a:t>
            </a:r>
            <a:endParaRPr i="1" sz="1600">
              <a:solidFill>
                <a:schemeClr val="dk1"/>
              </a:solidFill>
              <a:latin typeface="DM Sans Medium"/>
              <a:ea typeface="DM Sans Medium"/>
              <a:cs typeface="DM Sans Medium"/>
              <a:sym typeface="DM Sans Medium"/>
            </a:endParaRPr>
          </a:p>
        </p:txBody>
      </p:sp>
      <p:sp>
        <p:nvSpPr>
          <p:cNvPr id="982" name="Google Shape;982;p146"/>
          <p:cNvSpPr/>
          <p:nvPr/>
        </p:nvSpPr>
        <p:spPr>
          <a:xfrm>
            <a:off x="507000" y="3313481"/>
            <a:ext cx="1015500" cy="692100"/>
          </a:xfrm>
          <a:prstGeom prst="roundRect">
            <a:avLst>
              <a:gd fmla="val 11912"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sz="1200">
                <a:solidFill>
                  <a:schemeClr val="accent1"/>
                </a:solidFill>
                <a:latin typeface="DM Sans Medium"/>
                <a:ea typeface="DM Sans Medium"/>
                <a:cs typeface="DM Sans Medium"/>
                <a:sym typeface="DM Sans Medium"/>
              </a:rPr>
              <a:t>User Management</a:t>
            </a:r>
            <a:endParaRPr i="1" sz="1600">
              <a:solidFill>
                <a:schemeClr val="dk1"/>
              </a:solidFill>
              <a:latin typeface="DM Sans Medium"/>
              <a:ea typeface="DM Sans Medium"/>
              <a:cs typeface="DM Sans Medium"/>
              <a:sym typeface="DM Sans Medium"/>
            </a:endParaRPr>
          </a:p>
        </p:txBody>
      </p:sp>
      <p:sp>
        <p:nvSpPr>
          <p:cNvPr id="983" name="Google Shape;983;p146"/>
          <p:cNvSpPr/>
          <p:nvPr/>
        </p:nvSpPr>
        <p:spPr>
          <a:xfrm>
            <a:off x="507000" y="4145468"/>
            <a:ext cx="1015500" cy="692100"/>
          </a:xfrm>
          <a:prstGeom prst="roundRect">
            <a:avLst>
              <a:gd fmla="val 11912"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i="1" lang="en" sz="1200">
                <a:solidFill>
                  <a:schemeClr val="accent1"/>
                </a:solidFill>
                <a:latin typeface="DM Sans Medium"/>
                <a:ea typeface="DM Sans Medium"/>
                <a:cs typeface="DM Sans Medium"/>
                <a:sym typeface="DM Sans Medium"/>
              </a:rPr>
              <a:t>Discovery &amp; Lineage</a:t>
            </a:r>
            <a:endParaRPr i="1" sz="1600">
              <a:solidFill>
                <a:schemeClr val="dk1"/>
              </a:solidFill>
              <a:latin typeface="DM Sans Medium"/>
              <a:ea typeface="DM Sans Medium"/>
              <a:cs typeface="DM Sans Medium"/>
              <a:sym typeface="DM Sans Medium"/>
            </a:endParaRPr>
          </a:p>
        </p:txBody>
      </p:sp>
      <p:sp>
        <p:nvSpPr>
          <p:cNvPr id="984" name="Google Shape;984;p146"/>
          <p:cNvSpPr/>
          <p:nvPr/>
        </p:nvSpPr>
        <p:spPr>
          <a:xfrm>
            <a:off x="1821250" y="1666800"/>
            <a:ext cx="3134100" cy="2518200"/>
          </a:xfrm>
          <a:prstGeom prst="roundRect">
            <a:avLst>
              <a:gd fmla="val 5486"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ctr">
              <a:lnSpc>
                <a:spcPct val="90000"/>
              </a:lnSpc>
              <a:spcBef>
                <a:spcPts val="0"/>
              </a:spcBef>
              <a:spcAft>
                <a:spcPts val="0"/>
              </a:spcAft>
              <a:buNone/>
            </a:pPr>
            <a:r>
              <a:rPr lang="en" sz="2000">
                <a:solidFill>
                  <a:schemeClr val="dk2"/>
                </a:solidFill>
                <a:latin typeface="DM Sans Medium"/>
                <a:ea typeface="DM Sans Medium"/>
                <a:cs typeface="DM Sans Medium"/>
                <a:sym typeface="DM Sans Medium"/>
              </a:rPr>
              <a:t>Databricks </a:t>
            </a:r>
            <a:br>
              <a:rPr lang="en" sz="2000">
                <a:solidFill>
                  <a:schemeClr val="dk2"/>
                </a:solidFill>
                <a:latin typeface="DM Sans Medium"/>
                <a:ea typeface="DM Sans Medium"/>
                <a:cs typeface="DM Sans Medium"/>
                <a:sym typeface="DM Sans Medium"/>
              </a:rPr>
            </a:br>
            <a:r>
              <a:rPr lang="en" sz="2000">
                <a:solidFill>
                  <a:schemeClr val="dk2"/>
                </a:solidFill>
                <a:latin typeface="DM Sans Medium"/>
                <a:ea typeface="DM Sans Medium"/>
                <a:cs typeface="DM Sans Medium"/>
                <a:sym typeface="DM Sans Medium"/>
              </a:rPr>
              <a:t>Control Plane</a:t>
            </a:r>
            <a:endParaRPr sz="2000">
              <a:solidFill>
                <a:schemeClr val="dk2"/>
              </a:solidFill>
              <a:latin typeface="DM Sans Medium"/>
              <a:ea typeface="DM Sans Medium"/>
              <a:cs typeface="DM Sans Medium"/>
              <a:sym typeface="DM Sans Medium"/>
            </a:endParaRPr>
          </a:p>
        </p:txBody>
      </p:sp>
      <p:sp>
        <p:nvSpPr>
          <p:cNvPr id="985" name="Google Shape;985;p146"/>
          <p:cNvSpPr/>
          <p:nvPr/>
        </p:nvSpPr>
        <p:spPr>
          <a:xfrm>
            <a:off x="3432197" y="2481500"/>
            <a:ext cx="1362000" cy="69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2"/>
                </a:solidFill>
                <a:latin typeface="DM Sans Medium"/>
                <a:ea typeface="DM Sans Medium"/>
                <a:cs typeface="DM Sans Medium"/>
                <a:sym typeface="DM Sans Medium"/>
              </a:rPr>
              <a:t>Cluster Manager</a:t>
            </a:r>
            <a:endParaRPr i="1" sz="1600">
              <a:solidFill>
                <a:schemeClr val="dk2"/>
              </a:solidFill>
              <a:latin typeface="DM Sans Medium"/>
              <a:ea typeface="DM Sans Medium"/>
              <a:cs typeface="DM Sans Medium"/>
              <a:sym typeface="DM Sans Medium"/>
            </a:endParaRPr>
          </a:p>
        </p:txBody>
      </p:sp>
      <p:sp>
        <p:nvSpPr>
          <p:cNvPr id="986" name="Google Shape;986;p146"/>
          <p:cNvSpPr/>
          <p:nvPr/>
        </p:nvSpPr>
        <p:spPr>
          <a:xfrm>
            <a:off x="3432186" y="3313475"/>
            <a:ext cx="1362000" cy="69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2"/>
                </a:solidFill>
                <a:latin typeface="DM Sans Medium"/>
                <a:ea typeface="DM Sans Medium"/>
                <a:cs typeface="DM Sans Medium"/>
                <a:sym typeface="DM Sans Medium"/>
              </a:rPr>
              <a:t>Jobs </a:t>
            </a:r>
            <a:br>
              <a:rPr i="1" lang="en" sz="1600">
                <a:solidFill>
                  <a:schemeClr val="dk2"/>
                </a:solidFill>
                <a:latin typeface="DM Sans Medium"/>
                <a:ea typeface="DM Sans Medium"/>
                <a:cs typeface="DM Sans Medium"/>
                <a:sym typeface="DM Sans Medium"/>
              </a:rPr>
            </a:br>
            <a:r>
              <a:rPr i="1" lang="en" sz="1600">
                <a:solidFill>
                  <a:schemeClr val="dk2"/>
                </a:solidFill>
                <a:latin typeface="DM Sans Medium"/>
                <a:ea typeface="DM Sans Medium"/>
                <a:cs typeface="DM Sans Medium"/>
                <a:sym typeface="DM Sans Medium"/>
              </a:rPr>
              <a:t>Scheduler</a:t>
            </a:r>
            <a:endParaRPr i="1" sz="1600">
              <a:solidFill>
                <a:schemeClr val="dk2"/>
              </a:solidFill>
              <a:latin typeface="DM Sans Medium"/>
              <a:ea typeface="DM Sans Medium"/>
              <a:cs typeface="DM Sans Medium"/>
              <a:sym typeface="DM Sans Medium"/>
            </a:endParaRPr>
          </a:p>
        </p:txBody>
      </p:sp>
      <p:sp>
        <p:nvSpPr>
          <p:cNvPr id="987" name="Google Shape;987;p146"/>
          <p:cNvSpPr/>
          <p:nvPr/>
        </p:nvSpPr>
        <p:spPr>
          <a:xfrm>
            <a:off x="1966037" y="2481475"/>
            <a:ext cx="1362000" cy="69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2"/>
                </a:solidFill>
                <a:latin typeface="DM Sans Medium"/>
                <a:ea typeface="DM Sans Medium"/>
                <a:cs typeface="DM Sans Medium"/>
                <a:sym typeface="DM Sans Medium"/>
              </a:rPr>
              <a:t>Hive </a:t>
            </a:r>
            <a:br>
              <a:rPr i="1" lang="en" sz="1600">
                <a:solidFill>
                  <a:schemeClr val="dk2"/>
                </a:solidFill>
                <a:latin typeface="DM Sans Medium"/>
                <a:ea typeface="DM Sans Medium"/>
                <a:cs typeface="DM Sans Medium"/>
                <a:sym typeface="DM Sans Medium"/>
              </a:rPr>
            </a:br>
            <a:r>
              <a:rPr i="1" lang="en" sz="1600">
                <a:solidFill>
                  <a:schemeClr val="dk2"/>
                </a:solidFill>
                <a:latin typeface="DM Sans Medium"/>
                <a:ea typeface="DM Sans Medium"/>
                <a:cs typeface="DM Sans Medium"/>
                <a:sym typeface="DM Sans Medium"/>
              </a:rPr>
              <a:t>Metastore</a:t>
            </a:r>
            <a:endParaRPr i="1" sz="1600">
              <a:solidFill>
                <a:schemeClr val="dk2"/>
              </a:solidFill>
              <a:latin typeface="DM Sans Medium"/>
              <a:ea typeface="DM Sans Medium"/>
              <a:cs typeface="DM Sans Medium"/>
              <a:sym typeface="DM Sans Medium"/>
            </a:endParaRPr>
          </a:p>
        </p:txBody>
      </p:sp>
      <p:sp>
        <p:nvSpPr>
          <p:cNvPr id="988" name="Google Shape;988;p146"/>
          <p:cNvSpPr/>
          <p:nvPr/>
        </p:nvSpPr>
        <p:spPr>
          <a:xfrm>
            <a:off x="1966037" y="3319750"/>
            <a:ext cx="1362000" cy="69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2"/>
                </a:solidFill>
                <a:latin typeface="DM Sans Medium"/>
                <a:ea typeface="DM Sans Medium"/>
                <a:cs typeface="DM Sans Medium"/>
                <a:sym typeface="DM Sans Medium"/>
              </a:rPr>
              <a:t>Web App</a:t>
            </a:r>
            <a:endParaRPr i="1" sz="1600">
              <a:solidFill>
                <a:schemeClr val="dk2"/>
              </a:solidFill>
              <a:latin typeface="DM Sans Medium"/>
              <a:ea typeface="DM Sans Medium"/>
              <a:cs typeface="DM Sans Medium"/>
              <a:sym typeface="DM Sans Medium"/>
            </a:endParaRPr>
          </a:p>
        </p:txBody>
      </p:sp>
      <p:sp>
        <p:nvSpPr>
          <p:cNvPr id="989" name="Google Shape;989;p146"/>
          <p:cNvSpPr/>
          <p:nvPr/>
        </p:nvSpPr>
        <p:spPr>
          <a:xfrm rot="5404939">
            <a:off x="3262725" y="5057925"/>
            <a:ext cx="208800" cy="183000"/>
          </a:xfrm>
          <a:prstGeom prst="right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0" name="Google Shape;990;p146"/>
          <p:cNvSpPr/>
          <p:nvPr/>
        </p:nvSpPr>
        <p:spPr>
          <a:xfrm rot="-10794807">
            <a:off x="1668122" y="4605775"/>
            <a:ext cx="198600" cy="183000"/>
          </a:xfrm>
          <a:prstGeom prst="right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1" name="Google Shape;991;p146"/>
          <p:cNvSpPr/>
          <p:nvPr/>
        </p:nvSpPr>
        <p:spPr>
          <a:xfrm rot="748">
            <a:off x="4719975" y="2705600"/>
            <a:ext cx="1378500" cy="224700"/>
          </a:xfrm>
          <a:prstGeom prst="right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2" name="Google Shape;992;p146"/>
          <p:cNvSpPr txBox="1"/>
          <p:nvPr/>
        </p:nvSpPr>
        <p:spPr>
          <a:xfrm>
            <a:off x="5253002" y="2656087"/>
            <a:ext cx="257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DM Sans"/>
                <a:ea typeface="DM Sans"/>
                <a:cs typeface="DM Sans"/>
                <a:sym typeface="DM Sans"/>
              </a:rPr>
              <a:t>*</a:t>
            </a:r>
            <a:endParaRPr b="1">
              <a:solidFill>
                <a:schemeClr val="accent1"/>
              </a:solidFill>
              <a:latin typeface="DM Sans"/>
              <a:ea typeface="DM Sans"/>
              <a:cs typeface="DM Sans"/>
              <a:sym typeface="DM Sans"/>
            </a:endParaRPr>
          </a:p>
        </p:txBody>
      </p:sp>
      <p:sp>
        <p:nvSpPr>
          <p:cNvPr id="993" name="Google Shape;993;p146"/>
          <p:cNvSpPr/>
          <p:nvPr/>
        </p:nvSpPr>
        <p:spPr>
          <a:xfrm rot="748">
            <a:off x="4720000" y="3543800"/>
            <a:ext cx="1378500" cy="224700"/>
          </a:xfrm>
          <a:prstGeom prst="right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4" name="Google Shape;994;p146"/>
          <p:cNvSpPr txBox="1"/>
          <p:nvPr/>
        </p:nvSpPr>
        <p:spPr>
          <a:xfrm>
            <a:off x="5253002" y="3494287"/>
            <a:ext cx="257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DM Sans"/>
                <a:ea typeface="DM Sans"/>
                <a:cs typeface="DM Sans"/>
                <a:sym typeface="DM Sans"/>
              </a:rPr>
              <a:t>*</a:t>
            </a:r>
            <a:endParaRPr b="1">
              <a:solidFill>
                <a:schemeClr val="accent1"/>
              </a:solidFill>
              <a:latin typeface="DM Sans"/>
              <a:ea typeface="DM Sans"/>
              <a:cs typeface="DM Sans"/>
              <a:sym typeface="DM Sans"/>
            </a:endParaRPr>
          </a:p>
        </p:txBody>
      </p:sp>
      <p:sp>
        <p:nvSpPr>
          <p:cNvPr id="995" name="Google Shape;995;p146"/>
          <p:cNvSpPr/>
          <p:nvPr/>
        </p:nvSpPr>
        <p:spPr>
          <a:xfrm rot="10800000">
            <a:off x="5927300" y="5112050"/>
            <a:ext cx="156300" cy="208200"/>
          </a:xfrm>
          <a:prstGeom prst="down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6" name="Google Shape;996;p146"/>
          <p:cNvSpPr txBox="1"/>
          <p:nvPr/>
        </p:nvSpPr>
        <p:spPr>
          <a:xfrm>
            <a:off x="5868274" y="5083142"/>
            <a:ext cx="257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latin typeface="DM Sans"/>
                <a:ea typeface="DM Sans"/>
                <a:cs typeface="DM Sans"/>
                <a:sym typeface="DM Sans"/>
              </a:rPr>
              <a:t>*</a:t>
            </a:r>
            <a:endParaRPr b="1">
              <a:solidFill>
                <a:schemeClr val="accent1"/>
              </a:solidFill>
              <a:latin typeface="DM Sans"/>
              <a:ea typeface="DM Sans"/>
              <a:cs typeface="DM Sans"/>
              <a:sym typeface="DM Sans"/>
            </a:endParaRPr>
          </a:p>
        </p:txBody>
      </p:sp>
      <p:sp>
        <p:nvSpPr>
          <p:cNvPr id="997" name="Google Shape;997;p146"/>
          <p:cNvSpPr/>
          <p:nvPr/>
        </p:nvSpPr>
        <p:spPr>
          <a:xfrm rot="-5394838">
            <a:off x="3267100" y="4211474"/>
            <a:ext cx="199800" cy="183000"/>
          </a:xfrm>
          <a:prstGeom prst="rightArrow">
            <a:avLst>
              <a:gd fmla="val 50000" name="adj1"/>
              <a:gd fmla="val 50000" name="adj2"/>
            </a:avLst>
          </a:prstGeom>
          <a:solidFill>
            <a:srgbClr val="E7E6E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8" name="Google Shape;998;p146"/>
          <p:cNvSpPr txBox="1"/>
          <p:nvPr/>
        </p:nvSpPr>
        <p:spPr>
          <a:xfrm>
            <a:off x="5211575" y="5989200"/>
            <a:ext cx="17658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00"/>
              </a:spcAft>
              <a:buNone/>
            </a:pPr>
            <a:r>
              <a:rPr b="1" lang="en" sz="1200">
                <a:solidFill>
                  <a:schemeClr val="accent1"/>
                </a:solidFill>
                <a:latin typeface="DM Sans"/>
                <a:ea typeface="DM Sans"/>
                <a:cs typeface="DM Sans"/>
                <a:sym typeface="DM Sans"/>
              </a:rPr>
              <a:t>*</a:t>
            </a:r>
            <a:r>
              <a:rPr baseline="30000" lang="en" sz="1200">
                <a:solidFill>
                  <a:srgbClr val="3D6F7E"/>
                </a:solidFill>
                <a:latin typeface="DM Sans"/>
                <a:ea typeface="DM Sans"/>
                <a:cs typeface="DM Sans"/>
                <a:sym typeface="DM Sans"/>
              </a:rPr>
              <a:t> </a:t>
            </a:r>
            <a:r>
              <a:rPr lang="en" sz="1000">
                <a:solidFill>
                  <a:srgbClr val="3D6F7E"/>
                </a:solidFill>
                <a:latin typeface="DM Sans"/>
                <a:ea typeface="DM Sans"/>
                <a:cs typeface="DM Sans"/>
                <a:sym typeface="DM Sans"/>
              </a:rPr>
              <a:t>Deployment triggered</a:t>
            </a:r>
            <a:endParaRPr sz="1000">
              <a:latin typeface="DM Sans"/>
              <a:ea typeface="DM Sans"/>
              <a:cs typeface="DM Sans"/>
              <a:sym typeface="DM Sans"/>
            </a:endParaRPr>
          </a:p>
        </p:txBody>
      </p:sp>
      <p:sp>
        <p:nvSpPr>
          <p:cNvPr id="999" name="Google Shape;999;p146"/>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218"/>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Q&amp;A</a:t>
            </a:r>
            <a:endParaRPr sz="2900"/>
          </a:p>
        </p:txBody>
      </p:sp>
      <p:sp>
        <p:nvSpPr>
          <p:cNvPr id="3114" name="Google Shape;3114;p21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219"/>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Day 1 Closing - Q&amp;A, Live Deployment in SC</a:t>
            </a:r>
            <a:endParaRPr sz="2400">
              <a:solidFill>
                <a:schemeClr val="lt1"/>
              </a:solidFill>
              <a:latin typeface="DM Sans"/>
              <a:ea typeface="DM Sans"/>
              <a:cs typeface="DM Sans"/>
              <a:sym typeface="DM Sans"/>
            </a:endParaRPr>
          </a:p>
        </p:txBody>
      </p:sp>
      <p:sp>
        <p:nvSpPr>
          <p:cNvPr id="3120" name="Google Shape;3120;p219"/>
          <p:cNvSpPr/>
          <p:nvPr/>
        </p:nvSpPr>
        <p:spPr>
          <a:xfrm>
            <a:off x="2942875" y="1534300"/>
            <a:ext cx="5711700" cy="375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19"/>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3122" name="Google Shape;3122;p219"/>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 sz="1200">
                <a:solidFill>
                  <a:schemeClr val="dk2"/>
                </a:solidFill>
                <a:latin typeface="DM Sans"/>
                <a:ea typeface="DM Sans"/>
                <a:cs typeface="DM Sans"/>
                <a:sym typeface="DM Sans"/>
              </a:rPr>
              <a:t>16:00-18:00</a:t>
            </a:r>
            <a:endParaRPr b="1">
              <a:solidFill>
                <a:schemeClr val="dk2"/>
              </a:solidFill>
            </a:endParaRPr>
          </a:p>
        </p:txBody>
      </p:sp>
      <p:sp>
        <p:nvSpPr>
          <p:cNvPr id="3123" name="Google Shape;3123;p219"/>
          <p:cNvSpPr txBox="1"/>
          <p:nvPr/>
        </p:nvSpPr>
        <p:spPr>
          <a:xfrm>
            <a:off x="3039825" y="1791275"/>
            <a:ext cx="5414700" cy="294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Inconsolata"/>
                <a:ea typeface="Inconsolata"/>
                <a:cs typeface="Inconsolata"/>
                <a:sym typeface="Inconsolata"/>
              </a:rPr>
              <a:t>Q&amp;A (2 hrs)</a:t>
            </a:r>
            <a:r>
              <a:rPr b="1" lang="en" sz="2200">
                <a:latin typeface="Inconsolata"/>
                <a:ea typeface="Inconsolata"/>
                <a:cs typeface="Inconsolata"/>
                <a:sym typeface="Inconsolata"/>
              </a:rPr>
              <a:t>:</a:t>
            </a:r>
            <a:endParaRPr b="1" sz="2200">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3.1 Any question from Workshop Topics</a:t>
            </a:r>
            <a:endParaRPr sz="2000">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Splunk-integration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Basic ETL process and orchestration</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Databricks Logs</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Use case discovery</a:t>
            </a:r>
            <a:endParaRPr sz="1600">
              <a:solidFill>
                <a:schemeClr val="accent6"/>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3.2 Live Deployment in your Azure env</a:t>
            </a:r>
            <a:endParaRPr sz="2000">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Terraform questions</a:t>
            </a:r>
            <a:endParaRPr sz="1600">
              <a:solidFill>
                <a:schemeClr val="accent6"/>
              </a:solidFill>
              <a:latin typeface="Inconsolata"/>
              <a:ea typeface="Inconsolata"/>
              <a:cs typeface="Inconsolata"/>
              <a:sym typeface="Inconsolata"/>
            </a:endParaRPr>
          </a:p>
          <a:p>
            <a:pPr indent="-330200" lvl="1" marL="914400" rtl="0" algn="l">
              <a:lnSpc>
                <a:spcPct val="115000"/>
              </a:lnSpc>
              <a:spcBef>
                <a:spcPts val="0"/>
              </a:spcBef>
              <a:spcAft>
                <a:spcPts val="0"/>
              </a:spcAft>
              <a:buClr>
                <a:schemeClr val="accent6"/>
              </a:buClr>
              <a:buSzPts val="1600"/>
              <a:buFont typeface="Inconsolata"/>
              <a:buChar char="○"/>
            </a:pPr>
            <a:r>
              <a:rPr lang="en" sz="1600">
                <a:solidFill>
                  <a:schemeClr val="accent6"/>
                </a:solidFill>
                <a:latin typeface="Inconsolata"/>
                <a:ea typeface="Inconsolata"/>
                <a:cs typeface="Inconsolata"/>
                <a:sym typeface="Inconsolata"/>
              </a:rPr>
              <a:t>Discuss Architecture Diagram</a:t>
            </a:r>
            <a:endParaRPr sz="1600">
              <a:solidFill>
                <a:schemeClr val="accent6"/>
              </a:solidFill>
              <a:latin typeface="Inconsolata"/>
              <a:ea typeface="Inconsolata"/>
              <a:cs typeface="Inconsolata"/>
              <a:sym typeface="Inconsolat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p220"/>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Appendix 1: </a:t>
            </a:r>
            <a:endParaRPr sz="3600"/>
          </a:p>
          <a:p>
            <a:pPr indent="0" lvl="0" marL="0" rtl="0" algn="l">
              <a:spcBef>
                <a:spcPts val="0"/>
              </a:spcBef>
              <a:spcAft>
                <a:spcPts val="0"/>
              </a:spcAft>
              <a:buNone/>
            </a:pPr>
            <a:r>
              <a:rPr lang="en" sz="2900"/>
              <a:t>In-depth explanation on Data Exfiltration Protection</a:t>
            </a:r>
            <a:endParaRPr sz="2900"/>
          </a:p>
        </p:txBody>
      </p:sp>
      <p:sp>
        <p:nvSpPr>
          <p:cNvPr id="3129" name="Google Shape;3129;p22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30" name="Google Shape;3130;p220"/>
          <p:cNvSpPr txBox="1"/>
          <p:nvPr/>
        </p:nvSpPr>
        <p:spPr>
          <a:xfrm>
            <a:off x="136700" y="5943350"/>
            <a:ext cx="44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AzureDatabricksBestPractices/toc.md at master</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4" name="Shape 3134"/>
        <p:cNvGrpSpPr/>
        <p:nvPr/>
      </p:nvGrpSpPr>
      <p:grpSpPr>
        <a:xfrm>
          <a:off x="0" y="0"/>
          <a:ext cx="0" cy="0"/>
          <a:chOff x="0" y="0"/>
          <a:chExt cx="0" cy="0"/>
        </a:xfrm>
      </p:grpSpPr>
      <p:sp>
        <p:nvSpPr>
          <p:cNvPr id="3135" name="Google Shape;3135;p221"/>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2.1: Components -</a:t>
            </a:r>
            <a:r>
              <a:rPr lang="en" sz="2400">
                <a:solidFill>
                  <a:schemeClr val="lt1"/>
                </a:solidFill>
                <a:latin typeface="DM Sans"/>
                <a:ea typeface="DM Sans"/>
                <a:cs typeface="DM Sans"/>
                <a:sym typeface="DM Sans"/>
              </a:rPr>
              <a:t> </a:t>
            </a:r>
            <a:r>
              <a:rPr lang="en" sz="2400">
                <a:solidFill>
                  <a:srgbClr val="FF9900"/>
                </a:solidFill>
                <a:latin typeface="DM Sans"/>
                <a:ea typeface="DM Sans"/>
                <a:cs typeface="DM Sans"/>
                <a:sym typeface="DM Sans"/>
              </a:rPr>
              <a:t>Service Endpoints</a:t>
            </a:r>
            <a:endParaRPr>
              <a:solidFill>
                <a:srgbClr val="FF9900"/>
              </a:solidFill>
            </a:endParaRPr>
          </a:p>
          <a:p>
            <a:pPr indent="0" lvl="0" marL="0" rtl="0" algn="l">
              <a:spcBef>
                <a:spcPts val="0"/>
              </a:spcBef>
              <a:spcAft>
                <a:spcPts val="0"/>
              </a:spcAft>
              <a:buNone/>
            </a:pPr>
            <a:r>
              <a:t/>
            </a:r>
            <a:endParaRPr sz="2400">
              <a:solidFill>
                <a:srgbClr val="F9F6F4"/>
              </a:solidFill>
              <a:latin typeface="DM Sans"/>
              <a:ea typeface="DM Sans"/>
              <a:cs typeface="DM Sans"/>
              <a:sym typeface="DM Sans"/>
            </a:endParaRPr>
          </a:p>
        </p:txBody>
      </p:sp>
      <p:sp>
        <p:nvSpPr>
          <p:cNvPr id="3136" name="Google Shape;3136;p221"/>
          <p:cNvSpPr txBox="1"/>
          <p:nvPr/>
        </p:nvSpPr>
        <p:spPr>
          <a:xfrm>
            <a:off x="581275" y="1002775"/>
            <a:ext cx="76932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Service Endpoint is like a “property” of subnet, </a:t>
            </a:r>
            <a:r>
              <a:rPr b="1" lang="en">
                <a:solidFill>
                  <a:srgbClr val="0000FF"/>
                </a:solidFill>
                <a:latin typeface="DM Sans"/>
                <a:ea typeface="DM Sans"/>
                <a:cs typeface="DM Sans"/>
                <a:sym typeface="DM Sans"/>
              </a:rPr>
              <a:t>not an actual resource</a:t>
            </a:r>
            <a:r>
              <a:rPr lang="en">
                <a:latin typeface="DM Sans"/>
                <a:ea typeface="DM Sans"/>
                <a:cs typeface="DM Sans"/>
                <a:sym typeface="DM Sans"/>
              </a:rPr>
              <a:t>.</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With SE on, you use private address in your subnets to access Azure PaaS’s </a:t>
            </a:r>
            <a:r>
              <a:rPr b="1" lang="en">
                <a:solidFill>
                  <a:srgbClr val="0000FF"/>
                </a:solidFill>
                <a:latin typeface="DM Sans"/>
                <a:ea typeface="DM Sans"/>
                <a:cs typeface="DM Sans"/>
                <a:sym typeface="DM Sans"/>
              </a:rPr>
              <a:t>Public Endpoint</a:t>
            </a:r>
            <a:r>
              <a:rPr lang="en">
                <a:latin typeface="DM Sans"/>
                <a:ea typeface="DM Sans"/>
                <a:cs typeface="DM Sans"/>
                <a:sym typeface="DM Sans"/>
              </a:rPr>
              <a:t>, traffic remains in Azure Backbone and has an optimized route. Then to lock down the PaaS service so it only accepts traffic from the subnet associated with the service endpoint.</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You can remove all public network ACL from storage account but storage account still has public endpoints (exposed to Internet).</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No cost for service endpoints.</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Service Endpoint is for Azure VNets (subnets level) only, no support for onprem traffic.</a:t>
            </a:r>
            <a:endParaRPr>
              <a:latin typeface="DM Sans"/>
              <a:ea typeface="DM Sans"/>
              <a:cs typeface="DM Sans"/>
              <a:sym typeface="DM Sans"/>
            </a:endParaRPr>
          </a:p>
        </p:txBody>
      </p:sp>
      <p:sp>
        <p:nvSpPr>
          <p:cNvPr id="3137" name="Google Shape;3137;p221"/>
          <p:cNvSpPr txBox="1"/>
          <p:nvPr/>
        </p:nvSpPr>
        <p:spPr>
          <a:xfrm>
            <a:off x="9866275" y="1002775"/>
            <a:ext cx="22989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0000FF"/>
              </a:buClr>
              <a:buSzPts val="1400"/>
              <a:buFont typeface="DM Sans"/>
              <a:buChar char="●"/>
            </a:pPr>
            <a:r>
              <a:rPr lang="en">
                <a:solidFill>
                  <a:srgbClr val="0000FF"/>
                </a:solidFill>
                <a:latin typeface="DM Sans"/>
                <a:ea typeface="DM Sans"/>
                <a:cs typeface="DM Sans"/>
                <a:sym typeface="DM Sans"/>
              </a:rPr>
              <a:t>Service Endpoint</a:t>
            </a:r>
            <a:endParaRPr>
              <a:solidFill>
                <a:srgbClr val="0000FF"/>
              </a:solidFill>
              <a:latin typeface="DM Sans"/>
              <a:ea typeface="DM Sans"/>
              <a:cs typeface="DM Sans"/>
              <a:sym typeface="DM Sans"/>
            </a:endParaRPr>
          </a:p>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Private Endpoint</a:t>
            </a:r>
            <a:endParaRPr>
              <a:solidFill>
                <a:srgbClr val="999999"/>
              </a:solidFill>
              <a:latin typeface="DM Sans"/>
              <a:ea typeface="DM Sans"/>
              <a:cs typeface="DM Sans"/>
              <a:sym typeface="DM Sans"/>
            </a:endParaRPr>
          </a:p>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UDR</a:t>
            </a:r>
            <a:endParaRPr>
              <a:solidFill>
                <a:srgbClr val="999999"/>
              </a:solidFill>
              <a:latin typeface="DM Sans"/>
              <a:ea typeface="DM Sans"/>
              <a:cs typeface="DM Sans"/>
              <a:sym typeface="DM Sans"/>
            </a:endParaRPr>
          </a:p>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Firewall</a:t>
            </a:r>
            <a:endParaRPr>
              <a:solidFill>
                <a:srgbClr val="999999"/>
              </a:solidFill>
              <a:latin typeface="DM Sans"/>
              <a:ea typeface="DM Sans"/>
              <a:cs typeface="DM Sans"/>
              <a:sym typeface="DM Sans"/>
            </a:endParaRPr>
          </a:p>
        </p:txBody>
      </p:sp>
      <p:pic>
        <p:nvPicPr>
          <p:cNvPr id="3138" name="Google Shape;3138;p221"/>
          <p:cNvPicPr preferRelativeResize="0"/>
          <p:nvPr/>
        </p:nvPicPr>
        <p:blipFill rotWithShape="1">
          <a:blip r:embed="rId3">
            <a:alphaModFix/>
          </a:blip>
          <a:srcRect b="0" l="15563" r="15508" t="0"/>
          <a:stretch/>
        </p:blipFill>
        <p:spPr>
          <a:xfrm>
            <a:off x="2440087" y="3343300"/>
            <a:ext cx="3870774" cy="3275699"/>
          </a:xfrm>
          <a:prstGeom prst="rect">
            <a:avLst/>
          </a:prstGeom>
          <a:noFill/>
          <a:ln>
            <a:noFill/>
          </a:ln>
        </p:spPr>
      </p:pic>
      <p:grpSp>
        <p:nvGrpSpPr>
          <p:cNvPr id="3139" name="Google Shape;3139;p221"/>
          <p:cNvGrpSpPr/>
          <p:nvPr/>
        </p:nvGrpSpPr>
        <p:grpSpPr>
          <a:xfrm>
            <a:off x="8650524" y="2146387"/>
            <a:ext cx="3312301" cy="4157139"/>
            <a:chOff x="8650524" y="2146387"/>
            <a:chExt cx="3312301" cy="4157139"/>
          </a:xfrm>
        </p:grpSpPr>
        <p:grpSp>
          <p:nvGrpSpPr>
            <p:cNvPr id="3140" name="Google Shape;3140;p221"/>
            <p:cNvGrpSpPr/>
            <p:nvPr/>
          </p:nvGrpSpPr>
          <p:grpSpPr>
            <a:xfrm>
              <a:off x="8650524" y="2146387"/>
              <a:ext cx="3312301" cy="4157139"/>
              <a:chOff x="8650524" y="2146387"/>
              <a:chExt cx="3312301" cy="4157139"/>
            </a:xfrm>
          </p:grpSpPr>
          <p:pic>
            <p:nvPicPr>
              <p:cNvPr id="3141" name="Google Shape;3141;p221"/>
              <p:cNvPicPr preferRelativeResize="0"/>
              <p:nvPr/>
            </p:nvPicPr>
            <p:blipFill>
              <a:blip r:embed="rId4">
                <a:alphaModFix/>
              </a:blip>
              <a:stretch>
                <a:fillRect/>
              </a:stretch>
            </p:blipFill>
            <p:spPr>
              <a:xfrm>
                <a:off x="8650524" y="2146387"/>
                <a:ext cx="3258575" cy="4157139"/>
              </a:xfrm>
              <a:prstGeom prst="rect">
                <a:avLst/>
              </a:prstGeom>
              <a:noFill/>
              <a:ln>
                <a:noFill/>
              </a:ln>
            </p:spPr>
          </p:pic>
          <p:sp>
            <p:nvSpPr>
              <p:cNvPr id="3142" name="Google Shape;3142;p221"/>
              <p:cNvSpPr/>
              <p:nvPr/>
            </p:nvSpPr>
            <p:spPr>
              <a:xfrm>
                <a:off x="8650525" y="4628100"/>
                <a:ext cx="3312300" cy="1234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3" name="Google Shape;3143;p221"/>
            <p:cNvSpPr txBox="1"/>
            <p:nvPr/>
          </p:nvSpPr>
          <p:spPr>
            <a:xfrm>
              <a:off x="9531775" y="2195450"/>
              <a:ext cx="15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DM Sans"/>
                  <a:ea typeface="DM Sans"/>
                  <a:cs typeface="DM Sans"/>
                  <a:sym typeface="DM Sans"/>
                </a:rPr>
                <a:t>Subnet setting</a:t>
              </a:r>
              <a:endParaRPr>
                <a:solidFill>
                  <a:schemeClr val="dk2"/>
                </a:solidFill>
                <a:latin typeface="DM Sans"/>
                <a:ea typeface="DM Sans"/>
                <a:cs typeface="DM Sans"/>
                <a:sym typeface="DM Sans"/>
              </a:endParaRPr>
            </a:p>
          </p:txBody>
        </p:sp>
      </p:grpSp>
      <p:sp>
        <p:nvSpPr>
          <p:cNvPr id="3144" name="Google Shape;3144;p221"/>
          <p:cNvSpPr txBox="1"/>
          <p:nvPr/>
        </p:nvSpPr>
        <p:spPr>
          <a:xfrm>
            <a:off x="100324" y="615100"/>
            <a:ext cx="855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SE lets you connect from subnets to PaaS’s public endpoint via Azure Backbone</a:t>
            </a:r>
            <a:endParaRPr/>
          </a:p>
        </p:txBody>
      </p:sp>
      <p:sp>
        <p:nvSpPr>
          <p:cNvPr id="3145" name="Google Shape;3145;p221"/>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9" name="Shape 3149"/>
        <p:cNvGrpSpPr/>
        <p:nvPr/>
      </p:nvGrpSpPr>
      <p:grpSpPr>
        <a:xfrm>
          <a:off x="0" y="0"/>
          <a:ext cx="0" cy="0"/>
          <a:chOff x="0" y="0"/>
          <a:chExt cx="0" cy="0"/>
        </a:xfrm>
      </p:grpSpPr>
      <p:sp>
        <p:nvSpPr>
          <p:cNvPr id="3150" name="Google Shape;3150;p222"/>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2.2: Components -</a:t>
            </a:r>
            <a:r>
              <a:rPr lang="en" sz="2400">
                <a:solidFill>
                  <a:schemeClr val="lt1"/>
                </a:solidFill>
                <a:latin typeface="DM Sans"/>
                <a:ea typeface="DM Sans"/>
                <a:cs typeface="DM Sans"/>
                <a:sym typeface="DM Sans"/>
              </a:rPr>
              <a:t> </a:t>
            </a:r>
            <a:r>
              <a:rPr lang="en" sz="2400">
                <a:solidFill>
                  <a:srgbClr val="FF9900"/>
                </a:solidFill>
                <a:latin typeface="DM Sans"/>
                <a:ea typeface="DM Sans"/>
                <a:cs typeface="DM Sans"/>
                <a:sym typeface="DM Sans"/>
              </a:rPr>
              <a:t>Private</a:t>
            </a:r>
            <a:r>
              <a:rPr lang="en" sz="2400">
                <a:solidFill>
                  <a:srgbClr val="FF9900"/>
                </a:solidFill>
                <a:latin typeface="DM Sans"/>
                <a:ea typeface="DM Sans"/>
                <a:cs typeface="DM Sans"/>
                <a:sym typeface="DM Sans"/>
              </a:rPr>
              <a:t> Endpoints</a:t>
            </a:r>
            <a:endParaRPr>
              <a:solidFill>
                <a:srgbClr val="FF9900"/>
              </a:solidFill>
            </a:endParaRPr>
          </a:p>
          <a:p>
            <a:pPr indent="0" lvl="0" marL="0" rtl="0" algn="l">
              <a:spcBef>
                <a:spcPts val="0"/>
              </a:spcBef>
              <a:spcAft>
                <a:spcPts val="0"/>
              </a:spcAft>
              <a:buNone/>
            </a:pPr>
            <a:r>
              <a:t/>
            </a:r>
            <a:endParaRPr sz="2400">
              <a:solidFill>
                <a:srgbClr val="F9F6F4"/>
              </a:solidFill>
              <a:latin typeface="DM Sans"/>
              <a:ea typeface="DM Sans"/>
              <a:cs typeface="DM Sans"/>
              <a:sym typeface="DM Sans"/>
            </a:endParaRPr>
          </a:p>
        </p:txBody>
      </p:sp>
      <p:sp>
        <p:nvSpPr>
          <p:cNvPr id="3151" name="Google Shape;3151;p222"/>
          <p:cNvSpPr txBox="1"/>
          <p:nvPr/>
        </p:nvSpPr>
        <p:spPr>
          <a:xfrm>
            <a:off x="9866275" y="1002775"/>
            <a:ext cx="22989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Service Endpoint</a:t>
            </a:r>
            <a:endParaRPr>
              <a:solidFill>
                <a:srgbClr val="999999"/>
              </a:solidFill>
              <a:latin typeface="DM Sans"/>
              <a:ea typeface="DM Sans"/>
              <a:cs typeface="DM Sans"/>
              <a:sym typeface="DM Sans"/>
            </a:endParaRPr>
          </a:p>
          <a:p>
            <a:pPr indent="-317500" lvl="0" marL="457200" rtl="0" algn="l">
              <a:lnSpc>
                <a:spcPct val="115000"/>
              </a:lnSpc>
              <a:spcBef>
                <a:spcPts val="0"/>
              </a:spcBef>
              <a:spcAft>
                <a:spcPts val="0"/>
              </a:spcAft>
              <a:buClr>
                <a:srgbClr val="0000FF"/>
              </a:buClr>
              <a:buSzPts val="1400"/>
              <a:buFont typeface="DM Sans"/>
              <a:buChar char="●"/>
            </a:pPr>
            <a:r>
              <a:rPr lang="en">
                <a:solidFill>
                  <a:srgbClr val="0000FF"/>
                </a:solidFill>
                <a:latin typeface="DM Sans"/>
                <a:ea typeface="DM Sans"/>
                <a:cs typeface="DM Sans"/>
                <a:sym typeface="DM Sans"/>
              </a:rPr>
              <a:t>Private Endpoint</a:t>
            </a:r>
            <a:endParaRPr>
              <a:solidFill>
                <a:srgbClr val="0000FF"/>
              </a:solidFill>
              <a:latin typeface="DM Sans"/>
              <a:ea typeface="DM Sans"/>
              <a:cs typeface="DM Sans"/>
              <a:sym typeface="DM Sans"/>
            </a:endParaRPr>
          </a:p>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UDR</a:t>
            </a:r>
            <a:endParaRPr>
              <a:solidFill>
                <a:srgbClr val="999999"/>
              </a:solidFill>
              <a:latin typeface="DM Sans"/>
              <a:ea typeface="DM Sans"/>
              <a:cs typeface="DM Sans"/>
              <a:sym typeface="DM Sans"/>
            </a:endParaRPr>
          </a:p>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Firewall</a:t>
            </a:r>
            <a:endParaRPr>
              <a:solidFill>
                <a:srgbClr val="999999"/>
              </a:solidFill>
              <a:latin typeface="DM Sans"/>
              <a:ea typeface="DM Sans"/>
              <a:cs typeface="DM Sans"/>
              <a:sym typeface="DM Sans"/>
            </a:endParaRPr>
          </a:p>
        </p:txBody>
      </p:sp>
      <p:sp>
        <p:nvSpPr>
          <p:cNvPr id="3152" name="Google Shape;3152;p222"/>
          <p:cNvSpPr txBox="1"/>
          <p:nvPr/>
        </p:nvSpPr>
        <p:spPr>
          <a:xfrm>
            <a:off x="581275" y="1002775"/>
            <a:ext cx="90459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Private</a:t>
            </a:r>
            <a:r>
              <a:rPr lang="en">
                <a:latin typeface="DM Sans"/>
                <a:ea typeface="DM Sans"/>
                <a:cs typeface="DM Sans"/>
                <a:sym typeface="DM Sans"/>
              </a:rPr>
              <a:t> Endpoint is</a:t>
            </a:r>
            <a:r>
              <a:rPr b="1" lang="en">
                <a:latin typeface="DM Sans"/>
                <a:ea typeface="DM Sans"/>
                <a:cs typeface="DM Sans"/>
                <a:sym typeface="DM Sans"/>
              </a:rPr>
              <a:t> </a:t>
            </a:r>
            <a:r>
              <a:rPr b="1" lang="en">
                <a:solidFill>
                  <a:srgbClr val="0000FF"/>
                </a:solidFill>
                <a:latin typeface="DM Sans"/>
                <a:ea typeface="DM Sans"/>
                <a:cs typeface="DM Sans"/>
                <a:sym typeface="DM Sans"/>
              </a:rPr>
              <a:t>an actual resource</a:t>
            </a:r>
            <a:r>
              <a:rPr lang="en">
                <a:latin typeface="DM Sans"/>
                <a:ea typeface="DM Sans"/>
                <a:cs typeface="DM Sans"/>
                <a:sym typeface="DM Sans"/>
              </a:rPr>
              <a:t>, to be deployed into your subnet and connects to PaaS.</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PE charges for both ingress and egress traffic and time, roughly $0.01/GB</a:t>
            </a:r>
            <a:r>
              <a:rPr lang="en">
                <a:solidFill>
                  <a:srgbClr val="FF3621"/>
                </a:solidFill>
                <a:latin typeface="DM Sans"/>
                <a:ea typeface="DM Sans"/>
                <a:cs typeface="DM Sans"/>
                <a:sym typeface="DM Sans"/>
              </a:rPr>
              <a:t>*</a:t>
            </a:r>
            <a:endParaRPr>
              <a:solidFill>
                <a:srgbClr val="FF3621"/>
              </a:solidFill>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DNS must be configured such that the public address resolves to the private IP of its private endpoint. If custom DNS is used, need to add some records manually for correct mapping.</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PE must remain in the same region as the VNet it deployed into, but you can connect to PaaS in another regions.</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Azure vnet routing automatically figures out if your in-vnet traffic should go through the PE to PaaS. </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PE works for onprem scenarios.</a:t>
            </a:r>
            <a:endParaRPr>
              <a:latin typeface="DM Sans"/>
              <a:ea typeface="DM Sans"/>
              <a:cs typeface="DM Sans"/>
              <a:sym typeface="DM Sans"/>
            </a:endParaRPr>
          </a:p>
        </p:txBody>
      </p:sp>
      <p:sp>
        <p:nvSpPr>
          <p:cNvPr id="3153" name="Google Shape;3153;p222"/>
          <p:cNvSpPr txBox="1"/>
          <p:nvPr/>
        </p:nvSpPr>
        <p:spPr>
          <a:xfrm>
            <a:off x="100325" y="615100"/>
            <a:ext cx="11479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Each PE consuming 1 private IP, connecting your VNet to PaaS private IP via Azure Backbone </a:t>
            </a:r>
            <a:endParaRPr/>
          </a:p>
        </p:txBody>
      </p:sp>
      <p:pic>
        <p:nvPicPr>
          <p:cNvPr id="3154" name="Google Shape;3154;p222"/>
          <p:cNvPicPr preferRelativeResize="0"/>
          <p:nvPr/>
        </p:nvPicPr>
        <p:blipFill>
          <a:blip r:embed="rId3">
            <a:alphaModFix/>
          </a:blip>
          <a:stretch>
            <a:fillRect/>
          </a:stretch>
        </p:blipFill>
        <p:spPr>
          <a:xfrm>
            <a:off x="3018725" y="3153175"/>
            <a:ext cx="5789877" cy="3156000"/>
          </a:xfrm>
          <a:prstGeom prst="rect">
            <a:avLst/>
          </a:prstGeom>
          <a:noFill/>
          <a:ln>
            <a:noFill/>
          </a:ln>
        </p:spPr>
      </p:pic>
      <p:sp>
        <p:nvSpPr>
          <p:cNvPr id="3155" name="Google Shape;3155;p222"/>
          <p:cNvSpPr txBox="1"/>
          <p:nvPr/>
        </p:nvSpPr>
        <p:spPr>
          <a:xfrm>
            <a:off x="100325" y="5939875"/>
            <a:ext cx="229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*See latest doc for pricing</a:t>
            </a:r>
            <a:endParaRPr sz="1200"/>
          </a:p>
        </p:txBody>
      </p:sp>
      <p:sp>
        <p:nvSpPr>
          <p:cNvPr id="3156" name="Google Shape;3156;p222"/>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223"/>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2.3: Components -</a:t>
            </a:r>
            <a:r>
              <a:rPr lang="en" sz="2400">
                <a:solidFill>
                  <a:schemeClr val="lt1"/>
                </a:solidFill>
                <a:latin typeface="DM Sans"/>
                <a:ea typeface="DM Sans"/>
                <a:cs typeface="DM Sans"/>
                <a:sym typeface="DM Sans"/>
              </a:rPr>
              <a:t> </a:t>
            </a:r>
            <a:r>
              <a:rPr lang="en" sz="2400">
                <a:solidFill>
                  <a:srgbClr val="FF9900"/>
                </a:solidFill>
                <a:latin typeface="DM Sans"/>
                <a:ea typeface="DM Sans"/>
                <a:cs typeface="DM Sans"/>
                <a:sym typeface="DM Sans"/>
              </a:rPr>
              <a:t>UDR</a:t>
            </a:r>
            <a:endParaRPr>
              <a:solidFill>
                <a:srgbClr val="FF9900"/>
              </a:solidFill>
            </a:endParaRPr>
          </a:p>
          <a:p>
            <a:pPr indent="0" lvl="0" marL="0" rtl="0" algn="l">
              <a:spcBef>
                <a:spcPts val="0"/>
              </a:spcBef>
              <a:spcAft>
                <a:spcPts val="0"/>
              </a:spcAft>
              <a:buNone/>
            </a:pPr>
            <a:r>
              <a:t/>
            </a:r>
            <a:endParaRPr sz="2400">
              <a:solidFill>
                <a:srgbClr val="F9F6F4"/>
              </a:solidFill>
              <a:latin typeface="DM Sans"/>
              <a:ea typeface="DM Sans"/>
              <a:cs typeface="DM Sans"/>
              <a:sym typeface="DM Sans"/>
            </a:endParaRPr>
          </a:p>
        </p:txBody>
      </p:sp>
      <p:sp>
        <p:nvSpPr>
          <p:cNvPr id="3162" name="Google Shape;3162;p223"/>
          <p:cNvSpPr txBox="1"/>
          <p:nvPr/>
        </p:nvSpPr>
        <p:spPr>
          <a:xfrm>
            <a:off x="9866275" y="1002775"/>
            <a:ext cx="22989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Service Endpoint</a:t>
            </a:r>
            <a:endParaRPr>
              <a:solidFill>
                <a:srgbClr val="999999"/>
              </a:solidFill>
              <a:latin typeface="DM Sans"/>
              <a:ea typeface="DM Sans"/>
              <a:cs typeface="DM Sans"/>
              <a:sym typeface="DM Sans"/>
            </a:endParaRPr>
          </a:p>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Private Endpoint</a:t>
            </a:r>
            <a:endParaRPr>
              <a:solidFill>
                <a:srgbClr val="999999"/>
              </a:solidFill>
              <a:latin typeface="DM Sans"/>
              <a:ea typeface="DM Sans"/>
              <a:cs typeface="DM Sans"/>
              <a:sym typeface="DM Sans"/>
            </a:endParaRPr>
          </a:p>
          <a:p>
            <a:pPr indent="-317500" lvl="0" marL="457200" rtl="0" algn="l">
              <a:lnSpc>
                <a:spcPct val="115000"/>
              </a:lnSpc>
              <a:spcBef>
                <a:spcPts val="0"/>
              </a:spcBef>
              <a:spcAft>
                <a:spcPts val="0"/>
              </a:spcAft>
              <a:buClr>
                <a:srgbClr val="0000FF"/>
              </a:buClr>
              <a:buSzPts val="1400"/>
              <a:buFont typeface="DM Sans"/>
              <a:buChar char="●"/>
            </a:pPr>
            <a:r>
              <a:rPr lang="en">
                <a:solidFill>
                  <a:srgbClr val="0000FF"/>
                </a:solidFill>
                <a:latin typeface="DM Sans"/>
                <a:ea typeface="DM Sans"/>
                <a:cs typeface="DM Sans"/>
                <a:sym typeface="DM Sans"/>
              </a:rPr>
              <a:t>UDR</a:t>
            </a:r>
            <a:endParaRPr>
              <a:solidFill>
                <a:srgbClr val="0000FF"/>
              </a:solidFill>
              <a:latin typeface="DM Sans"/>
              <a:ea typeface="DM Sans"/>
              <a:cs typeface="DM Sans"/>
              <a:sym typeface="DM Sans"/>
            </a:endParaRPr>
          </a:p>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Firewall</a:t>
            </a:r>
            <a:endParaRPr>
              <a:solidFill>
                <a:srgbClr val="999999"/>
              </a:solidFill>
              <a:latin typeface="DM Sans"/>
              <a:ea typeface="DM Sans"/>
              <a:cs typeface="DM Sans"/>
              <a:sym typeface="DM Sans"/>
            </a:endParaRPr>
          </a:p>
        </p:txBody>
      </p:sp>
      <p:sp>
        <p:nvSpPr>
          <p:cNvPr id="3163" name="Google Shape;3163;p223"/>
          <p:cNvSpPr txBox="1"/>
          <p:nvPr/>
        </p:nvSpPr>
        <p:spPr>
          <a:xfrm>
            <a:off x="581275" y="926575"/>
            <a:ext cx="92289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You can use User Defined Routes to control how your traffic flows within VNet at high granularity</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Read all details here: </a:t>
            </a:r>
            <a:r>
              <a:rPr lang="en" u="sng">
                <a:solidFill>
                  <a:schemeClr val="hlink"/>
                </a:solidFill>
                <a:latin typeface="DM Sans"/>
                <a:ea typeface="DM Sans"/>
                <a:cs typeface="DM Sans"/>
                <a:sym typeface="DM Sans"/>
                <a:hlinkClick r:id="rId3"/>
              </a:rPr>
              <a:t>Azure virtual network traffic routing | Microsoft Docs</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Next hop just means where should Azure route this traffic to as next step (can see from effective routes)</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Service endpoint routes override any BGP or UDR routes for the address prefix match of an Azure service.</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b="1" lang="en">
                <a:solidFill>
                  <a:srgbClr val="0000FF"/>
                </a:solidFill>
                <a:latin typeface="DM Sans"/>
                <a:ea typeface="DM Sans"/>
                <a:cs typeface="DM Sans"/>
                <a:sym typeface="DM Sans"/>
              </a:rPr>
              <a:t>Workflow:</a:t>
            </a:r>
            <a:r>
              <a:rPr lang="en">
                <a:latin typeface="DM Sans"/>
                <a:ea typeface="DM Sans"/>
                <a:cs typeface="DM Sans"/>
                <a:sym typeface="DM Sans"/>
              </a:rPr>
              <a:t> create route table -&gt; add custom routes -&gt; associate route table with subnets</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In ADB exfiltration protection setup, we just need to route ADB subnets egress traffic </a:t>
            </a:r>
            <a:r>
              <a:rPr b="1" lang="en">
                <a:solidFill>
                  <a:srgbClr val="0000FF"/>
                </a:solidFill>
                <a:latin typeface="DM Sans"/>
                <a:ea typeface="DM Sans"/>
                <a:cs typeface="DM Sans"/>
                <a:sym typeface="DM Sans"/>
              </a:rPr>
              <a:t>(0.0.0.0/0)</a:t>
            </a:r>
            <a:r>
              <a:rPr lang="en">
                <a:latin typeface="DM Sans"/>
                <a:ea typeface="DM Sans"/>
                <a:cs typeface="DM Sans"/>
                <a:sym typeface="DM Sans"/>
              </a:rPr>
              <a:t> to firewall private IP, via a user defined route.</a:t>
            </a:r>
            <a:endParaRPr>
              <a:latin typeface="DM Sans"/>
              <a:ea typeface="DM Sans"/>
              <a:cs typeface="DM Sans"/>
              <a:sym typeface="DM Sans"/>
            </a:endParaRPr>
          </a:p>
        </p:txBody>
      </p:sp>
      <p:sp>
        <p:nvSpPr>
          <p:cNvPr id="3164" name="Google Shape;3164;p223"/>
          <p:cNvSpPr txBox="1"/>
          <p:nvPr/>
        </p:nvSpPr>
        <p:spPr>
          <a:xfrm>
            <a:off x="100325" y="615100"/>
            <a:ext cx="11479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use UDR to route egress traffic from ADB subnets to private IP of firewall, UDR overwrites default routes</a:t>
            </a:r>
            <a:endParaRPr/>
          </a:p>
        </p:txBody>
      </p:sp>
      <p:pic>
        <p:nvPicPr>
          <p:cNvPr id="3165" name="Google Shape;3165;p223"/>
          <p:cNvPicPr preferRelativeResize="0"/>
          <p:nvPr/>
        </p:nvPicPr>
        <p:blipFill>
          <a:blip r:embed="rId4">
            <a:alphaModFix/>
          </a:blip>
          <a:stretch>
            <a:fillRect/>
          </a:stretch>
        </p:blipFill>
        <p:spPr>
          <a:xfrm>
            <a:off x="7751613" y="2998698"/>
            <a:ext cx="4056424" cy="3001427"/>
          </a:xfrm>
          <a:prstGeom prst="rect">
            <a:avLst/>
          </a:prstGeom>
          <a:noFill/>
          <a:ln>
            <a:noFill/>
          </a:ln>
        </p:spPr>
      </p:pic>
      <p:graphicFrame>
        <p:nvGraphicFramePr>
          <p:cNvPr id="3166" name="Google Shape;3166;p223"/>
          <p:cNvGraphicFramePr/>
          <p:nvPr/>
        </p:nvGraphicFramePr>
        <p:xfrm>
          <a:off x="826525" y="2998700"/>
          <a:ext cx="3000000" cy="3000000"/>
        </p:xfrm>
        <a:graphic>
          <a:graphicData uri="http://schemas.openxmlformats.org/drawingml/2006/table">
            <a:tbl>
              <a:tblPr>
                <a:noFill/>
                <a:tableStyleId>{C41B4330-EF34-4ED4-B4FF-98C08E9C765C}</a:tableStyleId>
              </a:tblPr>
              <a:tblGrid>
                <a:gridCol w="1582600"/>
                <a:gridCol w="5182000"/>
              </a:tblGrid>
              <a:tr h="231775">
                <a:tc>
                  <a:txBody>
                    <a:bodyPr/>
                    <a:lstStyle/>
                    <a:p>
                      <a:pPr indent="0" lvl="0" marL="0" rtl="0" algn="l">
                        <a:spcBef>
                          <a:spcPts val="0"/>
                        </a:spcBef>
                        <a:spcAft>
                          <a:spcPts val="0"/>
                        </a:spcAft>
                        <a:buNone/>
                      </a:pPr>
                      <a:r>
                        <a:rPr lang="en" sz="1200">
                          <a:latin typeface="DM Sans"/>
                          <a:ea typeface="DM Sans"/>
                          <a:cs typeface="DM Sans"/>
                          <a:sym typeface="DM Sans"/>
                        </a:rPr>
                        <a:t>System Routes</a:t>
                      </a:r>
                      <a:endParaRPr sz="1200">
                        <a:latin typeface="DM Sans"/>
                        <a:ea typeface="DM Sans"/>
                        <a:cs typeface="DM Sans"/>
                        <a:sym typeface="DM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1200">
                          <a:latin typeface="DM Sans"/>
                          <a:ea typeface="DM Sans"/>
                          <a:cs typeface="DM Sans"/>
                          <a:sym typeface="DM Sans"/>
                        </a:rPr>
                        <a:t>Auto created and associated with each subnet</a:t>
                      </a:r>
                      <a:endParaRPr sz="1200">
                        <a:latin typeface="DM Sans"/>
                        <a:ea typeface="DM Sans"/>
                        <a:cs typeface="DM Sans"/>
                        <a:sym typeface="DM Sans"/>
                      </a:endParaRPr>
                    </a:p>
                  </a:txBody>
                  <a:tcPr marT="91425" marB="91425" marR="91425" marL="91425">
                    <a:solidFill>
                      <a:srgbClr val="D9EAD3"/>
                    </a:solidFill>
                  </a:tcPr>
                </a:tc>
              </a:tr>
              <a:tr h="231775">
                <a:tc>
                  <a:txBody>
                    <a:bodyPr/>
                    <a:lstStyle/>
                    <a:p>
                      <a:pPr indent="0" lvl="0" marL="0" rtl="0" algn="l">
                        <a:spcBef>
                          <a:spcPts val="0"/>
                        </a:spcBef>
                        <a:spcAft>
                          <a:spcPts val="0"/>
                        </a:spcAft>
                        <a:buNone/>
                      </a:pPr>
                      <a:r>
                        <a:rPr lang="en" sz="1200">
                          <a:latin typeface="DM Sans"/>
                          <a:ea typeface="DM Sans"/>
                          <a:cs typeface="DM Sans"/>
                          <a:sym typeface="DM Sans"/>
                        </a:rPr>
                        <a:t>Custom Routes</a:t>
                      </a:r>
                      <a:endParaRPr sz="1200">
                        <a:latin typeface="DM Sans"/>
                        <a:ea typeface="DM Sans"/>
                        <a:cs typeface="DM Sans"/>
                        <a:sym typeface="DM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1200">
                          <a:latin typeface="DM Sans"/>
                          <a:ea typeface="DM Sans"/>
                          <a:cs typeface="DM Sans"/>
                          <a:sym typeface="DM Sans"/>
                        </a:rPr>
                        <a:t>User defined Routes, can override some system routes</a:t>
                      </a:r>
                      <a:endParaRPr sz="1200">
                        <a:latin typeface="DM Sans"/>
                        <a:ea typeface="DM Sans"/>
                        <a:cs typeface="DM Sans"/>
                        <a:sym typeface="DM Sans"/>
                      </a:endParaRPr>
                    </a:p>
                  </a:txBody>
                  <a:tcPr marT="91425" marB="91425" marR="91425" marL="91425">
                    <a:solidFill>
                      <a:srgbClr val="D9EAD3"/>
                    </a:solidFill>
                  </a:tcPr>
                </a:tc>
              </a:tr>
              <a:tr h="463550">
                <a:tc>
                  <a:txBody>
                    <a:bodyPr/>
                    <a:lstStyle/>
                    <a:p>
                      <a:pPr indent="0" lvl="0" marL="0" rtl="0" algn="l">
                        <a:lnSpc>
                          <a:spcPct val="115000"/>
                        </a:lnSpc>
                        <a:spcBef>
                          <a:spcPts val="0"/>
                        </a:spcBef>
                        <a:spcAft>
                          <a:spcPts val="0"/>
                        </a:spcAft>
                        <a:buNone/>
                      </a:pPr>
                      <a:r>
                        <a:rPr lang="en" sz="1200">
                          <a:latin typeface="DM Sans"/>
                          <a:ea typeface="DM Sans"/>
                          <a:cs typeface="DM Sans"/>
                          <a:sym typeface="DM Sans"/>
                        </a:rPr>
                        <a:t>0.0.0.0/0 address prefix</a:t>
                      </a:r>
                      <a:endParaRPr sz="1200">
                        <a:latin typeface="DM Sans"/>
                        <a:ea typeface="DM Sans"/>
                        <a:cs typeface="DM Sans"/>
                        <a:sym typeface="DM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1200">
                          <a:latin typeface="DM Sans"/>
                          <a:ea typeface="DM Sans"/>
                          <a:cs typeface="DM Sans"/>
                          <a:sym typeface="DM Sans"/>
                        </a:rPr>
                        <a:t>A route with the 0.0.0.0/0 address prefix instructs Azure how to route traffic destined for an IP address </a:t>
                      </a:r>
                      <a:r>
                        <a:rPr lang="en" sz="1200">
                          <a:solidFill>
                            <a:srgbClr val="0000FF"/>
                          </a:solidFill>
                          <a:latin typeface="DM Sans"/>
                          <a:ea typeface="DM Sans"/>
                          <a:cs typeface="DM Sans"/>
                          <a:sym typeface="DM Sans"/>
                        </a:rPr>
                        <a:t>that isn't within the address prefix of any other route in a subnet's route table.</a:t>
                      </a:r>
                      <a:endParaRPr sz="1200">
                        <a:solidFill>
                          <a:srgbClr val="0000FF"/>
                        </a:solidFill>
                        <a:latin typeface="DM Sans"/>
                        <a:ea typeface="DM Sans"/>
                        <a:cs typeface="DM Sans"/>
                        <a:sym typeface="DM Sans"/>
                      </a:endParaRPr>
                    </a:p>
                  </a:txBody>
                  <a:tcPr marT="91425" marB="91425" marR="91425" marL="91425">
                    <a:solidFill>
                      <a:srgbClr val="D9EAD3"/>
                    </a:solidFill>
                  </a:tcPr>
                </a:tc>
              </a:tr>
              <a:tr h="1274800">
                <a:tc>
                  <a:txBody>
                    <a:bodyPr/>
                    <a:lstStyle/>
                    <a:p>
                      <a:pPr indent="0" lvl="0" marL="0" rtl="0" algn="l">
                        <a:lnSpc>
                          <a:spcPct val="115000"/>
                        </a:lnSpc>
                        <a:spcBef>
                          <a:spcPts val="0"/>
                        </a:spcBef>
                        <a:spcAft>
                          <a:spcPts val="0"/>
                        </a:spcAft>
                        <a:buNone/>
                      </a:pPr>
                      <a:r>
                        <a:rPr lang="en" sz="1200">
                          <a:latin typeface="DM Sans"/>
                          <a:ea typeface="DM Sans"/>
                          <a:cs typeface="DM Sans"/>
                          <a:sym typeface="DM Sans"/>
                        </a:rPr>
                        <a:t>Next hop type (read full list details on doc!)</a:t>
                      </a:r>
                      <a:endParaRPr sz="1200">
                        <a:latin typeface="DM Sans"/>
                        <a:ea typeface="DM Sans"/>
                        <a:cs typeface="DM Sans"/>
                        <a:sym typeface="DM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1200">
                          <a:solidFill>
                            <a:srgbClr val="0000FF"/>
                          </a:solidFill>
                          <a:latin typeface="DM Sans"/>
                          <a:ea typeface="DM Sans"/>
                          <a:cs typeface="DM Sans"/>
                          <a:sym typeface="DM Sans"/>
                        </a:rPr>
                        <a:t>Virtual appliance</a:t>
                      </a:r>
                      <a:r>
                        <a:rPr lang="en" sz="1200">
                          <a:latin typeface="DM Sans"/>
                          <a:ea typeface="DM Sans"/>
                          <a:cs typeface="DM Sans"/>
                          <a:sym typeface="DM Sans"/>
                        </a:rPr>
                        <a:t>: A virtual appliance is a virtual machine that typically runs a network application, such as a firewall.</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rPr lang="en" sz="1200">
                          <a:solidFill>
                            <a:srgbClr val="0000FF"/>
                          </a:solidFill>
                          <a:latin typeface="DM Sans"/>
                          <a:ea typeface="DM Sans"/>
                          <a:cs typeface="DM Sans"/>
                          <a:sym typeface="DM Sans"/>
                        </a:rPr>
                        <a:t>None</a:t>
                      </a:r>
                      <a:r>
                        <a:rPr lang="en" sz="1200">
                          <a:latin typeface="DM Sans"/>
                          <a:ea typeface="DM Sans"/>
                          <a:cs typeface="DM Sans"/>
                          <a:sym typeface="DM Sans"/>
                        </a:rPr>
                        <a:t>: Specify when you want to drop traffic to an address prefix, rather than forwarding the traffic to a destination.</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rPr lang="en" sz="1200">
                          <a:solidFill>
                            <a:srgbClr val="0000FF"/>
                          </a:solidFill>
                          <a:latin typeface="DM Sans"/>
                          <a:ea typeface="DM Sans"/>
                          <a:cs typeface="DM Sans"/>
                          <a:sym typeface="DM Sans"/>
                        </a:rPr>
                        <a:t>Internet</a:t>
                      </a:r>
                      <a:r>
                        <a:rPr lang="en" sz="1200">
                          <a:latin typeface="DM Sans"/>
                          <a:ea typeface="DM Sans"/>
                          <a:cs typeface="DM Sans"/>
                          <a:sym typeface="DM Sans"/>
                        </a:rPr>
                        <a:t>: Specify when you want to explicitly route traffic destined to an address prefix to the Internet, or if you want traffic destined for Azure services with public IP addresses kept within the Azure backbone network.</a:t>
                      </a:r>
                      <a:endParaRPr sz="1200">
                        <a:latin typeface="DM Sans"/>
                        <a:ea typeface="DM Sans"/>
                        <a:cs typeface="DM Sans"/>
                        <a:sym typeface="DM Sans"/>
                      </a:endParaRPr>
                    </a:p>
                  </a:txBody>
                  <a:tcPr marT="91425" marB="91425" marR="91425" marL="91425">
                    <a:solidFill>
                      <a:srgbClr val="D9EAD3"/>
                    </a:solidFill>
                  </a:tcPr>
                </a:tc>
              </a:tr>
            </a:tbl>
          </a:graphicData>
        </a:graphic>
      </p:graphicFrame>
      <p:grpSp>
        <p:nvGrpSpPr>
          <p:cNvPr id="3167" name="Google Shape;3167;p223"/>
          <p:cNvGrpSpPr/>
          <p:nvPr/>
        </p:nvGrpSpPr>
        <p:grpSpPr>
          <a:xfrm>
            <a:off x="9543225" y="3520175"/>
            <a:ext cx="2237950" cy="2269500"/>
            <a:chOff x="9543225" y="3520175"/>
            <a:chExt cx="2237950" cy="2269500"/>
          </a:xfrm>
        </p:grpSpPr>
        <p:sp>
          <p:nvSpPr>
            <p:cNvPr id="3168" name="Google Shape;3168;p223"/>
            <p:cNvSpPr txBox="1"/>
            <p:nvPr/>
          </p:nvSpPr>
          <p:spPr>
            <a:xfrm>
              <a:off x="9866275" y="3520175"/>
              <a:ext cx="191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0000FF"/>
                  </a:solidFill>
                  <a:latin typeface="DM Sans"/>
                  <a:ea typeface="DM Sans"/>
                  <a:cs typeface="DM Sans"/>
                  <a:sym typeface="DM Sans"/>
                </a:rPr>
                <a:t>VM in this subnet initiates traffic</a:t>
              </a:r>
              <a:endParaRPr i="1" sz="1200">
                <a:solidFill>
                  <a:srgbClr val="0000FF"/>
                </a:solidFill>
                <a:latin typeface="DM Sans"/>
                <a:ea typeface="DM Sans"/>
                <a:cs typeface="DM Sans"/>
                <a:sym typeface="DM Sans"/>
              </a:endParaRPr>
            </a:p>
          </p:txBody>
        </p:sp>
        <p:sp>
          <p:nvSpPr>
            <p:cNvPr id="3169" name="Google Shape;3169;p223"/>
            <p:cNvSpPr txBox="1"/>
            <p:nvPr/>
          </p:nvSpPr>
          <p:spPr>
            <a:xfrm>
              <a:off x="9866275" y="4327550"/>
              <a:ext cx="191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0000FF"/>
                  </a:solidFill>
                  <a:latin typeface="DM Sans"/>
                  <a:ea typeface="DM Sans"/>
                  <a:cs typeface="DM Sans"/>
                  <a:sym typeface="DM Sans"/>
                </a:rPr>
                <a:t>VM traffic trying to reach address prefix</a:t>
              </a:r>
              <a:endParaRPr i="1" sz="1200">
                <a:solidFill>
                  <a:srgbClr val="0000FF"/>
                </a:solidFill>
                <a:latin typeface="DM Sans"/>
                <a:ea typeface="DM Sans"/>
                <a:cs typeface="DM Sans"/>
                <a:sym typeface="DM Sans"/>
              </a:endParaRPr>
            </a:p>
          </p:txBody>
        </p:sp>
        <p:sp>
          <p:nvSpPr>
            <p:cNvPr id="3170" name="Google Shape;3170;p223"/>
            <p:cNvSpPr txBox="1"/>
            <p:nvPr/>
          </p:nvSpPr>
          <p:spPr>
            <a:xfrm>
              <a:off x="9866275" y="5050775"/>
              <a:ext cx="191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0000FF"/>
                  </a:solidFill>
                  <a:latin typeface="DM Sans"/>
                  <a:ea typeface="DM Sans"/>
                  <a:cs typeface="DM Sans"/>
                  <a:sym typeface="DM Sans"/>
                </a:rPr>
                <a:t>Then this traffic will be routed to next hop 10.178.0.4</a:t>
              </a:r>
              <a:endParaRPr i="1" sz="1200">
                <a:solidFill>
                  <a:srgbClr val="0000FF"/>
                </a:solidFill>
                <a:latin typeface="DM Sans"/>
                <a:ea typeface="DM Sans"/>
                <a:cs typeface="DM Sans"/>
                <a:sym typeface="DM Sans"/>
              </a:endParaRPr>
            </a:p>
          </p:txBody>
        </p:sp>
        <p:sp>
          <p:nvSpPr>
            <p:cNvPr id="3171" name="Google Shape;3171;p223"/>
            <p:cNvSpPr/>
            <p:nvPr/>
          </p:nvSpPr>
          <p:spPr>
            <a:xfrm>
              <a:off x="9543225" y="3658775"/>
              <a:ext cx="386100" cy="27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172" name="Google Shape;3172;p223"/>
            <p:cNvSpPr/>
            <p:nvPr/>
          </p:nvSpPr>
          <p:spPr>
            <a:xfrm>
              <a:off x="9543225" y="4466150"/>
              <a:ext cx="386100" cy="27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173" name="Google Shape;3173;p223"/>
            <p:cNvSpPr/>
            <p:nvPr/>
          </p:nvSpPr>
          <p:spPr>
            <a:xfrm>
              <a:off x="9543225" y="5273525"/>
              <a:ext cx="386100" cy="276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grpSp>
      <p:sp>
        <p:nvSpPr>
          <p:cNvPr id="3174" name="Google Shape;3174;p223"/>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8" name="Shape 3178"/>
        <p:cNvGrpSpPr/>
        <p:nvPr/>
      </p:nvGrpSpPr>
      <p:grpSpPr>
        <a:xfrm>
          <a:off x="0" y="0"/>
          <a:ext cx="0" cy="0"/>
          <a:chOff x="0" y="0"/>
          <a:chExt cx="0" cy="0"/>
        </a:xfrm>
      </p:grpSpPr>
      <p:sp>
        <p:nvSpPr>
          <p:cNvPr id="3179" name="Google Shape;3179;p224"/>
          <p:cNvSpPr/>
          <p:nvPr/>
        </p:nvSpPr>
        <p:spPr>
          <a:xfrm>
            <a:off x="52123" y="64275"/>
            <a:ext cx="74862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2.4: Components -</a:t>
            </a:r>
            <a:r>
              <a:rPr lang="en" sz="2400">
                <a:solidFill>
                  <a:schemeClr val="lt1"/>
                </a:solidFill>
                <a:latin typeface="DM Sans"/>
                <a:ea typeface="DM Sans"/>
                <a:cs typeface="DM Sans"/>
                <a:sym typeface="DM Sans"/>
              </a:rPr>
              <a:t> </a:t>
            </a:r>
            <a:r>
              <a:rPr lang="en" sz="2400">
                <a:solidFill>
                  <a:srgbClr val="FF9900"/>
                </a:solidFill>
                <a:latin typeface="DM Sans"/>
                <a:ea typeface="DM Sans"/>
                <a:cs typeface="DM Sans"/>
                <a:sym typeface="DM Sans"/>
              </a:rPr>
              <a:t>Firewall</a:t>
            </a:r>
            <a:endParaRPr sz="2400">
              <a:solidFill>
                <a:srgbClr val="FF9900"/>
              </a:solidFill>
              <a:latin typeface="DM Sans"/>
              <a:ea typeface="DM Sans"/>
              <a:cs typeface="DM Sans"/>
              <a:sym typeface="DM Sans"/>
            </a:endParaRPr>
          </a:p>
        </p:txBody>
      </p:sp>
      <p:sp>
        <p:nvSpPr>
          <p:cNvPr id="3180" name="Google Shape;3180;p224"/>
          <p:cNvSpPr txBox="1"/>
          <p:nvPr/>
        </p:nvSpPr>
        <p:spPr>
          <a:xfrm>
            <a:off x="9866275" y="1002775"/>
            <a:ext cx="22989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Service Endpoint</a:t>
            </a:r>
            <a:endParaRPr>
              <a:solidFill>
                <a:srgbClr val="999999"/>
              </a:solidFill>
              <a:latin typeface="DM Sans"/>
              <a:ea typeface="DM Sans"/>
              <a:cs typeface="DM Sans"/>
              <a:sym typeface="DM Sans"/>
            </a:endParaRPr>
          </a:p>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Private Endpoint</a:t>
            </a:r>
            <a:endParaRPr>
              <a:solidFill>
                <a:srgbClr val="999999"/>
              </a:solidFill>
              <a:latin typeface="DM Sans"/>
              <a:ea typeface="DM Sans"/>
              <a:cs typeface="DM Sans"/>
              <a:sym typeface="DM Sans"/>
            </a:endParaRPr>
          </a:p>
          <a:p>
            <a:pPr indent="-317500" lvl="0" marL="457200" rtl="0" algn="l">
              <a:lnSpc>
                <a:spcPct val="115000"/>
              </a:lnSpc>
              <a:spcBef>
                <a:spcPts val="0"/>
              </a:spcBef>
              <a:spcAft>
                <a:spcPts val="0"/>
              </a:spcAft>
              <a:buClr>
                <a:srgbClr val="999999"/>
              </a:buClr>
              <a:buSzPts val="1400"/>
              <a:buFont typeface="DM Sans"/>
              <a:buChar char="●"/>
            </a:pPr>
            <a:r>
              <a:rPr lang="en">
                <a:solidFill>
                  <a:srgbClr val="999999"/>
                </a:solidFill>
                <a:latin typeface="DM Sans"/>
                <a:ea typeface="DM Sans"/>
                <a:cs typeface="DM Sans"/>
                <a:sym typeface="DM Sans"/>
              </a:rPr>
              <a:t>UDR</a:t>
            </a:r>
            <a:endParaRPr>
              <a:solidFill>
                <a:srgbClr val="999999"/>
              </a:solidFill>
              <a:latin typeface="DM Sans"/>
              <a:ea typeface="DM Sans"/>
              <a:cs typeface="DM Sans"/>
              <a:sym typeface="DM Sans"/>
            </a:endParaRPr>
          </a:p>
          <a:p>
            <a:pPr indent="-317500" lvl="0" marL="457200" rtl="0" algn="l">
              <a:lnSpc>
                <a:spcPct val="115000"/>
              </a:lnSpc>
              <a:spcBef>
                <a:spcPts val="0"/>
              </a:spcBef>
              <a:spcAft>
                <a:spcPts val="0"/>
              </a:spcAft>
              <a:buClr>
                <a:srgbClr val="0000FF"/>
              </a:buClr>
              <a:buSzPts val="1400"/>
              <a:buFont typeface="DM Sans"/>
              <a:buChar char="●"/>
            </a:pPr>
            <a:r>
              <a:rPr lang="en">
                <a:solidFill>
                  <a:srgbClr val="0000FF"/>
                </a:solidFill>
                <a:latin typeface="DM Sans"/>
                <a:ea typeface="DM Sans"/>
                <a:cs typeface="DM Sans"/>
                <a:sym typeface="DM Sans"/>
              </a:rPr>
              <a:t>Firewall</a:t>
            </a:r>
            <a:endParaRPr>
              <a:solidFill>
                <a:srgbClr val="0000FF"/>
              </a:solidFill>
              <a:latin typeface="DM Sans"/>
              <a:ea typeface="DM Sans"/>
              <a:cs typeface="DM Sans"/>
              <a:sym typeface="DM Sans"/>
            </a:endParaRPr>
          </a:p>
        </p:txBody>
      </p:sp>
      <p:sp>
        <p:nvSpPr>
          <p:cNvPr id="3181" name="Google Shape;3181;p224"/>
          <p:cNvSpPr txBox="1"/>
          <p:nvPr/>
        </p:nvSpPr>
        <p:spPr>
          <a:xfrm>
            <a:off x="581275" y="1002775"/>
            <a:ext cx="83232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Denies </a:t>
            </a:r>
            <a:r>
              <a:rPr b="1" lang="en">
                <a:solidFill>
                  <a:srgbClr val="0000FF"/>
                </a:solidFill>
                <a:latin typeface="DM Sans"/>
                <a:ea typeface="DM Sans"/>
                <a:cs typeface="DM Sans"/>
                <a:sym typeface="DM Sans"/>
              </a:rPr>
              <a:t>everything</a:t>
            </a:r>
            <a:r>
              <a:rPr lang="en">
                <a:latin typeface="DM Sans"/>
                <a:ea typeface="DM Sans"/>
                <a:cs typeface="DM Sans"/>
                <a:sym typeface="DM Sans"/>
              </a:rPr>
              <a:t> by default</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Network rules (by IP address) and Application rules (by FQDN, domain names)</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Each rule set has priority level, smaller number means higher priority.</a:t>
            </a:r>
            <a:endParaRPr>
              <a:latin typeface="DM Sans"/>
              <a:ea typeface="DM Sans"/>
              <a:cs typeface="DM Sans"/>
              <a:sym typeface="DM Sans"/>
            </a:endParaRPr>
          </a:p>
        </p:txBody>
      </p:sp>
      <p:sp>
        <p:nvSpPr>
          <p:cNvPr id="3182" name="Google Shape;3182;p224"/>
          <p:cNvSpPr txBox="1"/>
          <p:nvPr/>
        </p:nvSpPr>
        <p:spPr>
          <a:xfrm>
            <a:off x="100325" y="615100"/>
            <a:ext cx="114792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a:t>
            </a:r>
            <a:r>
              <a:rPr lang="en" sz="1200">
                <a:solidFill>
                  <a:srgbClr val="3D6F7E"/>
                </a:solidFill>
                <a:latin typeface="DM Sans"/>
                <a:ea typeface="DM Sans"/>
                <a:cs typeface="DM Sans"/>
                <a:sym typeface="DM Sans"/>
              </a:rPr>
              <a:t> takeaway: we need to allowlist control plane services IP and FQDN, in hub firewall</a:t>
            </a:r>
            <a:endParaRPr/>
          </a:p>
        </p:txBody>
      </p:sp>
      <p:pic>
        <p:nvPicPr>
          <p:cNvPr id="3183" name="Google Shape;3183;p224"/>
          <p:cNvPicPr preferRelativeResize="0"/>
          <p:nvPr/>
        </p:nvPicPr>
        <p:blipFill>
          <a:blip r:embed="rId3">
            <a:alphaModFix/>
          </a:blip>
          <a:stretch>
            <a:fillRect/>
          </a:stretch>
        </p:blipFill>
        <p:spPr>
          <a:xfrm>
            <a:off x="6981338" y="2257150"/>
            <a:ext cx="5015815" cy="3911224"/>
          </a:xfrm>
          <a:prstGeom prst="rect">
            <a:avLst/>
          </a:prstGeom>
          <a:noFill/>
          <a:ln>
            <a:noFill/>
          </a:ln>
        </p:spPr>
      </p:pic>
      <p:sp>
        <p:nvSpPr>
          <p:cNvPr id="3184" name="Google Shape;3184;p224"/>
          <p:cNvSpPr txBox="1"/>
          <p:nvPr/>
        </p:nvSpPr>
        <p:spPr>
          <a:xfrm>
            <a:off x="581275" y="1898575"/>
            <a:ext cx="64548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Processing logic sequence: </a:t>
            </a:r>
            <a:r>
              <a:rPr lang="en">
                <a:solidFill>
                  <a:srgbClr val="0000FF"/>
                </a:solidFill>
                <a:latin typeface="DM Sans"/>
                <a:ea typeface="DM Sans"/>
                <a:cs typeface="DM Sans"/>
                <a:sym typeface="DM Sans"/>
              </a:rPr>
              <a:t>DNAT rules -&gt; Network rules -&gt; Application rules</a:t>
            </a:r>
            <a:r>
              <a:rPr lang="en">
                <a:latin typeface="DM Sans"/>
                <a:ea typeface="DM Sans"/>
                <a:cs typeface="DM Sans"/>
                <a:sym typeface="DM Sans"/>
              </a:rPr>
              <a:t>, regardless of Rule collection priority and policy inheritance -&gt; </a:t>
            </a:r>
            <a:r>
              <a:rPr b="1" lang="en">
                <a:solidFill>
                  <a:srgbClr val="0000FF"/>
                </a:solidFill>
                <a:latin typeface="DM Sans"/>
                <a:ea typeface="DM Sans"/>
                <a:cs typeface="DM Sans"/>
                <a:sym typeface="DM Sans"/>
              </a:rPr>
              <a:t>e.g.</a:t>
            </a:r>
            <a:r>
              <a:rPr lang="en">
                <a:latin typeface="DM Sans"/>
                <a:ea typeface="DM Sans"/>
                <a:cs typeface="DM Sans"/>
                <a:sym typeface="DM Sans"/>
              </a:rPr>
              <a:t> if you have a priority 200 application rule conflicting with priority 50000 network rule, Azure will still choose to follow the network rule at priority 50000.</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The rules are </a:t>
            </a:r>
            <a:r>
              <a:rPr b="1" lang="en">
                <a:solidFill>
                  <a:srgbClr val="0000FF"/>
                </a:solidFill>
                <a:latin typeface="DM Sans"/>
                <a:ea typeface="DM Sans"/>
                <a:cs typeface="DM Sans"/>
                <a:sym typeface="DM Sans"/>
              </a:rPr>
              <a:t>terminating</a:t>
            </a:r>
            <a:r>
              <a:rPr lang="en">
                <a:latin typeface="DM Sans"/>
                <a:ea typeface="DM Sans"/>
                <a:cs typeface="DM Sans"/>
                <a:sym typeface="DM Sans"/>
              </a:rPr>
              <a:t> -&gt; if a match is found in a network rule, no other rules are processed.</a:t>
            </a:r>
            <a:endParaRPr>
              <a:latin typeface="DM Sans"/>
              <a:ea typeface="DM Sans"/>
              <a:cs typeface="DM Sans"/>
              <a:sym typeface="DM Sans"/>
            </a:endParaRPr>
          </a:p>
        </p:txBody>
      </p:sp>
      <p:sp>
        <p:nvSpPr>
          <p:cNvPr id="3185" name="Google Shape;3185;p224"/>
          <p:cNvSpPr txBox="1"/>
          <p:nvPr/>
        </p:nvSpPr>
        <p:spPr>
          <a:xfrm>
            <a:off x="1090675" y="4544338"/>
            <a:ext cx="54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DM Sans"/>
                <a:ea typeface="DM Sans"/>
                <a:cs typeface="DM Sans"/>
                <a:sym typeface="DM Sans"/>
              </a:rPr>
              <a:t>For ADB exfiltration protection setup, we need Firewall to allowlist control plane services IP range, and FQDNs.</a:t>
            </a:r>
            <a:endParaRPr>
              <a:latin typeface="DM Sans"/>
              <a:ea typeface="DM Sans"/>
              <a:cs typeface="DM Sans"/>
              <a:sym typeface="DM Sans"/>
            </a:endParaRPr>
          </a:p>
        </p:txBody>
      </p:sp>
      <p:cxnSp>
        <p:nvCxnSpPr>
          <p:cNvPr id="3186" name="Google Shape;3186;p224"/>
          <p:cNvCxnSpPr>
            <a:stCxn id="3184" idx="2"/>
            <a:endCxn id="3185" idx="0"/>
          </p:cNvCxnSpPr>
          <p:nvPr/>
        </p:nvCxnSpPr>
        <p:spPr>
          <a:xfrm>
            <a:off x="3808675" y="3785575"/>
            <a:ext cx="0" cy="758700"/>
          </a:xfrm>
          <a:prstGeom prst="straightConnector1">
            <a:avLst/>
          </a:prstGeom>
          <a:noFill/>
          <a:ln cap="flat" cmpd="sng" w="9525">
            <a:solidFill>
              <a:schemeClr val="dk2"/>
            </a:solidFill>
            <a:prstDash val="solid"/>
            <a:round/>
            <a:headEnd len="med" w="med" type="none"/>
            <a:tailEnd len="med" w="med" type="triangle"/>
          </a:ln>
        </p:spPr>
      </p:cxnSp>
      <p:sp>
        <p:nvSpPr>
          <p:cNvPr id="3187" name="Google Shape;3187;p224"/>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1" name="Shape 3191"/>
        <p:cNvGrpSpPr/>
        <p:nvPr/>
      </p:nvGrpSpPr>
      <p:grpSpPr>
        <a:xfrm>
          <a:off x="0" y="0"/>
          <a:ext cx="0" cy="0"/>
          <a:chOff x="0" y="0"/>
          <a:chExt cx="0" cy="0"/>
        </a:xfrm>
      </p:grpSpPr>
      <p:sp>
        <p:nvSpPr>
          <p:cNvPr id="3192" name="Google Shape;3192;p225"/>
          <p:cNvSpPr txBox="1"/>
          <p:nvPr/>
        </p:nvSpPr>
        <p:spPr>
          <a:xfrm>
            <a:off x="100335" y="615096"/>
            <a:ext cx="78417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200"/>
              <a:t>See Benhard’s original deck for details:</a:t>
            </a:r>
            <a:r>
              <a:rPr lang="en" sz="1200"/>
              <a:t> </a:t>
            </a:r>
            <a:r>
              <a:rPr lang="en" sz="1200" u="sng">
                <a:solidFill>
                  <a:schemeClr val="hlink"/>
                </a:solidFill>
                <a:hlinkClick r:id="rId3"/>
              </a:rPr>
              <a:t>2.2 Azure Databricks - System Architecture 2022-05-06</a:t>
            </a:r>
            <a:endParaRPr sz="1200"/>
          </a:p>
        </p:txBody>
      </p:sp>
      <p:graphicFrame>
        <p:nvGraphicFramePr>
          <p:cNvPr id="3193" name="Google Shape;3193;p225"/>
          <p:cNvGraphicFramePr/>
          <p:nvPr/>
        </p:nvGraphicFramePr>
        <p:xfrm>
          <a:off x="256488" y="1396363"/>
          <a:ext cx="3000000" cy="3000000"/>
        </p:xfrm>
        <a:graphic>
          <a:graphicData uri="http://schemas.openxmlformats.org/drawingml/2006/table">
            <a:tbl>
              <a:tblPr>
                <a:noFill/>
                <a:tableStyleId>{C41B4330-EF34-4ED4-B4FF-98C08E9C765C}</a:tableStyleId>
              </a:tblPr>
              <a:tblGrid>
                <a:gridCol w="350025"/>
                <a:gridCol w="2330750"/>
                <a:gridCol w="1624500"/>
              </a:tblGrid>
              <a:tr h="170650">
                <a:tc>
                  <a:txBody>
                    <a:bodyPr/>
                    <a:lstStyle/>
                    <a:p>
                      <a:pPr indent="0" lvl="0" marL="0" rtl="0" algn="ctr">
                        <a:lnSpc>
                          <a:spcPct val="100000"/>
                        </a:lnSpc>
                        <a:spcBef>
                          <a:spcPts val="0"/>
                        </a:spcBef>
                        <a:spcAft>
                          <a:spcPts val="0"/>
                        </a:spcAft>
                        <a:buNone/>
                      </a:pPr>
                      <a:r>
                        <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1000">
                          <a:solidFill>
                            <a:schemeClr val="accent2"/>
                          </a:solidFill>
                          <a:latin typeface="DM Sans"/>
                          <a:ea typeface="DM Sans"/>
                          <a:cs typeface="DM Sans"/>
                          <a:sym typeface="DM Sans"/>
                        </a:rPr>
                        <a:t>Name</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1000">
                          <a:solidFill>
                            <a:schemeClr val="accent2"/>
                          </a:solidFill>
                          <a:latin typeface="DM Sans"/>
                          <a:ea typeface="DM Sans"/>
                          <a:cs typeface="DM Sans"/>
                          <a:sym typeface="DM Sans"/>
                        </a:rPr>
                        <a:t>Purpose</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r>
              <a:tr h="292575">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1</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databricks-webapp</a:t>
                      </a:r>
                      <a:endParaRPr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Communication with Azure Databricks webapp</a:t>
                      </a:r>
                      <a:endParaRPr i="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46750">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2</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databricks-log-blob-storage</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Store Azure Databricks audit and cluster logs (anonymized / masked) for support and troubleshooting</a:t>
                      </a:r>
                      <a:endParaRPr i="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29725">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3</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databricks-artifact-blob-storage</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Databricks Runtime images to be deployed on cluster nodes</a:t>
                      </a:r>
                      <a:endParaRPr i="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92575">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4</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databricks-dbfs </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Azure Databricks workspace root storage</a:t>
                      </a:r>
                      <a:endParaRPr i="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29725">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5</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databricks-sql-metastore</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Stores metadata for databases and child objects</a:t>
                      </a:r>
                      <a:endParaRPr i="1" sz="9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92575">
                <a:tc>
                  <a:txBody>
                    <a:bodyPr/>
                    <a:lstStyle/>
                    <a:p>
                      <a:pPr indent="0" lvl="0" marL="0" rtl="0" algn="ctr">
                        <a:lnSpc>
                          <a:spcPct val="100000"/>
                        </a:lnSpc>
                        <a:spcBef>
                          <a:spcPts val="0"/>
                        </a:spcBef>
                        <a:spcAft>
                          <a:spcPts val="0"/>
                        </a:spcAft>
                        <a:buNone/>
                      </a:pPr>
                      <a:r>
                        <a:rPr b="1" lang="en" sz="1000">
                          <a:solidFill>
                            <a:schemeClr val="accent2"/>
                          </a:solidFill>
                          <a:latin typeface="DM Sans"/>
                          <a:ea typeface="DM Sans"/>
                          <a:cs typeface="DM Sans"/>
                          <a:sym typeface="DM Sans"/>
                        </a:rPr>
                        <a:t>...</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Business specific rules (artifactory, monitoring, …)</a:t>
                      </a:r>
                      <a:endParaRPr i="1" sz="9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3194" name="Google Shape;3194;p225"/>
          <p:cNvSpPr/>
          <p:nvPr/>
        </p:nvSpPr>
        <p:spPr>
          <a:xfrm>
            <a:off x="8181200" y="4343800"/>
            <a:ext cx="2524800" cy="17295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chemeClr val="accent1"/>
                </a:solidFill>
                <a:latin typeface="DM Sans Medium"/>
                <a:ea typeface="DM Sans Medium"/>
                <a:cs typeface="DM Sans Medium"/>
                <a:sym typeface="DM Sans Medium"/>
              </a:rPr>
              <a:t>Data Plane </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(Customer VNet)</a:t>
            </a:r>
            <a:endParaRPr sz="1200">
              <a:solidFill>
                <a:schemeClr val="accent1"/>
              </a:solidFill>
              <a:latin typeface="DM Sans Medium"/>
              <a:ea typeface="DM Sans Medium"/>
              <a:cs typeface="DM Sans Medium"/>
              <a:sym typeface="DM Sans Medium"/>
            </a:endParaRPr>
          </a:p>
        </p:txBody>
      </p:sp>
      <p:sp>
        <p:nvSpPr>
          <p:cNvPr id="3195" name="Google Shape;3195;p225"/>
          <p:cNvSpPr/>
          <p:nvPr/>
        </p:nvSpPr>
        <p:spPr>
          <a:xfrm>
            <a:off x="9588350" y="4485091"/>
            <a:ext cx="1024500" cy="1482300"/>
          </a:xfrm>
          <a:prstGeom prst="roundRect">
            <a:avLst>
              <a:gd fmla="val 8562" name="adj"/>
            </a:avLst>
          </a:prstGeom>
          <a:noFill/>
          <a:ln cap="flat" cmpd="sng" w="9525">
            <a:solidFill>
              <a:schemeClr val="accent5"/>
            </a:solidFill>
            <a:prstDash val="dot"/>
            <a:round/>
            <a:headEnd len="sm" w="sm" type="none"/>
            <a:tailEnd len="sm" w="sm" type="none"/>
          </a:ln>
        </p:spPr>
        <p:txBody>
          <a:bodyPr anchorCtr="0" anchor="b" bIns="45700" lIns="0" spcFirstLastPara="1" rIns="0" wrap="square" tIns="45700">
            <a:noAutofit/>
          </a:bodyPr>
          <a:lstStyle/>
          <a:p>
            <a:pPr indent="0" lvl="0" marL="0" rtl="0" algn="ctr">
              <a:spcBef>
                <a:spcPts val="0"/>
              </a:spcBef>
              <a:spcAft>
                <a:spcPts val="0"/>
              </a:spcAft>
              <a:buNone/>
            </a:pPr>
            <a:r>
              <a:rPr i="1" lang="en" sz="1200">
                <a:solidFill>
                  <a:schemeClr val="accent5"/>
                </a:solidFill>
                <a:latin typeface="DM Sans Medium"/>
                <a:ea typeface="DM Sans Medium"/>
                <a:cs typeface="DM Sans Medium"/>
                <a:sym typeface="DM Sans Medium"/>
              </a:rPr>
              <a:t>host subnet</a:t>
            </a:r>
            <a:endParaRPr i="1" sz="1200">
              <a:solidFill>
                <a:schemeClr val="accent5"/>
              </a:solidFill>
              <a:latin typeface="DM Sans Medium"/>
              <a:ea typeface="DM Sans Medium"/>
              <a:cs typeface="DM Sans Medium"/>
              <a:sym typeface="DM Sans Medium"/>
            </a:endParaRPr>
          </a:p>
        </p:txBody>
      </p:sp>
      <p:sp>
        <p:nvSpPr>
          <p:cNvPr id="3196" name="Google Shape;3196;p225"/>
          <p:cNvSpPr/>
          <p:nvPr/>
        </p:nvSpPr>
        <p:spPr>
          <a:xfrm>
            <a:off x="9755523" y="4970800"/>
            <a:ext cx="762000" cy="5040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100">
              <a:solidFill>
                <a:schemeClr val="accent1"/>
              </a:solidFill>
              <a:latin typeface="DM Sans Medium"/>
              <a:ea typeface="DM Sans Medium"/>
              <a:cs typeface="DM Sans Medium"/>
              <a:sym typeface="DM Sans Medium"/>
            </a:endParaRPr>
          </a:p>
        </p:txBody>
      </p:sp>
      <p:sp>
        <p:nvSpPr>
          <p:cNvPr id="3197" name="Google Shape;3197;p225"/>
          <p:cNvSpPr/>
          <p:nvPr/>
        </p:nvSpPr>
        <p:spPr>
          <a:xfrm>
            <a:off x="9674675" y="4894600"/>
            <a:ext cx="762000" cy="5040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Databricks Clusters</a:t>
            </a:r>
            <a:endParaRPr sz="1100">
              <a:solidFill>
                <a:schemeClr val="accent1"/>
              </a:solidFill>
              <a:latin typeface="DM Sans Medium"/>
              <a:ea typeface="DM Sans Medium"/>
              <a:cs typeface="DM Sans Medium"/>
              <a:sym typeface="DM Sans Medium"/>
            </a:endParaRPr>
          </a:p>
        </p:txBody>
      </p:sp>
      <p:sp>
        <p:nvSpPr>
          <p:cNvPr id="3198" name="Google Shape;3198;p225"/>
          <p:cNvSpPr/>
          <p:nvPr/>
        </p:nvSpPr>
        <p:spPr>
          <a:xfrm>
            <a:off x="8181200" y="1307450"/>
            <a:ext cx="3665700" cy="2602800"/>
          </a:xfrm>
          <a:prstGeom prst="roundRect">
            <a:avLst>
              <a:gd fmla="val 4530"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Databricks Control Plane </a:t>
            </a:r>
            <a:endParaRPr sz="16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200">
                <a:solidFill>
                  <a:schemeClr val="dk2"/>
                </a:solidFill>
                <a:latin typeface="DM Sans Medium"/>
                <a:ea typeface="DM Sans Medium"/>
                <a:cs typeface="DM Sans Medium"/>
                <a:sym typeface="DM Sans Medium"/>
              </a:rPr>
              <a:t>(Microsoft VNet)</a:t>
            </a:r>
            <a:endParaRPr sz="1200">
              <a:solidFill>
                <a:schemeClr val="dk2"/>
              </a:solidFill>
              <a:latin typeface="DM Sans Medium"/>
              <a:ea typeface="DM Sans Medium"/>
              <a:cs typeface="DM Sans Medium"/>
              <a:sym typeface="DM Sans Medium"/>
            </a:endParaRPr>
          </a:p>
        </p:txBody>
      </p:sp>
      <p:sp>
        <p:nvSpPr>
          <p:cNvPr id="3199" name="Google Shape;3199;p225"/>
          <p:cNvSpPr/>
          <p:nvPr/>
        </p:nvSpPr>
        <p:spPr>
          <a:xfrm>
            <a:off x="4827575" y="1307450"/>
            <a:ext cx="1892400" cy="26028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Customer on premises</a:t>
            </a:r>
            <a:endParaRPr sz="1600">
              <a:solidFill>
                <a:schemeClr val="accent1"/>
              </a:solidFill>
              <a:latin typeface="DM Sans Medium"/>
              <a:ea typeface="DM Sans Medium"/>
              <a:cs typeface="DM Sans Medium"/>
              <a:sym typeface="DM Sans Medium"/>
            </a:endParaRPr>
          </a:p>
        </p:txBody>
      </p:sp>
      <p:cxnSp>
        <p:nvCxnSpPr>
          <p:cNvPr id="3200" name="Google Shape;3200;p225"/>
          <p:cNvCxnSpPr>
            <a:stCxn id="3201" idx="3"/>
            <a:endCxn id="3202" idx="1"/>
          </p:cNvCxnSpPr>
          <p:nvPr/>
        </p:nvCxnSpPr>
        <p:spPr>
          <a:xfrm flipH="1" rot="10800000">
            <a:off x="6151475" y="2306088"/>
            <a:ext cx="1945200" cy="639000"/>
          </a:xfrm>
          <a:prstGeom prst="curvedConnector3">
            <a:avLst>
              <a:gd fmla="val 50001" name="adj1"/>
            </a:avLst>
          </a:prstGeom>
          <a:noFill/>
          <a:ln cap="flat" cmpd="sng" w="9525">
            <a:solidFill>
              <a:srgbClr val="1B3038"/>
            </a:solidFill>
            <a:prstDash val="solid"/>
            <a:round/>
            <a:headEnd len="med" w="med" type="none"/>
            <a:tailEnd len="med" w="med" type="none"/>
          </a:ln>
        </p:spPr>
      </p:cxnSp>
      <p:cxnSp>
        <p:nvCxnSpPr>
          <p:cNvPr id="3203" name="Google Shape;3203;p225"/>
          <p:cNvCxnSpPr>
            <a:stCxn id="3202" idx="3"/>
            <a:endCxn id="3204" idx="1"/>
          </p:cNvCxnSpPr>
          <p:nvPr/>
        </p:nvCxnSpPr>
        <p:spPr>
          <a:xfrm>
            <a:off x="8290831" y="2306025"/>
            <a:ext cx="2064600" cy="0"/>
          </a:xfrm>
          <a:prstGeom prst="straightConnector1">
            <a:avLst/>
          </a:prstGeom>
          <a:noFill/>
          <a:ln cap="flat" cmpd="sng" w="9525">
            <a:solidFill>
              <a:srgbClr val="1B3038"/>
            </a:solidFill>
            <a:prstDash val="solid"/>
            <a:round/>
            <a:headEnd len="med" w="med" type="none"/>
            <a:tailEnd len="med" w="med" type="triangle"/>
          </a:ln>
        </p:spPr>
      </p:cxnSp>
      <p:cxnSp>
        <p:nvCxnSpPr>
          <p:cNvPr id="3205" name="Google Shape;3205;p225"/>
          <p:cNvCxnSpPr>
            <a:stCxn id="3206" idx="3"/>
            <a:endCxn id="3202" idx="1"/>
          </p:cNvCxnSpPr>
          <p:nvPr/>
        </p:nvCxnSpPr>
        <p:spPr>
          <a:xfrm flipH="1" rot="10800000">
            <a:off x="6151475" y="2306006"/>
            <a:ext cx="1945200" cy="1117500"/>
          </a:xfrm>
          <a:prstGeom prst="curvedConnector3">
            <a:avLst>
              <a:gd fmla="val 50001" name="adj1"/>
            </a:avLst>
          </a:prstGeom>
          <a:noFill/>
          <a:ln cap="flat" cmpd="sng" w="9525">
            <a:solidFill>
              <a:srgbClr val="1B3038"/>
            </a:solidFill>
            <a:prstDash val="solid"/>
            <a:round/>
            <a:headEnd len="med" w="med" type="none"/>
            <a:tailEnd len="med" w="med" type="none"/>
          </a:ln>
        </p:spPr>
      </p:cxnSp>
      <p:cxnSp>
        <p:nvCxnSpPr>
          <p:cNvPr id="3207" name="Google Shape;3207;p225"/>
          <p:cNvCxnSpPr>
            <a:stCxn id="3208" idx="3"/>
            <a:endCxn id="3202" idx="1"/>
          </p:cNvCxnSpPr>
          <p:nvPr/>
        </p:nvCxnSpPr>
        <p:spPr>
          <a:xfrm flipH="1" rot="10800000">
            <a:off x="6151475" y="2306100"/>
            <a:ext cx="1945200" cy="149400"/>
          </a:xfrm>
          <a:prstGeom prst="curvedConnector3">
            <a:avLst>
              <a:gd fmla="val 50001" name="adj1"/>
            </a:avLst>
          </a:prstGeom>
          <a:noFill/>
          <a:ln cap="flat" cmpd="sng" w="9525">
            <a:solidFill>
              <a:srgbClr val="1B3038"/>
            </a:solidFill>
            <a:prstDash val="solid"/>
            <a:round/>
            <a:headEnd len="med" w="med" type="none"/>
            <a:tailEnd len="med" w="med" type="none"/>
          </a:ln>
        </p:spPr>
      </p:cxnSp>
      <p:sp>
        <p:nvSpPr>
          <p:cNvPr id="3209" name="Google Shape;3209;p225"/>
          <p:cNvSpPr/>
          <p:nvPr/>
        </p:nvSpPr>
        <p:spPr>
          <a:xfrm>
            <a:off x="10359539" y="3072431"/>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25"/>
          <p:cNvSpPr/>
          <p:nvPr/>
        </p:nvSpPr>
        <p:spPr>
          <a:xfrm>
            <a:off x="8096731" y="2188425"/>
            <a:ext cx="194100" cy="2352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sp>
        <p:nvSpPr>
          <p:cNvPr id="3210" name="Google Shape;3210;p225"/>
          <p:cNvSpPr/>
          <p:nvPr/>
        </p:nvSpPr>
        <p:spPr>
          <a:xfrm>
            <a:off x="8481300" y="2653300"/>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Metastore</a:t>
            </a:r>
            <a:endParaRPr i="1">
              <a:solidFill>
                <a:schemeClr val="dk2"/>
              </a:solidFill>
              <a:latin typeface="DM Sans Medium"/>
              <a:ea typeface="DM Sans Medium"/>
              <a:cs typeface="DM Sans Medium"/>
              <a:sym typeface="DM Sans Medium"/>
            </a:endParaRPr>
          </a:p>
        </p:txBody>
      </p:sp>
      <p:cxnSp>
        <p:nvCxnSpPr>
          <p:cNvPr id="3211" name="Google Shape;3211;p225"/>
          <p:cNvCxnSpPr>
            <a:stCxn id="3212" idx="3"/>
            <a:endCxn id="3210" idx="1"/>
          </p:cNvCxnSpPr>
          <p:nvPr/>
        </p:nvCxnSpPr>
        <p:spPr>
          <a:xfrm flipH="1" rot="10800000">
            <a:off x="8290831" y="2930341"/>
            <a:ext cx="190500" cy="3900"/>
          </a:xfrm>
          <a:prstGeom prst="curvedConnector3">
            <a:avLst>
              <a:gd fmla="val 49992" name="adj1"/>
            </a:avLst>
          </a:prstGeom>
          <a:noFill/>
          <a:ln cap="flat" cmpd="sng" w="9525">
            <a:solidFill>
              <a:srgbClr val="1B3038"/>
            </a:solidFill>
            <a:prstDash val="solid"/>
            <a:round/>
            <a:headEnd len="med" w="med" type="none"/>
            <a:tailEnd len="med" w="med" type="triangle"/>
          </a:ln>
        </p:spPr>
      </p:cxnSp>
      <p:sp>
        <p:nvSpPr>
          <p:cNvPr id="3213" name="Google Shape;3213;p225"/>
          <p:cNvSpPr/>
          <p:nvPr/>
        </p:nvSpPr>
        <p:spPr>
          <a:xfrm>
            <a:off x="8096728" y="3124458"/>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3204" name="Google Shape;3204;p225"/>
          <p:cNvSpPr/>
          <p:nvPr/>
        </p:nvSpPr>
        <p:spPr>
          <a:xfrm>
            <a:off x="10355388" y="2028975"/>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Web</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App</a:t>
            </a:r>
            <a:endParaRPr i="1">
              <a:solidFill>
                <a:schemeClr val="dk2"/>
              </a:solidFill>
              <a:latin typeface="DM Sans Medium"/>
              <a:ea typeface="DM Sans Medium"/>
              <a:cs typeface="DM Sans Medium"/>
              <a:sym typeface="DM Sans Medium"/>
            </a:endParaRPr>
          </a:p>
        </p:txBody>
      </p:sp>
      <p:sp>
        <p:nvSpPr>
          <p:cNvPr id="3214" name="Google Shape;3214;p225"/>
          <p:cNvSpPr/>
          <p:nvPr/>
        </p:nvSpPr>
        <p:spPr>
          <a:xfrm>
            <a:off x="8484000" y="3277651"/>
            <a:ext cx="10959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Log / Tele-</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metry (TM)</a:t>
            </a:r>
            <a:endParaRPr i="1">
              <a:solidFill>
                <a:schemeClr val="dk2"/>
              </a:solidFill>
              <a:latin typeface="DM Sans Medium"/>
              <a:ea typeface="DM Sans Medium"/>
              <a:cs typeface="DM Sans Medium"/>
              <a:sym typeface="DM Sans Medium"/>
            </a:endParaRPr>
          </a:p>
        </p:txBody>
      </p:sp>
      <p:sp>
        <p:nvSpPr>
          <p:cNvPr id="3215" name="Google Shape;3215;p225"/>
          <p:cNvSpPr/>
          <p:nvPr/>
        </p:nvSpPr>
        <p:spPr>
          <a:xfrm>
            <a:off x="10358052" y="3269226"/>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90000"/>
              </a:lnSpc>
              <a:spcBef>
                <a:spcPts val="0"/>
              </a:spcBef>
              <a:spcAft>
                <a:spcPts val="0"/>
              </a:spcAft>
              <a:buNone/>
            </a:pPr>
            <a:r>
              <a:rPr i="1" lang="en">
                <a:solidFill>
                  <a:schemeClr val="dk2"/>
                </a:solidFill>
                <a:latin typeface="DM Sans Medium"/>
                <a:ea typeface="DM Sans Medium"/>
                <a:cs typeface="DM Sans Medium"/>
                <a:sym typeface="DM Sans Medium"/>
              </a:rPr>
              <a:t>Artefact </a:t>
            </a:r>
            <a:br>
              <a:rPr i="1" lang="en">
                <a:solidFill>
                  <a:schemeClr val="dk2"/>
                </a:solidFill>
                <a:latin typeface="DM Sans Medium"/>
                <a:ea typeface="DM Sans Medium"/>
                <a:cs typeface="DM Sans Medium"/>
                <a:sym typeface="DM Sans Medium"/>
              </a:rPr>
            </a:br>
            <a:r>
              <a:rPr i="1" lang="en">
                <a:solidFill>
                  <a:schemeClr val="dk2"/>
                </a:solidFill>
                <a:latin typeface="DM Sans Medium"/>
                <a:ea typeface="DM Sans Medium"/>
                <a:cs typeface="DM Sans Medium"/>
                <a:sym typeface="DM Sans Medium"/>
              </a:rPr>
              <a:t>Store</a:t>
            </a:r>
            <a:endParaRPr i="1">
              <a:solidFill>
                <a:schemeClr val="dk2"/>
              </a:solidFill>
              <a:latin typeface="DM Sans Medium"/>
              <a:ea typeface="DM Sans Medium"/>
              <a:cs typeface="DM Sans Medium"/>
              <a:sym typeface="DM Sans Medium"/>
            </a:endParaRPr>
          </a:p>
        </p:txBody>
      </p:sp>
      <p:sp>
        <p:nvSpPr>
          <p:cNvPr id="3216" name="Google Shape;3216;p225"/>
          <p:cNvSpPr/>
          <p:nvPr/>
        </p:nvSpPr>
        <p:spPr>
          <a:xfrm>
            <a:off x="10355388" y="2649101"/>
            <a:ext cx="1093200" cy="554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2"/>
                </a:solidFill>
                <a:latin typeface="DM Sans Medium"/>
                <a:ea typeface="DM Sans Medium"/>
                <a:cs typeface="DM Sans Medium"/>
                <a:sym typeface="DM Sans Medium"/>
              </a:rPr>
              <a:t>SCC </a:t>
            </a:r>
            <a:br>
              <a:rPr lang="en">
                <a:solidFill>
                  <a:schemeClr val="dk2"/>
                </a:solidFill>
                <a:latin typeface="DM Sans Medium"/>
                <a:ea typeface="DM Sans Medium"/>
                <a:cs typeface="DM Sans Medium"/>
                <a:sym typeface="DM Sans Medium"/>
              </a:rPr>
            </a:br>
            <a:r>
              <a:rPr lang="en">
                <a:solidFill>
                  <a:schemeClr val="dk2"/>
                </a:solidFill>
                <a:latin typeface="DM Sans Medium"/>
                <a:ea typeface="DM Sans Medium"/>
                <a:cs typeface="DM Sans Medium"/>
                <a:sym typeface="DM Sans Medium"/>
              </a:rPr>
              <a:t>Relay</a:t>
            </a:r>
            <a:endParaRPr i="1">
              <a:solidFill>
                <a:schemeClr val="dk2"/>
              </a:solidFill>
              <a:latin typeface="DM Sans Medium"/>
              <a:ea typeface="DM Sans Medium"/>
              <a:cs typeface="DM Sans Medium"/>
              <a:sym typeface="DM Sans Medium"/>
            </a:endParaRPr>
          </a:p>
        </p:txBody>
      </p:sp>
      <p:sp>
        <p:nvSpPr>
          <p:cNvPr id="3208" name="Google Shape;3208;p225"/>
          <p:cNvSpPr/>
          <p:nvPr/>
        </p:nvSpPr>
        <p:spPr>
          <a:xfrm>
            <a:off x="5396075" y="2258700"/>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Browser</a:t>
            </a:r>
            <a:endParaRPr sz="1100">
              <a:solidFill>
                <a:schemeClr val="accent1"/>
              </a:solidFill>
              <a:latin typeface="DM Sans Medium"/>
              <a:ea typeface="DM Sans Medium"/>
              <a:cs typeface="DM Sans Medium"/>
              <a:sym typeface="DM Sans Medium"/>
            </a:endParaRPr>
          </a:p>
        </p:txBody>
      </p:sp>
      <p:sp>
        <p:nvSpPr>
          <p:cNvPr id="3201" name="Google Shape;3201;p225"/>
          <p:cNvSpPr/>
          <p:nvPr/>
        </p:nvSpPr>
        <p:spPr>
          <a:xfrm>
            <a:off x="5396075" y="2748288"/>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BI Tools</a:t>
            </a:r>
            <a:endParaRPr sz="1100">
              <a:solidFill>
                <a:schemeClr val="accent1"/>
              </a:solidFill>
              <a:latin typeface="DM Sans Medium"/>
              <a:ea typeface="DM Sans Medium"/>
              <a:cs typeface="DM Sans Medium"/>
              <a:sym typeface="DM Sans Medium"/>
            </a:endParaRPr>
          </a:p>
        </p:txBody>
      </p:sp>
      <p:sp>
        <p:nvSpPr>
          <p:cNvPr id="3206" name="Google Shape;3206;p225"/>
          <p:cNvSpPr/>
          <p:nvPr/>
        </p:nvSpPr>
        <p:spPr>
          <a:xfrm>
            <a:off x="5396075" y="3226706"/>
            <a:ext cx="755400" cy="3936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REST Client</a:t>
            </a:r>
            <a:endParaRPr sz="1100">
              <a:solidFill>
                <a:schemeClr val="accent1"/>
              </a:solidFill>
              <a:latin typeface="DM Sans Medium"/>
              <a:ea typeface="DM Sans Medium"/>
              <a:cs typeface="DM Sans Medium"/>
              <a:sym typeface="DM Sans Medium"/>
            </a:endParaRPr>
          </a:p>
        </p:txBody>
      </p:sp>
      <p:grpSp>
        <p:nvGrpSpPr>
          <p:cNvPr id="3217" name="Google Shape;3217;p225"/>
          <p:cNvGrpSpPr/>
          <p:nvPr/>
        </p:nvGrpSpPr>
        <p:grpSpPr>
          <a:xfrm>
            <a:off x="5003181" y="2324972"/>
            <a:ext cx="241099" cy="708914"/>
            <a:chOff x="6566925" y="5154125"/>
            <a:chExt cx="366300" cy="1077050"/>
          </a:xfrm>
        </p:grpSpPr>
        <p:sp>
          <p:nvSpPr>
            <p:cNvPr id="3218" name="Google Shape;3218;p225"/>
            <p:cNvSpPr/>
            <p:nvPr/>
          </p:nvSpPr>
          <p:spPr>
            <a:xfrm>
              <a:off x="6566925" y="5378575"/>
              <a:ext cx="366300" cy="852600"/>
            </a:xfrm>
            <a:prstGeom prst="pie">
              <a:avLst>
                <a:gd fmla="val 10743067" name="adj1"/>
                <a:gd fmla="val 17835" name="adj2"/>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25"/>
            <p:cNvSpPr/>
            <p:nvPr/>
          </p:nvSpPr>
          <p:spPr>
            <a:xfrm>
              <a:off x="6637875" y="5154125"/>
              <a:ext cx="224400" cy="224400"/>
            </a:xfrm>
            <a:prstGeom prst="ellipse">
              <a:avLst/>
            </a:prstGeom>
            <a:solidFill>
              <a:srgbClr val="E7E6E6"/>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0" name="Google Shape;3220;p225"/>
          <p:cNvSpPr txBox="1"/>
          <p:nvPr/>
        </p:nvSpPr>
        <p:spPr>
          <a:xfrm>
            <a:off x="4855113" y="2694588"/>
            <a:ext cx="6468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latin typeface="DM Sans Medium"/>
                <a:ea typeface="DM Sans Medium"/>
                <a:cs typeface="DM Sans Medium"/>
                <a:sym typeface="DM Sans Medium"/>
              </a:rPr>
              <a:t>User</a:t>
            </a:r>
            <a:endParaRPr>
              <a:solidFill>
                <a:schemeClr val="accent1"/>
              </a:solidFill>
              <a:latin typeface="DM Sans Medium"/>
              <a:ea typeface="DM Sans Medium"/>
              <a:cs typeface="DM Sans Medium"/>
              <a:sym typeface="DM Sans Medium"/>
            </a:endParaRPr>
          </a:p>
        </p:txBody>
      </p:sp>
      <p:cxnSp>
        <p:nvCxnSpPr>
          <p:cNvPr id="3221" name="Google Shape;3221;p225"/>
          <p:cNvCxnSpPr>
            <a:stCxn id="3222" idx="3"/>
            <a:endCxn id="3214" idx="1"/>
          </p:cNvCxnSpPr>
          <p:nvPr/>
        </p:nvCxnSpPr>
        <p:spPr>
          <a:xfrm>
            <a:off x="8290831" y="3549846"/>
            <a:ext cx="193200" cy="4800"/>
          </a:xfrm>
          <a:prstGeom prst="curvedConnector3">
            <a:avLst>
              <a:gd fmla="val 49992" name="adj1"/>
            </a:avLst>
          </a:prstGeom>
          <a:noFill/>
          <a:ln cap="flat" cmpd="sng" w="9525">
            <a:solidFill>
              <a:srgbClr val="1B3038"/>
            </a:solidFill>
            <a:prstDash val="solid"/>
            <a:round/>
            <a:headEnd len="med" w="med" type="none"/>
            <a:tailEnd len="med" w="med" type="triangle"/>
          </a:ln>
        </p:spPr>
      </p:cxnSp>
      <p:cxnSp>
        <p:nvCxnSpPr>
          <p:cNvPr id="3223" name="Google Shape;3223;p225"/>
          <p:cNvCxnSpPr>
            <a:stCxn id="3213" idx="3"/>
            <a:endCxn id="3215" idx="1"/>
          </p:cNvCxnSpPr>
          <p:nvPr/>
        </p:nvCxnSpPr>
        <p:spPr>
          <a:xfrm>
            <a:off x="8290828" y="3242058"/>
            <a:ext cx="2067300" cy="304200"/>
          </a:xfrm>
          <a:prstGeom prst="bentConnector3">
            <a:avLst>
              <a:gd fmla="val 67388" name="adj1"/>
            </a:avLst>
          </a:prstGeom>
          <a:noFill/>
          <a:ln cap="flat" cmpd="sng" w="9525">
            <a:solidFill>
              <a:srgbClr val="1B3038"/>
            </a:solidFill>
            <a:prstDash val="solid"/>
            <a:round/>
            <a:headEnd len="med" w="med" type="none"/>
            <a:tailEnd len="med" w="med" type="triangle"/>
          </a:ln>
        </p:spPr>
      </p:cxnSp>
      <p:sp>
        <p:nvSpPr>
          <p:cNvPr id="3224" name="Google Shape;3224;p225"/>
          <p:cNvSpPr/>
          <p:nvPr/>
        </p:nvSpPr>
        <p:spPr>
          <a:xfrm>
            <a:off x="10116127" y="44850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25"/>
          <p:cNvSpPr/>
          <p:nvPr/>
        </p:nvSpPr>
        <p:spPr>
          <a:xfrm>
            <a:off x="10116127" y="44850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25"/>
          <p:cNvSpPr/>
          <p:nvPr/>
        </p:nvSpPr>
        <p:spPr>
          <a:xfrm>
            <a:off x="11033100" y="4406825"/>
            <a:ext cx="813900" cy="504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0" lIns="91425" spcFirstLastPara="1" rIns="91425" wrap="square" tIns="0">
            <a:noAutofit/>
          </a:bodyPr>
          <a:lstStyle/>
          <a:p>
            <a:pPr indent="0" lvl="0" marL="0" rtl="0" algn="ctr">
              <a:lnSpc>
                <a:spcPct val="90000"/>
              </a:lnSpc>
              <a:spcBef>
                <a:spcPts val="0"/>
              </a:spcBef>
              <a:spcAft>
                <a:spcPts val="0"/>
              </a:spcAft>
              <a:buNone/>
            </a:pPr>
            <a:r>
              <a:rPr i="1" lang="en">
                <a:solidFill>
                  <a:schemeClr val="accent1"/>
                </a:solidFill>
                <a:latin typeface="DM Sans Medium"/>
                <a:ea typeface="DM Sans Medium"/>
                <a:cs typeface="DM Sans Medium"/>
                <a:sym typeface="DM Sans Medium"/>
              </a:rPr>
              <a:t>DBFS </a:t>
            </a:r>
            <a:endParaRPr i="1">
              <a:solidFill>
                <a:schemeClr val="accent1"/>
              </a:solidFill>
              <a:latin typeface="DM Sans Medium"/>
              <a:ea typeface="DM Sans Medium"/>
              <a:cs typeface="DM Sans Medium"/>
              <a:sym typeface="DM Sans Medium"/>
            </a:endParaRPr>
          </a:p>
        </p:txBody>
      </p:sp>
      <p:cxnSp>
        <p:nvCxnSpPr>
          <p:cNvPr id="3227" name="Google Shape;3227;p225"/>
          <p:cNvCxnSpPr>
            <a:endCxn id="3228" idx="0"/>
          </p:cNvCxnSpPr>
          <p:nvPr/>
        </p:nvCxnSpPr>
        <p:spPr>
          <a:xfrm>
            <a:off x="11130153" y="3912383"/>
            <a:ext cx="0" cy="370800"/>
          </a:xfrm>
          <a:prstGeom prst="straightConnector1">
            <a:avLst/>
          </a:prstGeom>
          <a:noFill/>
          <a:ln cap="flat" cmpd="sng" w="9525">
            <a:solidFill>
              <a:srgbClr val="1B3038"/>
            </a:solidFill>
            <a:prstDash val="solid"/>
            <a:round/>
            <a:headEnd len="med" w="med" type="none"/>
            <a:tailEnd len="med" w="med" type="triangle"/>
          </a:ln>
        </p:spPr>
      </p:cxnSp>
      <p:sp>
        <p:nvSpPr>
          <p:cNvPr id="3228" name="Google Shape;3228;p225"/>
          <p:cNvSpPr/>
          <p:nvPr/>
        </p:nvSpPr>
        <p:spPr>
          <a:xfrm>
            <a:off x="11033103" y="4283183"/>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3229" name="Google Shape;3229;p225"/>
          <p:cNvSpPr/>
          <p:nvPr/>
        </p:nvSpPr>
        <p:spPr>
          <a:xfrm>
            <a:off x="10420927" y="4561296"/>
            <a:ext cx="176400" cy="6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25"/>
          <p:cNvSpPr/>
          <p:nvPr/>
        </p:nvSpPr>
        <p:spPr>
          <a:xfrm>
            <a:off x="4827575" y="4343800"/>
            <a:ext cx="1892400" cy="1729500"/>
          </a:xfrm>
          <a:prstGeom prst="roundRect">
            <a:avLst>
              <a:gd fmla="val 5209" name="adj"/>
            </a:avLst>
          </a:prstGeom>
          <a:solidFill>
            <a:srgbClr val="FFFFFF"/>
          </a:solidFill>
          <a:ln cap="flat" cmpd="sng" w="19050">
            <a:solidFill>
              <a:schemeClr val="accent1"/>
            </a:solidFill>
            <a:prstDash val="solid"/>
            <a:round/>
            <a:headEnd len="sm" w="sm" type="none"/>
            <a:tailEnd len="sm" w="sm" type="none"/>
          </a:ln>
        </p:spPr>
        <p:txBody>
          <a:bodyPr anchorCtr="0" anchor="b" bIns="45700" lIns="91425" spcFirstLastPara="1" rIns="91425" wrap="square" tIns="45700">
            <a:noAutofit/>
          </a:bodyPr>
          <a:lstStyle/>
          <a:p>
            <a:pPr indent="0" lvl="0" marL="0" rtl="0" algn="l">
              <a:spcBef>
                <a:spcPts val="0"/>
              </a:spcBef>
              <a:spcAft>
                <a:spcPts val="0"/>
              </a:spcAft>
              <a:buNone/>
            </a:pPr>
            <a:r>
              <a:rPr lang="en" sz="1600">
                <a:solidFill>
                  <a:schemeClr val="accent1"/>
                </a:solidFill>
                <a:latin typeface="DM Sans Medium"/>
                <a:ea typeface="DM Sans Medium"/>
                <a:cs typeface="DM Sans Medium"/>
                <a:sym typeface="DM Sans Medium"/>
              </a:rPr>
              <a:t>Hub</a:t>
            </a:r>
            <a:br>
              <a:rPr lang="en" sz="1600">
                <a:solidFill>
                  <a:schemeClr val="accent1"/>
                </a:solidFill>
                <a:latin typeface="DM Sans Medium"/>
                <a:ea typeface="DM Sans Medium"/>
                <a:cs typeface="DM Sans Medium"/>
                <a:sym typeface="DM Sans Medium"/>
              </a:rPr>
            </a:br>
            <a:r>
              <a:rPr lang="en" sz="1200">
                <a:solidFill>
                  <a:schemeClr val="accent1"/>
                </a:solidFill>
                <a:latin typeface="DM Sans Medium"/>
                <a:ea typeface="DM Sans Medium"/>
                <a:cs typeface="DM Sans Medium"/>
                <a:sym typeface="DM Sans Medium"/>
              </a:rPr>
              <a:t>(Customer </a:t>
            </a:r>
            <a:endParaRPr sz="1200">
              <a:solidFill>
                <a:schemeClr val="accent1"/>
              </a:solidFill>
              <a:latin typeface="DM Sans Medium"/>
              <a:ea typeface="DM Sans Medium"/>
              <a:cs typeface="DM Sans Medium"/>
              <a:sym typeface="DM Sans Medium"/>
            </a:endParaRPr>
          </a:p>
          <a:p>
            <a:pPr indent="0" lvl="0" marL="0" rtl="0" algn="l">
              <a:spcBef>
                <a:spcPts val="0"/>
              </a:spcBef>
              <a:spcAft>
                <a:spcPts val="0"/>
              </a:spcAft>
              <a:buNone/>
            </a:pPr>
            <a:r>
              <a:rPr lang="en" sz="1200">
                <a:solidFill>
                  <a:schemeClr val="accent1"/>
                </a:solidFill>
                <a:latin typeface="DM Sans Medium"/>
                <a:ea typeface="DM Sans Medium"/>
                <a:cs typeface="DM Sans Medium"/>
                <a:sym typeface="DM Sans Medium"/>
              </a:rPr>
              <a:t>Hub VNet)</a:t>
            </a:r>
            <a:endParaRPr sz="1200">
              <a:solidFill>
                <a:schemeClr val="accent1"/>
              </a:solidFill>
              <a:latin typeface="DM Sans Medium"/>
              <a:ea typeface="DM Sans Medium"/>
              <a:cs typeface="DM Sans Medium"/>
              <a:sym typeface="DM Sans Medium"/>
            </a:endParaRPr>
          </a:p>
        </p:txBody>
      </p:sp>
      <p:sp>
        <p:nvSpPr>
          <p:cNvPr id="3231" name="Google Shape;3231;p225"/>
          <p:cNvSpPr txBox="1"/>
          <p:nvPr/>
        </p:nvSpPr>
        <p:spPr>
          <a:xfrm>
            <a:off x="6968724" y="5709662"/>
            <a:ext cx="1024500" cy="235200"/>
          </a:xfrm>
          <a:prstGeom prst="rect">
            <a:avLst/>
          </a:prstGeom>
          <a:noFill/>
          <a:ln>
            <a:noFill/>
          </a:ln>
        </p:spPr>
        <p:txBody>
          <a:bodyPr anchorCtr="0" anchor="t" bIns="91425" lIns="0" spcFirstLastPara="1" rIns="0" wrap="square" tIns="0">
            <a:noAutofit/>
          </a:bodyPr>
          <a:lstStyle/>
          <a:p>
            <a:pPr indent="0" lvl="0" marL="0" rtl="0" algn="l">
              <a:spcBef>
                <a:spcPts val="0"/>
              </a:spcBef>
              <a:spcAft>
                <a:spcPts val="0"/>
              </a:spcAft>
              <a:buNone/>
            </a:pPr>
            <a:r>
              <a:rPr lang="en" sz="1200">
                <a:solidFill>
                  <a:srgbClr val="1B5161"/>
                </a:solidFill>
                <a:latin typeface="DM Sans Medium"/>
                <a:ea typeface="DM Sans Medium"/>
                <a:cs typeface="DM Sans Medium"/>
                <a:sym typeface="DM Sans Medium"/>
              </a:rPr>
              <a:t>VNet Peering</a:t>
            </a:r>
            <a:endParaRPr sz="1200">
              <a:solidFill>
                <a:srgbClr val="1B5161"/>
              </a:solidFill>
              <a:latin typeface="DM Sans Medium"/>
              <a:ea typeface="DM Sans Medium"/>
              <a:cs typeface="DM Sans Medium"/>
              <a:sym typeface="DM Sans Medium"/>
            </a:endParaRPr>
          </a:p>
        </p:txBody>
      </p:sp>
      <p:cxnSp>
        <p:nvCxnSpPr>
          <p:cNvPr id="3232" name="Google Shape;3232;p225"/>
          <p:cNvCxnSpPr/>
          <p:nvPr/>
        </p:nvCxnSpPr>
        <p:spPr>
          <a:xfrm rot="10800000">
            <a:off x="6719900" y="5665750"/>
            <a:ext cx="1461300" cy="0"/>
          </a:xfrm>
          <a:prstGeom prst="straightConnector1">
            <a:avLst/>
          </a:prstGeom>
          <a:noFill/>
          <a:ln cap="flat" cmpd="sng" w="38100">
            <a:solidFill>
              <a:srgbClr val="1B5161"/>
            </a:solidFill>
            <a:prstDash val="solid"/>
            <a:round/>
            <a:headEnd len="med" w="med" type="none"/>
            <a:tailEnd len="med" w="med" type="none"/>
          </a:ln>
        </p:spPr>
      </p:cxnSp>
      <p:sp>
        <p:nvSpPr>
          <p:cNvPr id="3233" name="Google Shape;3233;p225"/>
          <p:cNvSpPr/>
          <p:nvPr/>
        </p:nvSpPr>
        <p:spPr>
          <a:xfrm>
            <a:off x="10681488" y="5798048"/>
            <a:ext cx="813900" cy="1704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accent2"/>
                </a:solidFill>
              </a:rPr>
              <a:t>0.0.0.0/0</a:t>
            </a:r>
            <a:endParaRPr i="1" sz="1200">
              <a:solidFill>
                <a:schemeClr val="accent2"/>
              </a:solidFill>
            </a:endParaRPr>
          </a:p>
        </p:txBody>
      </p:sp>
      <p:sp>
        <p:nvSpPr>
          <p:cNvPr id="3234" name="Google Shape;3234;p225"/>
          <p:cNvSpPr/>
          <p:nvPr/>
        </p:nvSpPr>
        <p:spPr>
          <a:xfrm>
            <a:off x="10681488" y="5618702"/>
            <a:ext cx="813900" cy="1704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accent4"/>
                </a:solidFill>
              </a:rPr>
              <a:t>SCC</a:t>
            </a:r>
            <a:endParaRPr i="1" sz="1200">
              <a:solidFill>
                <a:schemeClr val="accent4"/>
              </a:solidFill>
            </a:endParaRPr>
          </a:p>
        </p:txBody>
      </p:sp>
      <p:sp>
        <p:nvSpPr>
          <p:cNvPr id="3235" name="Google Shape;3235;p225"/>
          <p:cNvSpPr txBox="1"/>
          <p:nvPr/>
        </p:nvSpPr>
        <p:spPr>
          <a:xfrm>
            <a:off x="11048480" y="5308141"/>
            <a:ext cx="646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5161"/>
                </a:solidFill>
                <a:latin typeface="DM Sans Medium"/>
                <a:ea typeface="DM Sans Medium"/>
                <a:cs typeface="DM Sans Medium"/>
                <a:sym typeface="DM Sans Medium"/>
              </a:rPr>
              <a:t>UDR</a:t>
            </a:r>
            <a:endParaRPr/>
          </a:p>
        </p:txBody>
      </p:sp>
      <p:sp>
        <p:nvSpPr>
          <p:cNvPr id="3236" name="Google Shape;3236;p225"/>
          <p:cNvSpPr txBox="1"/>
          <p:nvPr/>
        </p:nvSpPr>
        <p:spPr>
          <a:xfrm>
            <a:off x="5409034" y="4700777"/>
            <a:ext cx="762000" cy="369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Azure</a:t>
            </a:r>
            <a:endParaRPr sz="1200">
              <a:solidFill>
                <a:schemeClr val="accent1"/>
              </a:solidFill>
              <a:latin typeface="DM Sans Medium"/>
              <a:ea typeface="DM Sans Medium"/>
              <a:cs typeface="DM Sans Medium"/>
              <a:sym typeface="DM Sans Medium"/>
            </a:endParaRPr>
          </a:p>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Firewall</a:t>
            </a:r>
            <a:endParaRPr sz="1200">
              <a:solidFill>
                <a:schemeClr val="accent1"/>
              </a:solidFill>
              <a:latin typeface="DM Sans Medium"/>
              <a:ea typeface="DM Sans Medium"/>
              <a:cs typeface="DM Sans Medium"/>
              <a:sym typeface="DM Sans Medium"/>
            </a:endParaRPr>
          </a:p>
        </p:txBody>
      </p:sp>
      <p:cxnSp>
        <p:nvCxnSpPr>
          <p:cNvPr id="3237" name="Google Shape;3237;p225"/>
          <p:cNvCxnSpPr>
            <a:endCxn id="3238" idx="2"/>
          </p:cNvCxnSpPr>
          <p:nvPr/>
        </p:nvCxnSpPr>
        <p:spPr>
          <a:xfrm rot="10800000">
            <a:off x="6229468" y="4867741"/>
            <a:ext cx="3354900" cy="134700"/>
          </a:xfrm>
          <a:prstGeom prst="bentConnector2">
            <a:avLst/>
          </a:prstGeom>
          <a:noFill/>
          <a:ln cap="flat" cmpd="sng" w="9525">
            <a:solidFill>
              <a:schemeClr val="accent2"/>
            </a:solidFill>
            <a:prstDash val="solid"/>
            <a:round/>
            <a:headEnd len="med" w="med" type="none"/>
            <a:tailEnd len="med" w="med" type="triangle"/>
          </a:ln>
        </p:spPr>
      </p:cxnSp>
      <p:cxnSp>
        <p:nvCxnSpPr>
          <p:cNvPr id="3239" name="Google Shape;3239;p225"/>
          <p:cNvCxnSpPr>
            <a:stCxn id="3238" idx="1"/>
          </p:cNvCxnSpPr>
          <p:nvPr/>
        </p:nvCxnSpPr>
        <p:spPr>
          <a:xfrm rot="10800000">
            <a:off x="4572118" y="3891841"/>
            <a:ext cx="1487400" cy="801000"/>
          </a:xfrm>
          <a:prstGeom prst="straightConnector1">
            <a:avLst/>
          </a:prstGeom>
          <a:noFill/>
          <a:ln cap="flat" cmpd="sng" w="9525">
            <a:solidFill>
              <a:schemeClr val="accent2"/>
            </a:solidFill>
            <a:prstDash val="dot"/>
            <a:round/>
            <a:headEnd len="med" w="med" type="none"/>
            <a:tailEnd len="med" w="med" type="none"/>
          </a:ln>
        </p:spPr>
      </p:cxnSp>
      <p:grpSp>
        <p:nvGrpSpPr>
          <p:cNvPr id="3240" name="Google Shape;3240;p225"/>
          <p:cNvGrpSpPr/>
          <p:nvPr/>
        </p:nvGrpSpPr>
        <p:grpSpPr>
          <a:xfrm>
            <a:off x="6059518" y="4517941"/>
            <a:ext cx="339900" cy="349800"/>
            <a:chOff x="5413751" y="5051341"/>
            <a:chExt cx="339900" cy="349800"/>
          </a:xfrm>
        </p:grpSpPr>
        <p:sp>
          <p:nvSpPr>
            <p:cNvPr id="3238" name="Google Shape;3238;p225"/>
            <p:cNvSpPr/>
            <p:nvPr/>
          </p:nvSpPr>
          <p:spPr>
            <a:xfrm>
              <a:off x="5413751" y="5051341"/>
              <a:ext cx="339900" cy="349800"/>
            </a:xfrm>
            <a:prstGeom prst="roundRect">
              <a:avLst>
                <a:gd fmla="val 16667" name="adj"/>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1" name="Google Shape;3241;p225"/>
            <p:cNvPicPr preferRelativeResize="0"/>
            <p:nvPr/>
          </p:nvPicPr>
          <p:blipFill>
            <a:blip r:embed="rId4">
              <a:alphaModFix/>
            </a:blip>
            <a:stretch>
              <a:fillRect/>
            </a:stretch>
          </p:blipFill>
          <p:spPr>
            <a:xfrm>
              <a:off x="5441984" y="5100786"/>
              <a:ext cx="296400" cy="267387"/>
            </a:xfrm>
            <a:prstGeom prst="rect">
              <a:avLst/>
            </a:prstGeom>
            <a:noFill/>
            <a:ln>
              <a:noFill/>
            </a:ln>
          </p:spPr>
        </p:pic>
      </p:grpSp>
      <p:cxnSp>
        <p:nvCxnSpPr>
          <p:cNvPr id="3242" name="Google Shape;3242;p225"/>
          <p:cNvCxnSpPr>
            <a:stCxn id="3238" idx="3"/>
            <a:endCxn id="3202" idx="1"/>
          </p:cNvCxnSpPr>
          <p:nvPr/>
        </p:nvCxnSpPr>
        <p:spPr>
          <a:xfrm flipH="1" rot="10800000">
            <a:off x="6399418" y="2306041"/>
            <a:ext cx="1697400" cy="2386800"/>
          </a:xfrm>
          <a:prstGeom prst="curvedConnector3">
            <a:avLst>
              <a:gd fmla="val 49997" name="adj1"/>
            </a:avLst>
          </a:prstGeom>
          <a:noFill/>
          <a:ln cap="flat" cmpd="sng" w="9525">
            <a:solidFill>
              <a:schemeClr val="accent2"/>
            </a:solidFill>
            <a:prstDash val="solid"/>
            <a:round/>
            <a:headEnd len="med" w="med" type="none"/>
            <a:tailEnd len="med" w="med" type="triangle"/>
          </a:ln>
        </p:spPr>
      </p:cxnSp>
      <p:cxnSp>
        <p:nvCxnSpPr>
          <p:cNvPr id="3243" name="Google Shape;3243;p225"/>
          <p:cNvCxnSpPr>
            <a:stCxn id="3238" idx="3"/>
            <a:endCxn id="3213" idx="1"/>
          </p:cNvCxnSpPr>
          <p:nvPr/>
        </p:nvCxnSpPr>
        <p:spPr>
          <a:xfrm flipH="1" rot="10800000">
            <a:off x="6399418" y="3242041"/>
            <a:ext cx="1697400" cy="1450800"/>
          </a:xfrm>
          <a:prstGeom prst="curvedConnector3">
            <a:avLst>
              <a:gd fmla="val 49997" name="adj1"/>
            </a:avLst>
          </a:prstGeom>
          <a:noFill/>
          <a:ln cap="flat" cmpd="sng" w="9525">
            <a:solidFill>
              <a:schemeClr val="accent2"/>
            </a:solidFill>
            <a:prstDash val="solid"/>
            <a:round/>
            <a:headEnd len="med" w="med" type="none"/>
            <a:tailEnd len="med" w="med" type="triangle"/>
          </a:ln>
        </p:spPr>
      </p:cxnSp>
      <p:cxnSp>
        <p:nvCxnSpPr>
          <p:cNvPr id="3244" name="Google Shape;3244;p225"/>
          <p:cNvCxnSpPr>
            <a:stCxn id="3238" idx="3"/>
            <a:endCxn id="3228" idx="0"/>
          </p:cNvCxnSpPr>
          <p:nvPr/>
        </p:nvCxnSpPr>
        <p:spPr>
          <a:xfrm flipH="1" rot="10800000">
            <a:off x="6399418" y="4283041"/>
            <a:ext cx="4730700" cy="409800"/>
          </a:xfrm>
          <a:prstGeom prst="curvedConnector4">
            <a:avLst>
              <a:gd fmla="val 48975" name="adj1"/>
              <a:gd fmla="val 158073" name="adj2"/>
            </a:avLst>
          </a:prstGeom>
          <a:noFill/>
          <a:ln cap="flat" cmpd="sng" w="9525">
            <a:solidFill>
              <a:schemeClr val="accent2"/>
            </a:solidFill>
            <a:prstDash val="solid"/>
            <a:round/>
            <a:headEnd len="med" w="med" type="none"/>
            <a:tailEnd len="med" w="med" type="triangle"/>
          </a:ln>
        </p:spPr>
      </p:cxnSp>
      <p:sp>
        <p:nvSpPr>
          <p:cNvPr id="3212" name="Google Shape;3212;p225"/>
          <p:cNvSpPr/>
          <p:nvPr/>
        </p:nvSpPr>
        <p:spPr>
          <a:xfrm>
            <a:off x="8096731" y="2816641"/>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sp>
        <p:nvSpPr>
          <p:cNvPr id="3245" name="Google Shape;3245;p225"/>
          <p:cNvSpPr txBox="1"/>
          <p:nvPr/>
        </p:nvSpPr>
        <p:spPr>
          <a:xfrm>
            <a:off x="7704709" y="2339142"/>
            <a:ext cx="2637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1</a:t>
            </a:r>
            <a:endParaRPr b="1">
              <a:solidFill>
                <a:schemeClr val="accent2"/>
              </a:solidFill>
              <a:latin typeface="DM Sans"/>
              <a:ea typeface="DM Sans"/>
              <a:cs typeface="DM Sans"/>
              <a:sym typeface="DM Sans"/>
            </a:endParaRPr>
          </a:p>
        </p:txBody>
      </p:sp>
      <p:sp>
        <p:nvSpPr>
          <p:cNvPr id="3246" name="Google Shape;3246;p225"/>
          <p:cNvSpPr txBox="1"/>
          <p:nvPr/>
        </p:nvSpPr>
        <p:spPr>
          <a:xfrm>
            <a:off x="7703209" y="3507733"/>
            <a:ext cx="2652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2</a:t>
            </a:r>
            <a:endParaRPr b="1">
              <a:solidFill>
                <a:schemeClr val="accent2"/>
              </a:solidFill>
              <a:latin typeface="DM Sans"/>
              <a:ea typeface="DM Sans"/>
              <a:cs typeface="DM Sans"/>
              <a:sym typeface="DM Sans"/>
            </a:endParaRPr>
          </a:p>
        </p:txBody>
      </p:sp>
      <p:sp>
        <p:nvSpPr>
          <p:cNvPr id="3247" name="Google Shape;3247;p225"/>
          <p:cNvSpPr txBox="1"/>
          <p:nvPr/>
        </p:nvSpPr>
        <p:spPr>
          <a:xfrm>
            <a:off x="7704709" y="4309893"/>
            <a:ext cx="2637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4</a:t>
            </a:r>
            <a:endParaRPr b="1">
              <a:solidFill>
                <a:schemeClr val="accent2"/>
              </a:solidFill>
              <a:latin typeface="DM Sans"/>
              <a:ea typeface="DM Sans"/>
              <a:cs typeface="DM Sans"/>
              <a:sym typeface="DM Sans"/>
            </a:endParaRPr>
          </a:p>
        </p:txBody>
      </p:sp>
      <p:cxnSp>
        <p:nvCxnSpPr>
          <p:cNvPr id="3248" name="Google Shape;3248;p225"/>
          <p:cNvCxnSpPr>
            <a:stCxn id="3238" idx="3"/>
            <a:endCxn id="3212" idx="1"/>
          </p:cNvCxnSpPr>
          <p:nvPr/>
        </p:nvCxnSpPr>
        <p:spPr>
          <a:xfrm flipH="1" rot="10800000">
            <a:off x="6399418" y="2934241"/>
            <a:ext cx="1697400" cy="1758600"/>
          </a:xfrm>
          <a:prstGeom prst="curvedConnector3">
            <a:avLst>
              <a:gd fmla="val 49997" name="adj1"/>
            </a:avLst>
          </a:prstGeom>
          <a:noFill/>
          <a:ln cap="flat" cmpd="sng" w="9525">
            <a:solidFill>
              <a:schemeClr val="accent2"/>
            </a:solidFill>
            <a:prstDash val="solid"/>
            <a:round/>
            <a:headEnd len="med" w="med" type="none"/>
            <a:tailEnd len="med" w="med" type="triangle"/>
          </a:ln>
        </p:spPr>
      </p:cxnSp>
      <p:sp>
        <p:nvSpPr>
          <p:cNvPr id="3249" name="Google Shape;3249;p225"/>
          <p:cNvSpPr txBox="1"/>
          <p:nvPr/>
        </p:nvSpPr>
        <p:spPr>
          <a:xfrm>
            <a:off x="7703209" y="3224591"/>
            <a:ext cx="2652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3</a:t>
            </a:r>
            <a:endParaRPr b="1">
              <a:solidFill>
                <a:schemeClr val="accent2"/>
              </a:solidFill>
              <a:latin typeface="DM Sans"/>
              <a:ea typeface="DM Sans"/>
              <a:cs typeface="DM Sans"/>
              <a:sym typeface="DM Sans"/>
            </a:endParaRPr>
          </a:p>
        </p:txBody>
      </p:sp>
      <p:cxnSp>
        <p:nvCxnSpPr>
          <p:cNvPr id="3250" name="Google Shape;3250;p225"/>
          <p:cNvCxnSpPr>
            <a:stCxn id="3251" idx="1"/>
            <a:endCxn id="3216" idx="3"/>
          </p:cNvCxnSpPr>
          <p:nvPr/>
        </p:nvCxnSpPr>
        <p:spPr>
          <a:xfrm rot="10800000">
            <a:off x="11448490" y="2926111"/>
            <a:ext cx="296400" cy="2100"/>
          </a:xfrm>
          <a:prstGeom prst="curvedConnector3">
            <a:avLst>
              <a:gd fmla="val 49984" name="adj1"/>
            </a:avLst>
          </a:prstGeom>
          <a:noFill/>
          <a:ln cap="flat" cmpd="sng" w="9525">
            <a:solidFill>
              <a:schemeClr val="accent4"/>
            </a:solidFill>
            <a:prstDash val="solid"/>
            <a:round/>
            <a:headEnd len="med" w="med" type="none"/>
            <a:tailEnd len="med" w="med" type="triangle"/>
          </a:ln>
        </p:spPr>
      </p:cxnSp>
      <p:cxnSp>
        <p:nvCxnSpPr>
          <p:cNvPr id="3252" name="Google Shape;3252;p225"/>
          <p:cNvCxnSpPr>
            <a:stCxn id="3195" idx="3"/>
            <a:endCxn id="3251" idx="3"/>
          </p:cNvCxnSpPr>
          <p:nvPr/>
        </p:nvCxnSpPr>
        <p:spPr>
          <a:xfrm flipH="1" rot="10800000">
            <a:off x="10612850" y="2928241"/>
            <a:ext cx="1326000" cy="2298000"/>
          </a:xfrm>
          <a:prstGeom prst="bentConnector3">
            <a:avLst>
              <a:gd fmla="val 109219" name="adj1"/>
            </a:avLst>
          </a:prstGeom>
          <a:noFill/>
          <a:ln cap="flat" cmpd="sng" w="9525">
            <a:solidFill>
              <a:schemeClr val="accent4"/>
            </a:solidFill>
            <a:prstDash val="solid"/>
            <a:round/>
            <a:headEnd len="med" w="med" type="none"/>
            <a:tailEnd len="med" w="med" type="none"/>
          </a:ln>
        </p:spPr>
      </p:cxnSp>
      <p:sp>
        <p:nvSpPr>
          <p:cNvPr id="3251" name="Google Shape;3251;p225"/>
          <p:cNvSpPr/>
          <p:nvPr/>
        </p:nvSpPr>
        <p:spPr>
          <a:xfrm>
            <a:off x="11744890" y="2810611"/>
            <a:ext cx="194100" cy="2352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cxnSp>
        <p:nvCxnSpPr>
          <p:cNvPr id="3253" name="Google Shape;3253;p225"/>
          <p:cNvCxnSpPr>
            <a:stCxn id="3254" idx="2"/>
            <a:endCxn id="3255" idx="0"/>
          </p:cNvCxnSpPr>
          <p:nvPr/>
        </p:nvCxnSpPr>
        <p:spPr>
          <a:xfrm flipH="1" rot="-5400000">
            <a:off x="8753364" y="6064273"/>
            <a:ext cx="301500" cy="600"/>
          </a:xfrm>
          <a:prstGeom prst="bentConnector3">
            <a:avLst>
              <a:gd fmla="val 49984" name="adj1"/>
            </a:avLst>
          </a:prstGeom>
          <a:noFill/>
          <a:ln cap="flat" cmpd="sng" w="9525">
            <a:solidFill>
              <a:srgbClr val="0078D3"/>
            </a:solidFill>
            <a:prstDash val="solid"/>
            <a:round/>
            <a:headEnd len="med" w="med" type="none"/>
            <a:tailEnd len="med" w="med" type="triangle"/>
          </a:ln>
        </p:spPr>
      </p:cxnSp>
      <p:grpSp>
        <p:nvGrpSpPr>
          <p:cNvPr id="3256" name="Google Shape;3256;p225"/>
          <p:cNvGrpSpPr/>
          <p:nvPr/>
        </p:nvGrpSpPr>
        <p:grpSpPr>
          <a:xfrm>
            <a:off x="8733864" y="5564023"/>
            <a:ext cx="339900" cy="349800"/>
            <a:chOff x="7683663" y="5494021"/>
            <a:chExt cx="339900" cy="349800"/>
          </a:xfrm>
        </p:grpSpPr>
        <p:sp>
          <p:nvSpPr>
            <p:cNvPr id="3254" name="Google Shape;3254;p225"/>
            <p:cNvSpPr/>
            <p:nvPr/>
          </p:nvSpPr>
          <p:spPr>
            <a:xfrm>
              <a:off x="7683663" y="5494021"/>
              <a:ext cx="339900" cy="349800"/>
            </a:xfrm>
            <a:prstGeom prst="roundRect">
              <a:avLst>
                <a:gd fmla="val 16667" name="adj"/>
              </a:avLst>
            </a:prstGeom>
            <a:solidFill>
              <a:srgbClr val="FFFFFF"/>
            </a:solidFill>
            <a:ln cap="flat" cmpd="sng" w="9525">
              <a:solidFill>
                <a:srgbClr val="007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7" name="Google Shape;3257;p225"/>
            <p:cNvPicPr preferRelativeResize="0"/>
            <p:nvPr/>
          </p:nvPicPr>
          <p:blipFill rotWithShape="1">
            <a:blip r:embed="rId5">
              <a:alphaModFix/>
            </a:blip>
            <a:srcRect b="0" l="0" r="0" t="3297"/>
            <a:stretch/>
          </p:blipFill>
          <p:spPr>
            <a:xfrm>
              <a:off x="7707757" y="5529402"/>
              <a:ext cx="291675" cy="278975"/>
            </a:xfrm>
            <a:prstGeom prst="rect">
              <a:avLst/>
            </a:prstGeom>
            <a:noFill/>
            <a:ln>
              <a:noFill/>
            </a:ln>
          </p:spPr>
        </p:pic>
      </p:grpSp>
      <p:sp>
        <p:nvSpPr>
          <p:cNvPr id="3258" name="Google Shape;3258;p225"/>
          <p:cNvSpPr txBox="1"/>
          <p:nvPr/>
        </p:nvSpPr>
        <p:spPr>
          <a:xfrm>
            <a:off x="8450053" y="5343277"/>
            <a:ext cx="921300" cy="184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chemeClr val="accent1"/>
                </a:solidFill>
                <a:latin typeface="DM Sans Medium"/>
                <a:ea typeface="DM Sans Medium"/>
                <a:cs typeface="DM Sans Medium"/>
                <a:sym typeface="DM Sans Medium"/>
              </a:rPr>
              <a:t>Storage PE</a:t>
            </a:r>
            <a:endParaRPr sz="1200">
              <a:solidFill>
                <a:schemeClr val="accent1"/>
              </a:solidFill>
              <a:latin typeface="DM Sans Medium"/>
              <a:ea typeface="DM Sans Medium"/>
              <a:cs typeface="DM Sans Medium"/>
              <a:sym typeface="DM Sans Medium"/>
            </a:endParaRPr>
          </a:p>
        </p:txBody>
      </p:sp>
      <p:sp>
        <p:nvSpPr>
          <p:cNvPr id="3255" name="Google Shape;3255;p225"/>
          <p:cNvSpPr/>
          <p:nvPr/>
        </p:nvSpPr>
        <p:spPr>
          <a:xfrm>
            <a:off x="8420752" y="6215229"/>
            <a:ext cx="966000" cy="393600"/>
          </a:xfrm>
          <a:prstGeom prst="roundRect">
            <a:avLst>
              <a:gd fmla="val 18048" name="adj"/>
            </a:avLst>
          </a:prstGeom>
          <a:solidFill>
            <a:srgbClr val="FFFFFF"/>
          </a:solidFill>
          <a:ln cap="flat" cmpd="sng" w="19050">
            <a:solidFill>
              <a:schemeClr val="accent1"/>
            </a:solidFill>
            <a:prstDash val="solid"/>
            <a:round/>
            <a:headEnd len="sm" w="sm" type="none"/>
            <a:tailEnd len="sm" w="sm" type="none"/>
          </a:ln>
        </p:spPr>
        <p:txBody>
          <a:bodyPr anchorCtr="0" anchor="b" bIns="45700" lIns="91425" spcFirstLastPara="1" rIns="91425" wrap="square" tIns="45700">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ADLS</a:t>
            </a:r>
            <a:endParaRPr>
              <a:solidFill>
                <a:schemeClr val="accent1"/>
              </a:solidFill>
              <a:latin typeface="DM Sans Medium"/>
              <a:ea typeface="DM Sans Medium"/>
              <a:cs typeface="DM Sans Medium"/>
              <a:sym typeface="DM Sans Medium"/>
            </a:endParaRPr>
          </a:p>
        </p:txBody>
      </p:sp>
      <p:sp>
        <p:nvSpPr>
          <p:cNvPr id="3259" name="Google Shape;3259;p225"/>
          <p:cNvSpPr txBox="1"/>
          <p:nvPr/>
        </p:nvSpPr>
        <p:spPr>
          <a:xfrm>
            <a:off x="1421138" y="1109747"/>
            <a:ext cx="1945200" cy="235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Firewall rules</a:t>
            </a:r>
            <a:endParaRPr sz="1200">
              <a:solidFill>
                <a:srgbClr val="1B5161"/>
              </a:solidFill>
              <a:latin typeface="DM Sans Medium"/>
              <a:ea typeface="DM Sans Medium"/>
              <a:cs typeface="DM Sans Medium"/>
              <a:sym typeface="DM Sans Medium"/>
            </a:endParaRPr>
          </a:p>
        </p:txBody>
      </p:sp>
      <p:sp>
        <p:nvSpPr>
          <p:cNvPr id="3260" name="Google Shape;3260;p225"/>
          <p:cNvSpPr/>
          <p:nvPr/>
        </p:nvSpPr>
        <p:spPr>
          <a:xfrm>
            <a:off x="8369150" y="5070077"/>
            <a:ext cx="1024500" cy="897300"/>
          </a:xfrm>
          <a:prstGeom prst="roundRect">
            <a:avLst>
              <a:gd fmla="val 8562" name="adj"/>
            </a:avLst>
          </a:prstGeom>
          <a:noFill/>
          <a:ln cap="flat" cmpd="sng" w="9525">
            <a:solidFill>
              <a:schemeClr val="accent5"/>
            </a:solidFill>
            <a:prstDash val="dot"/>
            <a:round/>
            <a:headEnd len="sm" w="sm" type="none"/>
            <a:tailEnd len="sm" w="sm" type="none"/>
          </a:ln>
        </p:spPr>
        <p:txBody>
          <a:bodyPr anchorCtr="0" anchor="t" bIns="45700" lIns="0" spcFirstLastPara="1" rIns="0" wrap="square" tIns="45700">
            <a:noAutofit/>
          </a:bodyPr>
          <a:lstStyle/>
          <a:p>
            <a:pPr indent="0" lvl="0" marL="0" rtl="0" algn="ctr">
              <a:spcBef>
                <a:spcPts val="0"/>
              </a:spcBef>
              <a:spcAft>
                <a:spcPts val="0"/>
              </a:spcAft>
              <a:buNone/>
            </a:pPr>
            <a:r>
              <a:rPr i="1" lang="en" sz="1200">
                <a:solidFill>
                  <a:schemeClr val="accent5"/>
                </a:solidFill>
                <a:latin typeface="DM Sans Medium"/>
                <a:ea typeface="DM Sans Medium"/>
                <a:cs typeface="DM Sans Medium"/>
                <a:sym typeface="DM Sans Medium"/>
              </a:rPr>
              <a:t>PE subnet</a:t>
            </a:r>
            <a:endParaRPr i="1" sz="1200">
              <a:solidFill>
                <a:schemeClr val="accent5"/>
              </a:solidFill>
              <a:latin typeface="DM Sans Medium"/>
              <a:ea typeface="DM Sans Medium"/>
              <a:cs typeface="DM Sans Medium"/>
              <a:sym typeface="DM Sans Medium"/>
            </a:endParaRPr>
          </a:p>
        </p:txBody>
      </p:sp>
      <p:sp>
        <p:nvSpPr>
          <p:cNvPr id="3222" name="Google Shape;3222;p225"/>
          <p:cNvSpPr/>
          <p:nvPr/>
        </p:nvSpPr>
        <p:spPr>
          <a:xfrm>
            <a:off x="8096731" y="3432246"/>
            <a:ext cx="194100" cy="235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t>
            </a:r>
            <a:endParaRPr sz="1100">
              <a:solidFill>
                <a:schemeClr val="accent1"/>
              </a:solidFill>
              <a:latin typeface="DM Sans Medium"/>
              <a:ea typeface="DM Sans Medium"/>
              <a:cs typeface="DM Sans Medium"/>
              <a:sym typeface="DM Sans Medium"/>
            </a:endParaRPr>
          </a:p>
        </p:txBody>
      </p:sp>
      <p:cxnSp>
        <p:nvCxnSpPr>
          <p:cNvPr id="3261" name="Google Shape;3261;p225"/>
          <p:cNvCxnSpPr>
            <a:stCxn id="3238" idx="3"/>
            <a:endCxn id="3222" idx="1"/>
          </p:cNvCxnSpPr>
          <p:nvPr/>
        </p:nvCxnSpPr>
        <p:spPr>
          <a:xfrm flipH="1" rot="10800000">
            <a:off x="6399418" y="3549841"/>
            <a:ext cx="1697400" cy="1143000"/>
          </a:xfrm>
          <a:prstGeom prst="curvedConnector3">
            <a:avLst>
              <a:gd fmla="val 49997" name="adj1"/>
            </a:avLst>
          </a:prstGeom>
          <a:noFill/>
          <a:ln cap="flat" cmpd="sng" w="9525">
            <a:solidFill>
              <a:schemeClr val="accent2"/>
            </a:solidFill>
            <a:prstDash val="solid"/>
            <a:round/>
            <a:headEnd len="med" w="med" type="none"/>
            <a:tailEnd len="med" w="med" type="triangle"/>
          </a:ln>
        </p:spPr>
      </p:cxnSp>
      <p:sp>
        <p:nvSpPr>
          <p:cNvPr id="3262" name="Google Shape;3262;p225"/>
          <p:cNvSpPr txBox="1"/>
          <p:nvPr/>
        </p:nvSpPr>
        <p:spPr>
          <a:xfrm>
            <a:off x="7703209" y="2915192"/>
            <a:ext cx="265200" cy="40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DM Sans"/>
                <a:ea typeface="DM Sans"/>
                <a:cs typeface="DM Sans"/>
                <a:sym typeface="DM Sans"/>
              </a:rPr>
              <a:t>5</a:t>
            </a:r>
            <a:endParaRPr b="1">
              <a:solidFill>
                <a:schemeClr val="accent2"/>
              </a:solidFill>
              <a:latin typeface="DM Sans"/>
              <a:ea typeface="DM Sans"/>
              <a:cs typeface="DM Sans"/>
              <a:sym typeface="DM Sans"/>
            </a:endParaRPr>
          </a:p>
        </p:txBody>
      </p:sp>
      <p:sp>
        <p:nvSpPr>
          <p:cNvPr id="3263" name="Google Shape;3263;p225"/>
          <p:cNvSpPr txBox="1"/>
          <p:nvPr/>
        </p:nvSpPr>
        <p:spPr>
          <a:xfrm>
            <a:off x="384775" y="4072450"/>
            <a:ext cx="4305300" cy="22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DM Sans Medium"/>
                <a:ea typeface="DM Sans Medium"/>
                <a:cs typeface="DM Sans Medium"/>
                <a:sym typeface="DM Sans Medium"/>
              </a:rPr>
              <a:t>Notes: </a:t>
            </a:r>
            <a:endParaRPr>
              <a:solidFill>
                <a:srgbClr val="434343"/>
              </a:solidFill>
              <a:latin typeface="DM Sans Medium"/>
              <a:ea typeface="DM Sans Medium"/>
              <a:cs typeface="DM Sans Medium"/>
              <a:sym typeface="DM Sans Medium"/>
            </a:endParaRPr>
          </a:p>
          <a:p>
            <a:pPr indent="-304800" lvl="0" marL="457200" rtl="0" algn="l">
              <a:spcBef>
                <a:spcPts val="600"/>
              </a:spcBef>
              <a:spcAft>
                <a:spcPts val="0"/>
              </a:spcAft>
              <a:buClr>
                <a:srgbClr val="434343"/>
              </a:buClr>
              <a:buSzPts val="1200"/>
              <a:buFont typeface="Barlow"/>
              <a:buChar char="●"/>
            </a:pPr>
            <a:r>
              <a:rPr lang="en" sz="1200">
                <a:solidFill>
                  <a:srgbClr val="434343"/>
                </a:solidFill>
                <a:latin typeface="DM Sans"/>
                <a:ea typeface="DM Sans"/>
                <a:cs typeface="DM Sans"/>
                <a:sym typeface="DM Sans"/>
              </a:rPr>
              <a:t>All traffic is routed according to User Defined Routes (UDR)</a:t>
            </a:r>
            <a:endParaRPr sz="1200">
              <a:solidFill>
                <a:srgbClr val="434343"/>
              </a:solidFill>
              <a:latin typeface="DM Sans"/>
              <a:ea typeface="DM Sans"/>
              <a:cs typeface="DM Sans"/>
              <a:sym typeface="DM Sans"/>
            </a:endParaRPr>
          </a:p>
          <a:p>
            <a:pPr indent="-304800" lvl="0" marL="457200" rtl="0" algn="l">
              <a:spcBef>
                <a:spcPts val="600"/>
              </a:spcBef>
              <a:spcAft>
                <a:spcPts val="0"/>
              </a:spcAft>
              <a:buClr>
                <a:srgbClr val="434343"/>
              </a:buClr>
              <a:buSzPts val="1200"/>
              <a:buFont typeface="Barlow"/>
              <a:buChar char="●"/>
            </a:pPr>
            <a:r>
              <a:rPr lang="en" sz="1200">
                <a:solidFill>
                  <a:srgbClr val="434343"/>
                </a:solidFill>
                <a:latin typeface="DM Sans"/>
                <a:ea typeface="DM Sans"/>
                <a:cs typeface="DM Sans"/>
                <a:sym typeface="DM Sans"/>
              </a:rPr>
              <a:t>It is not recommended to route the SCC connection through Azure Firewall (avoid the additional hop)</a:t>
            </a:r>
            <a:endParaRPr sz="1200">
              <a:solidFill>
                <a:srgbClr val="434343"/>
              </a:solidFill>
              <a:latin typeface="DM Sans"/>
              <a:ea typeface="DM Sans"/>
              <a:cs typeface="DM Sans"/>
              <a:sym typeface="DM Sans"/>
            </a:endParaRPr>
          </a:p>
          <a:p>
            <a:pPr indent="-304800" lvl="0" marL="457200" rtl="0" algn="l">
              <a:spcBef>
                <a:spcPts val="600"/>
              </a:spcBef>
              <a:spcAft>
                <a:spcPts val="0"/>
              </a:spcAft>
              <a:buClr>
                <a:srgbClr val="434343"/>
              </a:buClr>
              <a:buSzPts val="1200"/>
              <a:buFont typeface="Barlow"/>
              <a:buChar char="●"/>
            </a:pPr>
            <a:r>
              <a:rPr lang="en" sz="1200">
                <a:solidFill>
                  <a:srgbClr val="434343"/>
                </a:solidFill>
                <a:latin typeface="DM Sans"/>
                <a:ea typeface="DM Sans"/>
                <a:cs typeface="DM Sans"/>
                <a:sym typeface="DM Sans"/>
              </a:rPr>
              <a:t>Optionally, one can set up an external Metastore, e.g. Azure SQL (also behind a Private Link)</a:t>
            </a:r>
            <a:endParaRPr sz="1200">
              <a:solidFill>
                <a:srgbClr val="434343"/>
              </a:solidFill>
              <a:latin typeface="DM Sans"/>
              <a:ea typeface="DM Sans"/>
              <a:cs typeface="DM Sans"/>
              <a:sym typeface="DM Sans"/>
            </a:endParaRPr>
          </a:p>
          <a:p>
            <a:pPr indent="-304800" lvl="0" marL="457200" rtl="0" algn="l">
              <a:spcBef>
                <a:spcPts val="600"/>
              </a:spcBef>
              <a:spcAft>
                <a:spcPts val="0"/>
              </a:spcAft>
              <a:buClr>
                <a:srgbClr val="434343"/>
              </a:buClr>
              <a:buSzPts val="1200"/>
              <a:buFont typeface="DM Sans"/>
              <a:buChar char="●"/>
            </a:pPr>
            <a:r>
              <a:rPr lang="en" sz="1200">
                <a:solidFill>
                  <a:srgbClr val="434343"/>
                </a:solidFill>
                <a:latin typeface="DM Sans"/>
                <a:ea typeface="DM Sans"/>
                <a:cs typeface="DM Sans"/>
                <a:sym typeface="DM Sans"/>
              </a:rPr>
              <a:t>This architecture can be combined with Private Link</a:t>
            </a:r>
            <a:endParaRPr sz="1200">
              <a:solidFill>
                <a:srgbClr val="434343"/>
              </a:solidFill>
              <a:latin typeface="DM Sans"/>
              <a:ea typeface="DM Sans"/>
              <a:cs typeface="DM Sans"/>
              <a:sym typeface="DM Sans"/>
            </a:endParaRPr>
          </a:p>
          <a:p>
            <a:pPr indent="-304800" lvl="0" marL="457200" rtl="0" algn="l">
              <a:spcBef>
                <a:spcPts val="600"/>
              </a:spcBef>
              <a:spcAft>
                <a:spcPts val="600"/>
              </a:spcAft>
              <a:buClr>
                <a:srgbClr val="434343"/>
              </a:buClr>
              <a:buSzPts val="1200"/>
              <a:buFont typeface="DM Sans"/>
              <a:buChar char="●"/>
            </a:pPr>
            <a:r>
              <a:rPr lang="en" sz="1200">
                <a:solidFill>
                  <a:srgbClr val="434343"/>
                </a:solidFill>
                <a:latin typeface="DM Sans"/>
                <a:ea typeface="DM Sans"/>
                <a:cs typeface="DM Sans"/>
                <a:sym typeface="DM Sans"/>
              </a:rPr>
              <a:t>Costs grows with Data volume filtered by firewall</a:t>
            </a:r>
            <a:endParaRPr sz="1200">
              <a:solidFill>
                <a:srgbClr val="434343"/>
              </a:solidFill>
              <a:latin typeface="DM Sans"/>
              <a:ea typeface="DM Sans"/>
              <a:cs typeface="DM Sans"/>
              <a:sym typeface="DM Sans"/>
            </a:endParaRPr>
          </a:p>
        </p:txBody>
      </p:sp>
      <p:sp>
        <p:nvSpPr>
          <p:cNvPr id="3264" name="Google Shape;3264;p225"/>
          <p:cNvSpPr/>
          <p:nvPr/>
        </p:nvSpPr>
        <p:spPr>
          <a:xfrm>
            <a:off x="11085768" y="401139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25"/>
          <p:cNvSpPr/>
          <p:nvPr/>
        </p:nvSpPr>
        <p:spPr>
          <a:xfrm>
            <a:off x="10893300" y="5184407"/>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25"/>
          <p:cNvSpPr/>
          <p:nvPr/>
        </p:nvSpPr>
        <p:spPr>
          <a:xfrm>
            <a:off x="7439118" y="496077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25"/>
          <p:cNvSpPr/>
          <p:nvPr/>
        </p:nvSpPr>
        <p:spPr>
          <a:xfrm>
            <a:off x="6462543" y="4644995"/>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8" name="Google Shape;3268;p225"/>
          <p:cNvGrpSpPr/>
          <p:nvPr/>
        </p:nvGrpSpPr>
        <p:grpSpPr>
          <a:xfrm>
            <a:off x="4716641" y="6169764"/>
            <a:ext cx="1810200" cy="692700"/>
            <a:chOff x="3954641" y="6093564"/>
            <a:chExt cx="1810200" cy="692700"/>
          </a:xfrm>
        </p:grpSpPr>
        <p:grpSp>
          <p:nvGrpSpPr>
            <p:cNvPr id="3269" name="Google Shape;3269;p225"/>
            <p:cNvGrpSpPr/>
            <p:nvPr/>
          </p:nvGrpSpPr>
          <p:grpSpPr>
            <a:xfrm>
              <a:off x="3954641" y="6093564"/>
              <a:ext cx="1810200" cy="692700"/>
              <a:chOff x="3954641" y="6093564"/>
              <a:chExt cx="1810200" cy="692700"/>
            </a:xfrm>
          </p:grpSpPr>
          <p:sp>
            <p:nvSpPr>
              <p:cNvPr id="3270" name="Google Shape;3270;p225"/>
              <p:cNvSpPr txBox="1"/>
              <p:nvPr/>
            </p:nvSpPr>
            <p:spPr>
              <a:xfrm>
                <a:off x="3954641" y="6093564"/>
                <a:ext cx="1810200" cy="6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PE  = Private Endpoint</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via Azure Backbone</a:t>
                </a:r>
                <a:endParaRPr sz="10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rPr lang="en" sz="1000">
                    <a:solidFill>
                      <a:srgbClr val="434343"/>
                    </a:solidFill>
                    <a:latin typeface="Barlow Medium"/>
                    <a:ea typeface="Barlow Medium"/>
                    <a:cs typeface="Barlow Medium"/>
                    <a:sym typeface="Barlow Medium"/>
                  </a:rPr>
                  <a:t>        = Public IP</a:t>
                </a:r>
                <a:endParaRPr sz="1000">
                  <a:solidFill>
                    <a:srgbClr val="434343"/>
                  </a:solidFill>
                  <a:latin typeface="Barlow Medium"/>
                  <a:ea typeface="Barlow Medium"/>
                  <a:cs typeface="Barlow Medium"/>
                  <a:sym typeface="Barlow Medium"/>
                </a:endParaRPr>
              </a:p>
            </p:txBody>
          </p:sp>
          <p:sp>
            <p:nvSpPr>
              <p:cNvPr id="3271" name="Google Shape;3271;p225"/>
              <p:cNvSpPr/>
              <p:nvPr/>
            </p:nvSpPr>
            <p:spPr>
              <a:xfrm>
                <a:off x="4083118" y="6396536"/>
                <a:ext cx="83700" cy="837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2" name="Google Shape;3272;p225"/>
            <p:cNvSpPr/>
            <p:nvPr/>
          </p:nvSpPr>
          <p:spPr>
            <a:xfrm>
              <a:off x="4049158" y="6546076"/>
              <a:ext cx="148500" cy="156300"/>
            </a:xfrm>
            <a:prstGeom prst="roundRect">
              <a:avLst>
                <a:gd fmla="val 16667" name="adj"/>
              </a:avLst>
            </a:prstGeom>
            <a:solidFill>
              <a:srgbClr val="FFFFFF"/>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100">
                  <a:latin typeface="Barlow Medium"/>
                  <a:ea typeface="Barlow Medium"/>
                  <a:cs typeface="Barlow Medium"/>
                  <a:sym typeface="Barlow Medium"/>
                </a:rPr>
                <a:t>@</a:t>
              </a:r>
              <a:endParaRPr sz="1100">
                <a:latin typeface="Barlow Medium"/>
                <a:ea typeface="Barlow Medium"/>
                <a:cs typeface="Barlow Medium"/>
                <a:sym typeface="Barlow Medium"/>
              </a:endParaRPr>
            </a:p>
          </p:txBody>
        </p:sp>
      </p:grpSp>
      <p:pic>
        <p:nvPicPr>
          <p:cNvPr id="3273" name="Google Shape;3273;p225"/>
          <p:cNvPicPr preferRelativeResize="0"/>
          <p:nvPr/>
        </p:nvPicPr>
        <p:blipFill rotWithShape="1">
          <a:blip r:embed="rId6">
            <a:alphaModFix/>
          </a:blip>
          <a:srcRect b="0" l="0" r="0" t="0"/>
          <a:stretch/>
        </p:blipFill>
        <p:spPr>
          <a:xfrm>
            <a:off x="11171800" y="596197"/>
            <a:ext cx="921300" cy="314728"/>
          </a:xfrm>
          <a:prstGeom prst="rect">
            <a:avLst/>
          </a:prstGeom>
          <a:noFill/>
          <a:ln>
            <a:noFill/>
          </a:ln>
        </p:spPr>
      </p:pic>
      <p:sp>
        <p:nvSpPr>
          <p:cNvPr id="3274" name="Google Shape;3274;p225"/>
          <p:cNvSpPr/>
          <p:nvPr/>
        </p:nvSpPr>
        <p:spPr>
          <a:xfrm>
            <a:off x="52123" y="64275"/>
            <a:ext cx="74862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3.1: </a:t>
            </a:r>
            <a:r>
              <a:rPr lang="en" sz="2400">
                <a:solidFill>
                  <a:srgbClr val="FF9900"/>
                </a:solidFill>
                <a:latin typeface="DM Sans"/>
                <a:ea typeface="DM Sans"/>
                <a:cs typeface="DM Sans"/>
                <a:sym typeface="DM Sans"/>
              </a:rPr>
              <a:t>ADB UDR &amp; Firewall &amp; Private Link</a:t>
            </a:r>
            <a:endParaRPr sz="2400">
              <a:solidFill>
                <a:srgbClr val="FF9900"/>
              </a:solidFill>
              <a:latin typeface="DM Sans"/>
              <a:ea typeface="DM Sans"/>
              <a:cs typeface="DM Sans"/>
              <a:sym typeface="DM Sans"/>
            </a:endParaRPr>
          </a:p>
        </p:txBody>
      </p:sp>
      <p:sp>
        <p:nvSpPr>
          <p:cNvPr id="3275" name="Google Shape;3275;p225"/>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graphicFrame>
        <p:nvGraphicFramePr>
          <p:cNvPr id="3280" name="Google Shape;3280;p226"/>
          <p:cNvGraphicFramePr/>
          <p:nvPr/>
        </p:nvGraphicFramePr>
        <p:xfrm>
          <a:off x="256488" y="1396363"/>
          <a:ext cx="3000000" cy="3000000"/>
        </p:xfrm>
        <a:graphic>
          <a:graphicData uri="http://schemas.openxmlformats.org/drawingml/2006/table">
            <a:tbl>
              <a:tblPr>
                <a:noFill/>
                <a:tableStyleId>{C41B4330-EF34-4ED4-B4FF-98C08E9C765C}</a:tableStyleId>
              </a:tblPr>
              <a:tblGrid>
                <a:gridCol w="350025"/>
                <a:gridCol w="2330750"/>
                <a:gridCol w="1624500"/>
              </a:tblGrid>
              <a:tr h="170650">
                <a:tc>
                  <a:txBody>
                    <a:bodyPr/>
                    <a:lstStyle/>
                    <a:p>
                      <a:pPr indent="0" lvl="0" marL="0" rtl="0" algn="ctr">
                        <a:lnSpc>
                          <a:spcPct val="100000"/>
                        </a:lnSpc>
                        <a:spcBef>
                          <a:spcPts val="0"/>
                        </a:spcBef>
                        <a:spcAft>
                          <a:spcPts val="0"/>
                        </a:spcAft>
                        <a:buNone/>
                      </a:pPr>
                      <a:r>
                        <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1000">
                          <a:solidFill>
                            <a:schemeClr val="accent2"/>
                          </a:solidFill>
                          <a:latin typeface="DM Sans"/>
                          <a:ea typeface="DM Sans"/>
                          <a:cs typeface="DM Sans"/>
                          <a:sym typeface="DM Sans"/>
                        </a:rPr>
                        <a:t>Name</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l">
                        <a:lnSpc>
                          <a:spcPct val="100000"/>
                        </a:lnSpc>
                        <a:spcBef>
                          <a:spcPts val="0"/>
                        </a:spcBef>
                        <a:spcAft>
                          <a:spcPts val="0"/>
                        </a:spcAft>
                        <a:buNone/>
                      </a:pPr>
                      <a:r>
                        <a:rPr b="1" lang="en" sz="1000">
                          <a:solidFill>
                            <a:schemeClr val="accent2"/>
                          </a:solidFill>
                          <a:latin typeface="DM Sans"/>
                          <a:ea typeface="DM Sans"/>
                          <a:cs typeface="DM Sans"/>
                          <a:sym typeface="DM Sans"/>
                        </a:rPr>
                        <a:t>Purpose</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r>
              <a:tr h="292575">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1</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databricks-webapp</a:t>
                      </a:r>
                      <a:endParaRPr sz="8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Communication with Azure Databricks webapp</a:t>
                      </a:r>
                      <a:endParaRPr i="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46750">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2</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databricks-log-blob-storage</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Store Azure Databricks audit and cluster logs (anonymized / masked) for support and troubleshooting</a:t>
                      </a:r>
                      <a:endParaRPr i="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29725">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3</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databricks-artifact-blob-storage</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Databricks Runtime images to be deployed on cluster nodes</a:t>
                      </a:r>
                      <a:endParaRPr i="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92575">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4</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databricks-dbfs </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Azure Databricks workspace root storage</a:t>
                      </a:r>
                      <a:endParaRPr i="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429725">
                <a:tc>
                  <a:txBody>
                    <a:bodyPr/>
                    <a:lstStyle/>
                    <a:p>
                      <a:pPr indent="0" lvl="0" marL="0" rtl="0" algn="ctr">
                        <a:lnSpc>
                          <a:spcPct val="100000"/>
                        </a:lnSpc>
                        <a:spcBef>
                          <a:spcPts val="0"/>
                        </a:spcBef>
                        <a:spcAft>
                          <a:spcPts val="0"/>
                        </a:spcAft>
                        <a:buNone/>
                      </a:pPr>
                      <a:r>
                        <a:rPr b="1" lang="en" sz="1200">
                          <a:solidFill>
                            <a:schemeClr val="accent2"/>
                          </a:solidFill>
                          <a:latin typeface="DM Sans"/>
                          <a:ea typeface="DM Sans"/>
                          <a:cs typeface="DM Sans"/>
                          <a:sym typeface="DM Sans"/>
                        </a:rPr>
                        <a:t>5</a:t>
                      </a:r>
                      <a:endParaRPr b="1" sz="12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databricks-sql-metastore</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Stores metadata for databases and child objects</a:t>
                      </a:r>
                      <a:endParaRPr i="1" sz="9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292575">
                <a:tc>
                  <a:txBody>
                    <a:bodyPr/>
                    <a:lstStyle/>
                    <a:p>
                      <a:pPr indent="0" lvl="0" marL="0" rtl="0" algn="ctr">
                        <a:lnSpc>
                          <a:spcPct val="100000"/>
                        </a:lnSpc>
                        <a:spcBef>
                          <a:spcPts val="0"/>
                        </a:spcBef>
                        <a:spcAft>
                          <a:spcPts val="0"/>
                        </a:spcAft>
                        <a:buNone/>
                      </a:pPr>
                      <a:r>
                        <a:rPr b="1" lang="en" sz="1000">
                          <a:solidFill>
                            <a:schemeClr val="accent2"/>
                          </a:solidFill>
                          <a:latin typeface="DM Sans"/>
                          <a:ea typeface="DM Sans"/>
                          <a:cs typeface="DM Sans"/>
                          <a:sym typeface="DM Sans"/>
                        </a:rPr>
                        <a:t>...</a:t>
                      </a:r>
                      <a:endParaRPr b="1" sz="1000">
                        <a:solidFill>
                          <a:schemeClr val="accent2"/>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 sz="1000">
                          <a:solidFill>
                            <a:schemeClr val="accent1"/>
                          </a:solidFill>
                          <a:latin typeface="DM Sans"/>
                          <a:ea typeface="DM Sans"/>
                          <a:cs typeface="DM Sans"/>
                          <a:sym typeface="DM Sans"/>
                        </a:rPr>
                        <a:t>...</a:t>
                      </a:r>
                      <a:endParaRPr b="1" sz="10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i="1" lang="en" sz="900">
                          <a:solidFill>
                            <a:schemeClr val="accent1"/>
                          </a:solidFill>
                          <a:latin typeface="DM Sans"/>
                          <a:ea typeface="DM Sans"/>
                          <a:cs typeface="DM Sans"/>
                          <a:sym typeface="DM Sans"/>
                        </a:rPr>
                        <a:t>Business specific rules (artifactory, monitoring, …)</a:t>
                      </a:r>
                      <a:endParaRPr i="1" sz="900">
                        <a:solidFill>
                          <a:schemeClr val="accent1"/>
                        </a:solidFill>
                        <a:latin typeface="DM Sans"/>
                        <a:ea typeface="DM Sans"/>
                        <a:cs typeface="DM Sans"/>
                        <a:sym typeface="DM Sans"/>
                      </a:endParaRPr>
                    </a:p>
                  </a:txBody>
                  <a:tcPr marT="9125" marB="9125" marR="45700" marL="45700">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3281" name="Google Shape;3281;p226"/>
          <p:cNvSpPr txBox="1"/>
          <p:nvPr/>
        </p:nvSpPr>
        <p:spPr>
          <a:xfrm>
            <a:off x="1421138" y="1109747"/>
            <a:ext cx="1945200" cy="235200"/>
          </a:xfrm>
          <a:prstGeom prst="rect">
            <a:avLst/>
          </a:prstGeom>
          <a:noFill/>
          <a:ln>
            <a:noFill/>
          </a:ln>
        </p:spPr>
        <p:txBody>
          <a:bodyPr anchorCtr="0" anchor="t" bIns="91425" lIns="0" spcFirstLastPara="1" rIns="0" wrap="square" tIns="0">
            <a:noAutofit/>
          </a:bodyPr>
          <a:lstStyle/>
          <a:p>
            <a:pPr indent="0" lvl="0" marL="0" rtl="0" algn="ctr">
              <a:spcBef>
                <a:spcPts val="0"/>
              </a:spcBef>
              <a:spcAft>
                <a:spcPts val="0"/>
              </a:spcAft>
              <a:buNone/>
            </a:pPr>
            <a:r>
              <a:rPr lang="en" sz="1200">
                <a:solidFill>
                  <a:srgbClr val="1B5161"/>
                </a:solidFill>
                <a:latin typeface="DM Sans Medium"/>
                <a:ea typeface="DM Sans Medium"/>
                <a:cs typeface="DM Sans Medium"/>
                <a:sym typeface="DM Sans Medium"/>
              </a:rPr>
              <a:t>Firewall rules</a:t>
            </a:r>
            <a:endParaRPr sz="1200">
              <a:solidFill>
                <a:srgbClr val="1B5161"/>
              </a:solidFill>
              <a:latin typeface="DM Sans Medium"/>
              <a:ea typeface="DM Sans Medium"/>
              <a:cs typeface="DM Sans Medium"/>
              <a:sym typeface="DM Sans Medium"/>
            </a:endParaRPr>
          </a:p>
        </p:txBody>
      </p:sp>
      <p:pic>
        <p:nvPicPr>
          <p:cNvPr id="3282" name="Google Shape;3282;p226"/>
          <p:cNvPicPr preferRelativeResize="0"/>
          <p:nvPr/>
        </p:nvPicPr>
        <p:blipFill rotWithShape="1">
          <a:blip r:embed="rId3">
            <a:alphaModFix/>
          </a:blip>
          <a:srcRect b="0" l="0" r="0" t="0"/>
          <a:stretch/>
        </p:blipFill>
        <p:spPr>
          <a:xfrm>
            <a:off x="11171800" y="596197"/>
            <a:ext cx="921300" cy="314728"/>
          </a:xfrm>
          <a:prstGeom prst="rect">
            <a:avLst/>
          </a:prstGeom>
          <a:noFill/>
          <a:ln>
            <a:noFill/>
          </a:ln>
        </p:spPr>
      </p:pic>
      <p:sp>
        <p:nvSpPr>
          <p:cNvPr id="3283" name="Google Shape;3283;p226"/>
          <p:cNvSpPr/>
          <p:nvPr/>
        </p:nvSpPr>
        <p:spPr>
          <a:xfrm>
            <a:off x="52123" y="64275"/>
            <a:ext cx="74862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3.1: </a:t>
            </a:r>
            <a:r>
              <a:rPr lang="en" sz="2400">
                <a:solidFill>
                  <a:srgbClr val="FF9900"/>
                </a:solidFill>
                <a:latin typeface="DM Sans"/>
                <a:ea typeface="DM Sans"/>
                <a:cs typeface="DM Sans"/>
                <a:sym typeface="DM Sans"/>
              </a:rPr>
              <a:t>ADB UDR &amp; Firewall &amp; Private Link</a:t>
            </a:r>
            <a:endParaRPr sz="2400">
              <a:solidFill>
                <a:srgbClr val="FF9900"/>
              </a:solidFill>
              <a:latin typeface="DM Sans"/>
              <a:ea typeface="DM Sans"/>
              <a:cs typeface="DM Sans"/>
              <a:sym typeface="DM Sans"/>
            </a:endParaRPr>
          </a:p>
        </p:txBody>
      </p:sp>
      <p:sp>
        <p:nvSpPr>
          <p:cNvPr id="3284" name="Google Shape;3284;p226"/>
          <p:cNvSpPr txBox="1"/>
          <p:nvPr/>
        </p:nvSpPr>
        <p:spPr>
          <a:xfrm>
            <a:off x="5326325" y="1109750"/>
            <a:ext cx="5605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DM Sans"/>
                <a:ea typeface="DM Sans"/>
                <a:cs typeface="DM Sans"/>
                <a:sym typeface="DM Sans"/>
              </a:rPr>
              <a:t>Find all these information (IP, FQDN) to fill the firewall rules from:</a:t>
            </a:r>
            <a:endParaRPr>
              <a:latin typeface="DM Sans"/>
              <a:ea typeface="DM Sans"/>
              <a:cs typeface="DM Sans"/>
              <a:sym typeface="DM Sans"/>
            </a:endParaRPr>
          </a:p>
        </p:txBody>
      </p:sp>
      <p:sp>
        <p:nvSpPr>
          <p:cNvPr id="3285" name="Google Shape;3285;p226"/>
          <p:cNvSpPr txBox="1"/>
          <p:nvPr/>
        </p:nvSpPr>
        <p:spPr>
          <a:xfrm>
            <a:off x="5326328" y="1396375"/>
            <a:ext cx="530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DM Sans"/>
                <a:ea typeface="DM Sans"/>
                <a:cs typeface="DM Sans"/>
                <a:sym typeface="DM Sans"/>
                <a:hlinkClick r:id="rId4"/>
              </a:rPr>
              <a:t>User-defined route settings for Azure Databricks</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For example: Control Plane services in Australia Central:</a:t>
            </a:r>
            <a:endParaRPr>
              <a:latin typeface="DM Sans"/>
              <a:ea typeface="DM Sans"/>
              <a:cs typeface="DM Sans"/>
              <a:sym typeface="DM Sans"/>
            </a:endParaRPr>
          </a:p>
        </p:txBody>
      </p:sp>
      <p:pic>
        <p:nvPicPr>
          <p:cNvPr id="3286" name="Google Shape;3286;p226"/>
          <p:cNvPicPr preferRelativeResize="0"/>
          <p:nvPr/>
        </p:nvPicPr>
        <p:blipFill>
          <a:blip r:embed="rId5">
            <a:alphaModFix/>
          </a:blip>
          <a:stretch>
            <a:fillRect/>
          </a:stretch>
        </p:blipFill>
        <p:spPr>
          <a:xfrm>
            <a:off x="5326325" y="2011975"/>
            <a:ext cx="5150750" cy="1739600"/>
          </a:xfrm>
          <a:prstGeom prst="rect">
            <a:avLst/>
          </a:prstGeom>
          <a:noFill/>
          <a:ln>
            <a:noFill/>
          </a:ln>
        </p:spPr>
      </p:pic>
      <p:grpSp>
        <p:nvGrpSpPr>
          <p:cNvPr id="3287" name="Google Shape;3287;p226"/>
          <p:cNvGrpSpPr/>
          <p:nvPr/>
        </p:nvGrpSpPr>
        <p:grpSpPr>
          <a:xfrm>
            <a:off x="5409663" y="4295013"/>
            <a:ext cx="6012324" cy="1768736"/>
            <a:chOff x="3088313" y="4614313"/>
            <a:chExt cx="6012324" cy="1768736"/>
          </a:xfrm>
        </p:grpSpPr>
        <p:pic>
          <p:nvPicPr>
            <p:cNvPr id="3288" name="Google Shape;3288;p226"/>
            <p:cNvPicPr preferRelativeResize="0"/>
            <p:nvPr/>
          </p:nvPicPr>
          <p:blipFill>
            <a:blip r:embed="rId6">
              <a:alphaModFix/>
            </a:blip>
            <a:stretch>
              <a:fillRect/>
            </a:stretch>
          </p:blipFill>
          <p:spPr>
            <a:xfrm>
              <a:off x="3088313" y="4614313"/>
              <a:ext cx="6012324" cy="1768736"/>
            </a:xfrm>
            <a:prstGeom prst="rect">
              <a:avLst/>
            </a:prstGeom>
            <a:noFill/>
            <a:ln>
              <a:noFill/>
            </a:ln>
          </p:spPr>
        </p:pic>
        <p:sp>
          <p:nvSpPr>
            <p:cNvPr id="3289" name="Google Shape;3289;p226"/>
            <p:cNvSpPr/>
            <p:nvPr/>
          </p:nvSpPr>
          <p:spPr>
            <a:xfrm>
              <a:off x="5448525" y="5252200"/>
              <a:ext cx="3561000" cy="175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0" name="Google Shape;3290;p226"/>
          <p:cNvSpPr txBox="1"/>
          <p:nvPr/>
        </p:nvSpPr>
        <p:spPr>
          <a:xfrm>
            <a:off x="256500" y="4189838"/>
            <a:ext cx="4892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DM Sans"/>
                <a:ea typeface="DM Sans"/>
                <a:cs typeface="DM Sans"/>
                <a:sym typeface="DM Sans"/>
              </a:rPr>
              <a:t>Automatically find these services IP and FQDN by having a periodic job -&gt; this can be a </a:t>
            </a:r>
            <a:r>
              <a:rPr b="1" lang="en">
                <a:latin typeface="DM Sans"/>
                <a:ea typeface="DM Sans"/>
                <a:cs typeface="DM Sans"/>
                <a:sym typeface="DM Sans"/>
              </a:rPr>
              <a:t>parser</a:t>
            </a:r>
            <a:r>
              <a:rPr lang="en">
                <a:latin typeface="DM Sans"/>
                <a:ea typeface="DM Sans"/>
                <a:cs typeface="DM Sans"/>
                <a:sym typeface="DM Sans"/>
              </a:rPr>
              <a:t> (example: </a:t>
            </a:r>
            <a:r>
              <a:rPr lang="en" u="sng">
                <a:solidFill>
                  <a:schemeClr val="hlink"/>
                </a:solidFill>
                <a:hlinkClick r:id="rId7"/>
              </a:rPr>
              <a:t>https://github.com/adb-essentials/adb-udr-automation</a:t>
            </a:r>
            <a:endParaRPr/>
          </a:p>
        </p:txBody>
      </p:sp>
      <p:sp>
        <p:nvSpPr>
          <p:cNvPr id="3291" name="Google Shape;3291;p226"/>
          <p:cNvSpPr txBox="1"/>
          <p:nvPr/>
        </p:nvSpPr>
        <p:spPr>
          <a:xfrm>
            <a:off x="256500" y="5296500"/>
            <a:ext cx="4892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DM Sans"/>
                <a:ea typeface="DM Sans"/>
                <a:cs typeface="DM Sans"/>
                <a:sym typeface="DM Sans"/>
              </a:rPr>
              <a:t>Also means </a:t>
            </a:r>
            <a:r>
              <a:rPr b="1" lang="en">
                <a:latin typeface="DM Sans"/>
                <a:ea typeface="DM Sans"/>
                <a:cs typeface="DM Sans"/>
                <a:sym typeface="DM Sans"/>
              </a:rPr>
              <a:t>downtime</a:t>
            </a:r>
            <a:r>
              <a:rPr lang="en">
                <a:latin typeface="DM Sans"/>
                <a:ea typeface="DM Sans"/>
                <a:cs typeface="DM Sans"/>
                <a:sym typeface="DM Sans"/>
              </a:rPr>
              <a:t> at IP change and reconfiguration of Firewall rules required! Connectivity and your workload may break at Control Plane services IP changes.</a:t>
            </a:r>
            <a:endParaRPr/>
          </a:p>
        </p:txBody>
      </p:sp>
      <p:cxnSp>
        <p:nvCxnSpPr>
          <p:cNvPr id="3292" name="Google Shape;3292;p226"/>
          <p:cNvCxnSpPr/>
          <p:nvPr/>
        </p:nvCxnSpPr>
        <p:spPr>
          <a:xfrm>
            <a:off x="312875" y="4067125"/>
            <a:ext cx="11563200" cy="0"/>
          </a:xfrm>
          <a:prstGeom prst="straightConnector1">
            <a:avLst/>
          </a:prstGeom>
          <a:noFill/>
          <a:ln cap="flat" cmpd="sng" w="9525">
            <a:solidFill>
              <a:schemeClr val="dk2"/>
            </a:solidFill>
            <a:prstDash val="lgDash"/>
            <a:round/>
            <a:headEnd len="med" w="med" type="none"/>
            <a:tailEnd len="med" w="med" type="none"/>
          </a:ln>
        </p:spPr>
      </p:cxnSp>
      <p:sp>
        <p:nvSpPr>
          <p:cNvPr id="3293" name="Google Shape;3293;p226"/>
          <p:cNvSpPr txBox="1"/>
          <p:nvPr/>
        </p:nvSpPr>
        <p:spPr>
          <a:xfrm>
            <a:off x="100335" y="615096"/>
            <a:ext cx="7841700" cy="276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200"/>
              <a:t>See Benhard’s original deck for details:</a:t>
            </a:r>
            <a:r>
              <a:rPr lang="en" sz="1200"/>
              <a:t> </a:t>
            </a:r>
            <a:r>
              <a:rPr lang="en" sz="1200" u="sng">
                <a:solidFill>
                  <a:schemeClr val="hlink"/>
                </a:solidFill>
                <a:hlinkClick r:id="rId8"/>
              </a:rPr>
              <a:t>2.2 Azure Databricks - System Architecture 2022-05-06</a:t>
            </a:r>
            <a:endParaRPr sz="1200"/>
          </a:p>
        </p:txBody>
      </p:sp>
      <p:sp>
        <p:nvSpPr>
          <p:cNvPr id="3294" name="Google Shape;3294;p226"/>
          <p:cNvSpPr txBox="1"/>
          <p:nvPr/>
        </p:nvSpPr>
        <p:spPr>
          <a:xfrm>
            <a:off x="8868875" y="6014650"/>
            <a:ext cx="255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*From azure databricks UDR doc</a:t>
            </a:r>
            <a:endParaRPr sz="1200">
              <a:latin typeface="DM Sans"/>
              <a:ea typeface="DM Sans"/>
              <a:cs typeface="DM Sans"/>
              <a:sym typeface="DM Sans"/>
            </a:endParaRPr>
          </a:p>
        </p:txBody>
      </p:sp>
      <p:sp>
        <p:nvSpPr>
          <p:cNvPr id="3295" name="Google Shape;3295;p226"/>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9" name="Shape 3299"/>
        <p:cNvGrpSpPr/>
        <p:nvPr/>
      </p:nvGrpSpPr>
      <p:grpSpPr>
        <a:xfrm>
          <a:off x="0" y="0"/>
          <a:ext cx="0" cy="0"/>
          <a:chOff x="0" y="0"/>
          <a:chExt cx="0" cy="0"/>
        </a:xfrm>
      </p:grpSpPr>
      <p:sp>
        <p:nvSpPr>
          <p:cNvPr id="3300" name="Google Shape;3300;p227"/>
          <p:cNvSpPr txBox="1"/>
          <p:nvPr/>
        </p:nvSpPr>
        <p:spPr>
          <a:xfrm>
            <a:off x="100335" y="615096"/>
            <a:ext cx="7841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 takeaway: </a:t>
            </a:r>
            <a:r>
              <a:rPr lang="en" sz="1200">
                <a:solidFill>
                  <a:srgbClr val="3D6F7E"/>
                </a:solidFill>
                <a:latin typeface="DM Sans"/>
                <a:ea typeface="DM Sans"/>
                <a:cs typeface="DM Sans"/>
                <a:sym typeface="DM Sans"/>
              </a:rPr>
              <a:t>Service Endpoint Policy for exfiltration protection does not work with ADB</a:t>
            </a:r>
            <a:endParaRPr/>
          </a:p>
        </p:txBody>
      </p:sp>
      <p:sp>
        <p:nvSpPr>
          <p:cNvPr id="3301" name="Google Shape;3301;p227"/>
          <p:cNvSpPr/>
          <p:nvPr/>
        </p:nvSpPr>
        <p:spPr>
          <a:xfrm>
            <a:off x="52123" y="64275"/>
            <a:ext cx="74862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3.2: Notes on </a:t>
            </a:r>
            <a:r>
              <a:rPr lang="en" sz="2400">
                <a:solidFill>
                  <a:srgbClr val="FF9900"/>
                </a:solidFill>
                <a:latin typeface="DM Sans"/>
                <a:ea typeface="DM Sans"/>
                <a:cs typeface="DM Sans"/>
                <a:sym typeface="DM Sans"/>
              </a:rPr>
              <a:t>Service Endpoint Policy</a:t>
            </a:r>
            <a:endParaRPr sz="2400">
              <a:solidFill>
                <a:srgbClr val="FF9900"/>
              </a:solidFill>
              <a:latin typeface="DM Sans"/>
              <a:ea typeface="DM Sans"/>
              <a:cs typeface="DM Sans"/>
              <a:sym typeface="DM Sans"/>
            </a:endParaRPr>
          </a:p>
        </p:txBody>
      </p:sp>
      <p:sp>
        <p:nvSpPr>
          <p:cNvPr id="3302" name="Google Shape;3302;p227"/>
          <p:cNvSpPr txBox="1"/>
          <p:nvPr/>
        </p:nvSpPr>
        <p:spPr>
          <a:xfrm>
            <a:off x="100325" y="981125"/>
            <a:ext cx="83565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DM Sans"/>
                <a:ea typeface="DM Sans"/>
                <a:cs typeface="DM Sans"/>
                <a:sym typeface="DM Sans"/>
              </a:rPr>
              <a:t>Customer may ask: Can I use Service Endpoint Policy for granular control on specific storage account connection? And it’s free.</a:t>
            </a:r>
            <a:endParaRPr>
              <a:latin typeface="DM Sans"/>
              <a:ea typeface="DM Sans"/>
              <a:cs typeface="DM Sans"/>
              <a:sym typeface="DM Sans"/>
            </a:endParaRPr>
          </a:p>
          <a:p>
            <a:pPr indent="0" lvl="0" marL="0" rtl="0" algn="l">
              <a:lnSpc>
                <a:spcPct val="115000"/>
              </a:lnSpc>
              <a:spcBef>
                <a:spcPts val="0"/>
              </a:spcBef>
              <a:spcAft>
                <a:spcPts val="0"/>
              </a:spcAft>
              <a:buNone/>
            </a:pPr>
            <a:r>
              <a:t/>
            </a:r>
            <a:endParaRPr>
              <a:latin typeface="DM Sans"/>
              <a:ea typeface="DM Sans"/>
              <a:cs typeface="DM Sans"/>
              <a:sym typeface="DM Sans"/>
            </a:endParaRPr>
          </a:p>
          <a:p>
            <a:pPr indent="0" lvl="0" marL="0" rtl="0" algn="l">
              <a:lnSpc>
                <a:spcPct val="115000"/>
              </a:lnSpc>
              <a:spcBef>
                <a:spcPts val="0"/>
              </a:spcBef>
              <a:spcAft>
                <a:spcPts val="0"/>
              </a:spcAft>
              <a:buNone/>
            </a:pPr>
            <a:r>
              <a:rPr lang="en">
                <a:latin typeface="DM Sans"/>
                <a:ea typeface="DM Sans"/>
                <a:cs typeface="DM Sans"/>
                <a:sym typeface="DM Sans"/>
              </a:rPr>
              <a:t> -&gt; </a:t>
            </a:r>
            <a:r>
              <a:rPr b="1" lang="en">
                <a:solidFill>
                  <a:srgbClr val="FF3621"/>
                </a:solidFill>
                <a:latin typeface="DM Sans"/>
                <a:ea typeface="DM Sans"/>
                <a:cs typeface="DM Sans"/>
                <a:sym typeface="DM Sans"/>
              </a:rPr>
              <a:t>Not possible for ADB to use SE policy for exfiltration protection</a:t>
            </a:r>
            <a:r>
              <a:rPr lang="en">
                <a:solidFill>
                  <a:srgbClr val="FF3621"/>
                </a:solidFill>
                <a:latin typeface="DM Sans"/>
                <a:ea typeface="DM Sans"/>
                <a:cs typeface="DM Sans"/>
                <a:sym typeface="DM Sans"/>
              </a:rPr>
              <a:t> (next page explains)</a:t>
            </a:r>
            <a:endParaRPr>
              <a:solidFill>
                <a:srgbClr val="FF3621"/>
              </a:solidFill>
              <a:latin typeface="DM Sans"/>
              <a:ea typeface="DM Sans"/>
              <a:cs typeface="DM Sans"/>
              <a:sym typeface="DM Sans"/>
            </a:endParaRPr>
          </a:p>
        </p:txBody>
      </p:sp>
      <p:grpSp>
        <p:nvGrpSpPr>
          <p:cNvPr id="3303" name="Google Shape;3303;p227"/>
          <p:cNvGrpSpPr/>
          <p:nvPr/>
        </p:nvGrpSpPr>
        <p:grpSpPr>
          <a:xfrm>
            <a:off x="1357100" y="2009572"/>
            <a:ext cx="9474731" cy="3410876"/>
            <a:chOff x="1357100" y="2009572"/>
            <a:chExt cx="9474731" cy="3410876"/>
          </a:xfrm>
        </p:grpSpPr>
        <p:grpSp>
          <p:nvGrpSpPr>
            <p:cNvPr id="3304" name="Google Shape;3304;p227"/>
            <p:cNvGrpSpPr/>
            <p:nvPr/>
          </p:nvGrpSpPr>
          <p:grpSpPr>
            <a:xfrm>
              <a:off x="1357100" y="2009572"/>
              <a:ext cx="9474731" cy="3410876"/>
              <a:chOff x="223950" y="1996341"/>
              <a:chExt cx="7107825" cy="2558221"/>
            </a:xfrm>
          </p:grpSpPr>
          <p:pic>
            <p:nvPicPr>
              <p:cNvPr id="3305" name="Google Shape;3305;p227"/>
              <p:cNvPicPr preferRelativeResize="0"/>
              <p:nvPr/>
            </p:nvPicPr>
            <p:blipFill>
              <a:blip r:embed="rId3">
                <a:alphaModFix/>
              </a:blip>
              <a:stretch>
                <a:fillRect/>
              </a:stretch>
            </p:blipFill>
            <p:spPr>
              <a:xfrm>
                <a:off x="3077325" y="1996341"/>
                <a:ext cx="4254450" cy="2558221"/>
              </a:xfrm>
              <a:prstGeom prst="rect">
                <a:avLst/>
              </a:prstGeom>
              <a:noFill/>
              <a:ln>
                <a:noFill/>
              </a:ln>
            </p:spPr>
          </p:pic>
          <p:sp>
            <p:nvSpPr>
              <p:cNvPr id="3306" name="Google Shape;3306;p227"/>
              <p:cNvSpPr txBox="1"/>
              <p:nvPr/>
            </p:nvSpPr>
            <p:spPr>
              <a:xfrm>
                <a:off x="223950" y="2433400"/>
                <a:ext cx="2390400" cy="717900"/>
              </a:xfrm>
              <a:prstGeom prst="rect">
                <a:avLst/>
              </a:prstGeom>
              <a:noFill/>
              <a:ln>
                <a:noFill/>
              </a:ln>
            </p:spPr>
            <p:txBody>
              <a:bodyPr anchorCtr="0" anchor="t" bIns="121875" lIns="121875" spcFirstLastPara="1" rIns="121875" wrap="square" tIns="121875">
                <a:spAutoFit/>
              </a:bodyPr>
              <a:lstStyle/>
              <a:p>
                <a:pPr indent="0" lvl="0" marL="0" rtl="0" algn="l">
                  <a:lnSpc>
                    <a:spcPct val="115000"/>
                  </a:lnSpc>
                  <a:spcBef>
                    <a:spcPts val="0"/>
                  </a:spcBef>
                  <a:spcAft>
                    <a:spcPts val="0"/>
                  </a:spcAft>
                  <a:buNone/>
                </a:pPr>
                <a:r>
                  <a:rPr lang="en">
                    <a:latin typeface="DM Sans"/>
                    <a:ea typeface="DM Sans"/>
                    <a:cs typeface="DM Sans"/>
                    <a:sym typeface="DM Sans"/>
                  </a:rPr>
                  <a:t>Subnets with SE can be attached with SE policy to control egress traffic to specific resources</a:t>
                </a:r>
                <a:endParaRPr>
                  <a:latin typeface="DM Sans"/>
                  <a:ea typeface="DM Sans"/>
                  <a:cs typeface="DM Sans"/>
                  <a:sym typeface="DM Sans"/>
                </a:endParaRPr>
              </a:p>
            </p:txBody>
          </p:sp>
        </p:grpSp>
        <p:cxnSp>
          <p:nvCxnSpPr>
            <p:cNvPr id="3307" name="Google Shape;3307;p227"/>
            <p:cNvCxnSpPr/>
            <p:nvPr/>
          </p:nvCxnSpPr>
          <p:spPr>
            <a:xfrm>
              <a:off x="4480404" y="3110315"/>
              <a:ext cx="2104200" cy="1496700"/>
            </a:xfrm>
            <a:prstGeom prst="curvedConnector3">
              <a:avLst>
                <a:gd fmla="val 50000" name="adj1"/>
              </a:avLst>
            </a:prstGeom>
            <a:noFill/>
            <a:ln cap="flat" cmpd="sng" w="9525">
              <a:solidFill>
                <a:schemeClr val="dk2"/>
              </a:solidFill>
              <a:prstDash val="solid"/>
              <a:round/>
              <a:headEnd len="med" w="med" type="none"/>
              <a:tailEnd len="med" w="med" type="triangle"/>
            </a:ln>
          </p:spPr>
        </p:cxnSp>
      </p:grpSp>
      <p:sp>
        <p:nvSpPr>
          <p:cNvPr id="3308" name="Google Shape;3308;p227"/>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4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Azure Databricks Network Architecture </a:t>
            </a:r>
            <a:endParaRPr sz="3600"/>
          </a:p>
        </p:txBody>
      </p:sp>
      <p:sp>
        <p:nvSpPr>
          <p:cNvPr id="1005" name="Google Shape;1005;p14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06" name="Google Shape;1006;p147"/>
          <p:cNvSpPr/>
          <p:nvPr/>
        </p:nvSpPr>
        <p:spPr>
          <a:xfrm>
            <a:off x="460975" y="1846913"/>
            <a:ext cx="1881900" cy="1533900"/>
          </a:xfrm>
          <a:prstGeom prst="roundRect">
            <a:avLst>
              <a:gd fmla="val 6482" name="adj"/>
            </a:avLst>
          </a:prstGeom>
          <a:solidFill>
            <a:srgbClr val="FFFFFF"/>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600">
                <a:solidFill>
                  <a:schemeClr val="accent1"/>
                </a:solidFill>
                <a:latin typeface="DM Sans Medium"/>
                <a:ea typeface="DM Sans Medium"/>
                <a:cs typeface="DM Sans Medium"/>
                <a:sym typeface="DM Sans Medium"/>
              </a:rPr>
              <a:t>Customer VNet</a:t>
            </a:r>
            <a:endParaRPr i="1" sz="1600">
              <a:solidFill>
                <a:schemeClr val="accent1"/>
              </a:solidFill>
              <a:latin typeface="DM Sans Medium"/>
              <a:ea typeface="DM Sans Medium"/>
              <a:cs typeface="DM Sans Medium"/>
              <a:sym typeface="DM Sans Medium"/>
            </a:endParaRPr>
          </a:p>
        </p:txBody>
      </p:sp>
      <p:sp>
        <p:nvSpPr>
          <p:cNvPr id="1007" name="Google Shape;1007;p147"/>
          <p:cNvSpPr/>
          <p:nvPr/>
        </p:nvSpPr>
        <p:spPr>
          <a:xfrm>
            <a:off x="561475" y="2272825"/>
            <a:ext cx="778200" cy="992100"/>
          </a:xfrm>
          <a:prstGeom prst="roundRect">
            <a:avLst>
              <a:gd fmla="val 6482" name="adj"/>
            </a:avLst>
          </a:prstGeom>
          <a:solidFill>
            <a:srgbClr val="FFFFFF"/>
          </a:solidFill>
          <a:ln cap="flat" cmpd="sng" w="9525">
            <a:solidFill>
              <a:schemeClr val="accent1"/>
            </a:solidFill>
            <a:prstDash val="solid"/>
            <a:round/>
            <a:headEnd len="sm" w="sm" type="none"/>
            <a:tailEnd len="sm" w="sm" type="none"/>
          </a:ln>
        </p:spPr>
        <p:txBody>
          <a:bodyPr anchorCtr="0" anchor="t" bIns="91425" lIns="0" spcFirstLastPara="1" rIns="0" wrap="square" tIns="18275">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container subnet</a:t>
            </a:r>
            <a:endParaRPr i="1" sz="900">
              <a:solidFill>
                <a:schemeClr val="accent1"/>
              </a:solidFill>
              <a:latin typeface="DM Sans Medium"/>
              <a:ea typeface="DM Sans Medium"/>
              <a:cs typeface="DM Sans Medium"/>
              <a:sym typeface="DM Sans Medium"/>
            </a:endParaRPr>
          </a:p>
        </p:txBody>
      </p:sp>
      <p:sp>
        <p:nvSpPr>
          <p:cNvPr id="1008" name="Google Shape;1008;p147"/>
          <p:cNvSpPr/>
          <p:nvPr/>
        </p:nvSpPr>
        <p:spPr>
          <a:xfrm>
            <a:off x="1468100" y="2272825"/>
            <a:ext cx="778200" cy="992100"/>
          </a:xfrm>
          <a:prstGeom prst="roundRect">
            <a:avLst>
              <a:gd fmla="val 6482" name="adj"/>
            </a:avLst>
          </a:prstGeom>
          <a:solidFill>
            <a:srgbClr val="FFFFFF"/>
          </a:solidFill>
          <a:ln cap="flat" cmpd="sng" w="9525">
            <a:solidFill>
              <a:schemeClr val="accent1"/>
            </a:solidFill>
            <a:prstDash val="solid"/>
            <a:round/>
            <a:headEnd len="sm" w="sm" type="none"/>
            <a:tailEnd len="sm" w="sm" type="none"/>
          </a:ln>
        </p:spPr>
        <p:txBody>
          <a:bodyPr anchorCtr="0" anchor="t" bIns="91425" lIns="45700" spcFirstLastPara="1" rIns="45700" wrap="square" tIns="18275">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host subnet</a:t>
            </a:r>
            <a:endParaRPr i="1" sz="900">
              <a:solidFill>
                <a:schemeClr val="accent1"/>
              </a:solidFill>
              <a:latin typeface="DM Sans Medium"/>
              <a:ea typeface="DM Sans Medium"/>
              <a:cs typeface="DM Sans Medium"/>
              <a:sym typeface="DM Sans Medium"/>
            </a:endParaRPr>
          </a:p>
        </p:txBody>
      </p:sp>
      <p:grpSp>
        <p:nvGrpSpPr>
          <p:cNvPr id="1009" name="Google Shape;1009;p147"/>
          <p:cNvGrpSpPr/>
          <p:nvPr/>
        </p:nvGrpSpPr>
        <p:grpSpPr>
          <a:xfrm>
            <a:off x="657188" y="2825112"/>
            <a:ext cx="593400" cy="499264"/>
            <a:chOff x="5637656" y="4541775"/>
            <a:chExt cx="593400" cy="499264"/>
          </a:xfrm>
        </p:grpSpPr>
        <p:sp>
          <p:nvSpPr>
            <p:cNvPr id="1010" name="Google Shape;1010;p147"/>
            <p:cNvSpPr/>
            <p:nvPr/>
          </p:nvSpPr>
          <p:spPr>
            <a:xfrm>
              <a:off x="5837925" y="4541775"/>
              <a:ext cx="186900" cy="212700"/>
            </a:xfrm>
            <a:prstGeom prst="flowChartOffpageConnector">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7"/>
            <p:cNvSpPr txBox="1"/>
            <p:nvPr/>
          </p:nvSpPr>
          <p:spPr>
            <a:xfrm>
              <a:off x="5637656" y="4690039"/>
              <a:ext cx="593400" cy="351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accent4"/>
                  </a:solidFill>
                  <a:latin typeface="DM Sans Medium"/>
                  <a:ea typeface="DM Sans Medium"/>
                  <a:cs typeface="DM Sans Medium"/>
                  <a:sym typeface="DM Sans Medium"/>
                </a:rPr>
                <a:t>NSG*</a:t>
              </a:r>
              <a:endParaRPr>
                <a:solidFill>
                  <a:schemeClr val="accent4"/>
                </a:solidFill>
                <a:latin typeface="DM Sans"/>
                <a:ea typeface="DM Sans"/>
                <a:cs typeface="DM Sans"/>
                <a:sym typeface="DM Sans"/>
              </a:endParaRPr>
            </a:p>
          </p:txBody>
        </p:sp>
      </p:grpSp>
      <p:grpSp>
        <p:nvGrpSpPr>
          <p:cNvPr id="1012" name="Google Shape;1012;p147"/>
          <p:cNvGrpSpPr/>
          <p:nvPr/>
        </p:nvGrpSpPr>
        <p:grpSpPr>
          <a:xfrm>
            <a:off x="1560569" y="2825022"/>
            <a:ext cx="593407" cy="499264"/>
            <a:chOff x="5668529" y="4541775"/>
            <a:chExt cx="525000" cy="499264"/>
          </a:xfrm>
        </p:grpSpPr>
        <p:sp>
          <p:nvSpPr>
            <p:cNvPr id="1013" name="Google Shape;1013;p147"/>
            <p:cNvSpPr/>
            <p:nvPr/>
          </p:nvSpPr>
          <p:spPr>
            <a:xfrm>
              <a:off x="5837925" y="4541775"/>
              <a:ext cx="186900" cy="212700"/>
            </a:xfrm>
            <a:prstGeom prst="flowChartOffpageConnector">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7"/>
            <p:cNvSpPr txBox="1"/>
            <p:nvPr/>
          </p:nvSpPr>
          <p:spPr>
            <a:xfrm>
              <a:off x="5668529" y="4690039"/>
              <a:ext cx="525000" cy="351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accent4"/>
                  </a:solidFill>
                  <a:latin typeface="DM Sans Medium"/>
                  <a:ea typeface="DM Sans Medium"/>
                  <a:cs typeface="DM Sans Medium"/>
                  <a:sym typeface="DM Sans Medium"/>
                </a:rPr>
                <a:t>NSG*</a:t>
              </a:r>
              <a:endParaRPr>
                <a:solidFill>
                  <a:schemeClr val="accent4"/>
                </a:solidFill>
                <a:latin typeface="DM Sans"/>
                <a:ea typeface="DM Sans"/>
                <a:cs typeface="DM Sans"/>
                <a:sym typeface="DM Sans"/>
              </a:endParaRPr>
            </a:p>
          </p:txBody>
        </p:sp>
      </p:grpSp>
      <p:sp>
        <p:nvSpPr>
          <p:cNvPr id="1015" name="Google Shape;1015;p147"/>
          <p:cNvSpPr/>
          <p:nvPr/>
        </p:nvSpPr>
        <p:spPr>
          <a:xfrm>
            <a:off x="1371250" y="3677137"/>
            <a:ext cx="971700" cy="947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b" bIns="45700"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dk2"/>
                </a:solidFill>
                <a:latin typeface="DM Sans Medium"/>
                <a:ea typeface="DM Sans Medium"/>
                <a:cs typeface="DM Sans Medium"/>
                <a:sym typeface="DM Sans Medium"/>
              </a:rPr>
              <a:t>Virtual Machine</a:t>
            </a:r>
            <a:endParaRPr i="1" sz="1200">
              <a:solidFill>
                <a:schemeClr val="dk2"/>
              </a:solidFill>
              <a:latin typeface="DM Sans Medium"/>
              <a:ea typeface="DM Sans Medium"/>
              <a:cs typeface="DM Sans Medium"/>
              <a:sym typeface="DM Sans Medium"/>
            </a:endParaRPr>
          </a:p>
        </p:txBody>
      </p:sp>
      <p:cxnSp>
        <p:nvCxnSpPr>
          <p:cNvPr id="1016" name="Google Shape;1016;p147"/>
          <p:cNvCxnSpPr>
            <a:stCxn id="1017" idx="1"/>
            <a:endCxn id="1007" idx="2"/>
          </p:cNvCxnSpPr>
          <p:nvPr/>
        </p:nvCxnSpPr>
        <p:spPr>
          <a:xfrm rot="10800000">
            <a:off x="950450" y="3264900"/>
            <a:ext cx="490200" cy="741900"/>
          </a:xfrm>
          <a:prstGeom prst="bentConnector2">
            <a:avLst/>
          </a:prstGeom>
          <a:noFill/>
          <a:ln cap="flat" cmpd="sng" w="9525">
            <a:solidFill>
              <a:schemeClr val="accent1"/>
            </a:solidFill>
            <a:prstDash val="dash"/>
            <a:round/>
            <a:headEnd len="med" w="med" type="triangle"/>
            <a:tailEnd len="med" w="med" type="triangle"/>
          </a:ln>
        </p:spPr>
      </p:cxnSp>
      <p:cxnSp>
        <p:nvCxnSpPr>
          <p:cNvPr id="1018" name="Google Shape;1018;p147"/>
          <p:cNvCxnSpPr>
            <a:stCxn id="1015" idx="0"/>
            <a:endCxn id="1008" idx="2"/>
          </p:cNvCxnSpPr>
          <p:nvPr/>
        </p:nvCxnSpPr>
        <p:spPr>
          <a:xfrm rot="10800000">
            <a:off x="1857100" y="3264937"/>
            <a:ext cx="0" cy="412200"/>
          </a:xfrm>
          <a:prstGeom prst="straightConnector1">
            <a:avLst/>
          </a:prstGeom>
          <a:noFill/>
          <a:ln cap="flat" cmpd="sng" w="9525">
            <a:solidFill>
              <a:schemeClr val="accent1"/>
            </a:solidFill>
            <a:prstDash val="dash"/>
            <a:round/>
            <a:headEnd len="med" w="med" type="triangle"/>
            <a:tailEnd len="med" w="med" type="triangle"/>
          </a:ln>
        </p:spPr>
      </p:cxnSp>
      <p:sp>
        <p:nvSpPr>
          <p:cNvPr id="1019" name="Google Shape;1019;p147"/>
          <p:cNvSpPr/>
          <p:nvPr/>
        </p:nvSpPr>
        <p:spPr>
          <a:xfrm>
            <a:off x="2832525" y="1847000"/>
            <a:ext cx="736800" cy="1533900"/>
          </a:xfrm>
          <a:prstGeom prst="roundRect">
            <a:avLst>
              <a:gd fmla="val 11424" name="adj"/>
            </a:avLst>
          </a:prstGeom>
          <a:solidFill>
            <a:srgbClr val="FFFFFF"/>
          </a:solidFill>
          <a:ln cap="flat" cmpd="sng" w="9525">
            <a:solidFill>
              <a:schemeClr val="accent1"/>
            </a:solidFill>
            <a:prstDash val="solid"/>
            <a:round/>
            <a:headEnd len="sm" w="sm" type="none"/>
            <a:tailEnd len="sm" w="sm" type="none"/>
          </a:ln>
        </p:spPr>
        <p:txBody>
          <a:bodyPr anchorCtr="0" anchor="t" bIns="91425" lIns="0" spcFirstLastPara="1" rIns="0" wrap="square" tIns="91425">
            <a:noAutofit/>
          </a:bodyPr>
          <a:lstStyle/>
          <a:p>
            <a:pPr indent="0" lvl="0" marL="0" rtl="0" algn="ctr">
              <a:lnSpc>
                <a:spcPct val="90000"/>
              </a:lnSpc>
              <a:spcBef>
                <a:spcPts val="0"/>
              </a:spcBef>
              <a:spcAft>
                <a:spcPts val="0"/>
              </a:spcAft>
              <a:buNone/>
            </a:pPr>
            <a:r>
              <a:rPr i="1" lang="en" sz="1600">
                <a:solidFill>
                  <a:schemeClr val="accent1"/>
                </a:solidFill>
                <a:latin typeface="DM Sans Medium"/>
                <a:ea typeface="DM Sans Medium"/>
                <a:cs typeface="DM Sans Medium"/>
                <a:sym typeface="DM Sans Medium"/>
              </a:rPr>
              <a:t>Azure Back</a:t>
            </a:r>
            <a:endParaRPr i="1" sz="1600">
              <a:solidFill>
                <a:schemeClr val="accent1"/>
              </a:solidFill>
              <a:latin typeface="DM Sans Medium"/>
              <a:ea typeface="DM Sans Medium"/>
              <a:cs typeface="DM Sans Medium"/>
              <a:sym typeface="DM Sans Medium"/>
            </a:endParaRPr>
          </a:p>
          <a:p>
            <a:pPr indent="0" lvl="0" marL="0" rtl="0" algn="ctr">
              <a:lnSpc>
                <a:spcPct val="90000"/>
              </a:lnSpc>
              <a:spcBef>
                <a:spcPts val="0"/>
              </a:spcBef>
              <a:spcAft>
                <a:spcPts val="0"/>
              </a:spcAft>
              <a:buNone/>
            </a:pPr>
            <a:r>
              <a:rPr i="1" lang="en" sz="1600">
                <a:solidFill>
                  <a:schemeClr val="accent1"/>
                </a:solidFill>
                <a:latin typeface="DM Sans Medium"/>
                <a:ea typeface="DM Sans Medium"/>
                <a:cs typeface="DM Sans Medium"/>
                <a:sym typeface="DM Sans Medium"/>
              </a:rPr>
              <a:t>bone</a:t>
            </a:r>
            <a:endParaRPr i="1" sz="1600">
              <a:solidFill>
                <a:schemeClr val="accent1"/>
              </a:solidFill>
              <a:latin typeface="DM Sans Medium"/>
              <a:ea typeface="DM Sans Medium"/>
              <a:cs typeface="DM Sans Medium"/>
              <a:sym typeface="DM Sans Medium"/>
            </a:endParaRPr>
          </a:p>
        </p:txBody>
      </p:sp>
      <p:cxnSp>
        <p:nvCxnSpPr>
          <p:cNvPr id="1020" name="Google Shape;1020;p147"/>
          <p:cNvCxnSpPr>
            <a:stCxn id="1008" idx="3"/>
            <a:endCxn id="1021" idx="0"/>
          </p:cNvCxnSpPr>
          <p:nvPr/>
        </p:nvCxnSpPr>
        <p:spPr>
          <a:xfrm>
            <a:off x="2246300" y="2768875"/>
            <a:ext cx="939300" cy="908400"/>
          </a:xfrm>
          <a:prstGeom prst="bentConnector2">
            <a:avLst/>
          </a:prstGeom>
          <a:noFill/>
          <a:ln cap="flat" cmpd="sng" w="9525">
            <a:solidFill>
              <a:schemeClr val="accent1"/>
            </a:solidFill>
            <a:prstDash val="dash"/>
            <a:round/>
            <a:headEnd len="med" w="med" type="triangle"/>
            <a:tailEnd len="med" w="med" type="none"/>
          </a:ln>
        </p:spPr>
      </p:cxnSp>
      <p:grpSp>
        <p:nvGrpSpPr>
          <p:cNvPr id="1022" name="Google Shape;1022;p147"/>
          <p:cNvGrpSpPr/>
          <p:nvPr/>
        </p:nvGrpSpPr>
        <p:grpSpPr>
          <a:xfrm>
            <a:off x="2209327" y="3595093"/>
            <a:ext cx="255516" cy="259857"/>
            <a:chOff x="1717485" y="1517638"/>
            <a:chExt cx="388500" cy="395100"/>
          </a:xfrm>
        </p:grpSpPr>
        <p:sp>
          <p:nvSpPr>
            <p:cNvPr id="1023" name="Google Shape;1023;p147"/>
            <p:cNvSpPr/>
            <p:nvPr/>
          </p:nvSpPr>
          <p:spPr>
            <a:xfrm>
              <a:off x="1717485" y="1517638"/>
              <a:ext cx="388500" cy="39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4" name="Google Shape;1024;p147"/>
            <p:cNvPicPr preferRelativeResize="0"/>
            <p:nvPr/>
          </p:nvPicPr>
          <p:blipFill rotWithShape="1">
            <a:blip r:embed="rId3">
              <a:alphaModFix/>
            </a:blip>
            <a:srcRect b="0" l="0" r="83634" t="0"/>
            <a:stretch/>
          </p:blipFill>
          <p:spPr>
            <a:xfrm>
              <a:off x="1722435" y="1533237"/>
              <a:ext cx="378600" cy="363900"/>
            </a:xfrm>
            <a:prstGeom prst="rect">
              <a:avLst/>
            </a:prstGeom>
            <a:noFill/>
            <a:ln>
              <a:noFill/>
            </a:ln>
          </p:spPr>
        </p:pic>
      </p:grpSp>
      <p:sp>
        <p:nvSpPr>
          <p:cNvPr id="1021" name="Google Shape;1021;p147"/>
          <p:cNvSpPr/>
          <p:nvPr/>
        </p:nvSpPr>
        <p:spPr>
          <a:xfrm>
            <a:off x="2817078" y="3677125"/>
            <a:ext cx="736800" cy="947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sz="1200">
                <a:solidFill>
                  <a:schemeClr val="dk2"/>
                </a:solidFill>
                <a:latin typeface="DM Sans Medium"/>
                <a:ea typeface="DM Sans Medium"/>
                <a:cs typeface="DM Sans Medium"/>
                <a:sym typeface="DM Sans Medium"/>
              </a:rPr>
              <a:t>Control Plane</a:t>
            </a:r>
            <a:endParaRPr i="1" sz="1200">
              <a:solidFill>
                <a:schemeClr val="dk2"/>
              </a:solidFill>
              <a:latin typeface="DM Sans Medium"/>
              <a:ea typeface="DM Sans Medium"/>
              <a:cs typeface="DM Sans Medium"/>
              <a:sym typeface="DM Sans Medium"/>
            </a:endParaRPr>
          </a:p>
        </p:txBody>
      </p:sp>
      <p:grpSp>
        <p:nvGrpSpPr>
          <p:cNvPr id="1025" name="Google Shape;1025;p147"/>
          <p:cNvGrpSpPr/>
          <p:nvPr/>
        </p:nvGrpSpPr>
        <p:grpSpPr>
          <a:xfrm>
            <a:off x="3413602" y="3602531"/>
            <a:ext cx="255516" cy="259857"/>
            <a:chOff x="1717485" y="1517638"/>
            <a:chExt cx="388500" cy="395100"/>
          </a:xfrm>
        </p:grpSpPr>
        <p:sp>
          <p:nvSpPr>
            <p:cNvPr id="1026" name="Google Shape;1026;p147"/>
            <p:cNvSpPr/>
            <p:nvPr/>
          </p:nvSpPr>
          <p:spPr>
            <a:xfrm>
              <a:off x="1717485" y="1517638"/>
              <a:ext cx="388500" cy="39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7" name="Google Shape;1027;p147"/>
            <p:cNvPicPr preferRelativeResize="0"/>
            <p:nvPr/>
          </p:nvPicPr>
          <p:blipFill rotWithShape="1">
            <a:blip r:embed="rId3">
              <a:alphaModFix/>
            </a:blip>
            <a:srcRect b="0" l="0" r="83634" t="0"/>
            <a:stretch/>
          </p:blipFill>
          <p:spPr>
            <a:xfrm>
              <a:off x="1722435" y="1533237"/>
              <a:ext cx="378600" cy="363900"/>
            </a:xfrm>
            <a:prstGeom prst="rect">
              <a:avLst/>
            </a:prstGeom>
            <a:noFill/>
            <a:ln>
              <a:noFill/>
            </a:ln>
          </p:spPr>
        </p:pic>
      </p:grpSp>
      <p:sp>
        <p:nvSpPr>
          <p:cNvPr id="1028" name="Google Shape;1028;p147"/>
          <p:cNvSpPr/>
          <p:nvPr/>
        </p:nvSpPr>
        <p:spPr>
          <a:xfrm>
            <a:off x="4613025" y="1847000"/>
            <a:ext cx="1881900" cy="1533900"/>
          </a:xfrm>
          <a:prstGeom prst="roundRect">
            <a:avLst>
              <a:gd fmla="val 6482" name="adj"/>
            </a:avLst>
          </a:prstGeom>
          <a:solidFill>
            <a:srgbClr val="FFFFFF"/>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600">
                <a:solidFill>
                  <a:schemeClr val="accent1"/>
                </a:solidFill>
                <a:latin typeface="DM Sans Medium"/>
                <a:ea typeface="DM Sans Medium"/>
                <a:cs typeface="DM Sans Medium"/>
                <a:sym typeface="DM Sans Medium"/>
              </a:rPr>
              <a:t>VNet</a:t>
            </a:r>
            <a:endParaRPr i="1" sz="1600">
              <a:solidFill>
                <a:schemeClr val="accent1"/>
              </a:solidFill>
              <a:latin typeface="DM Sans Medium"/>
              <a:ea typeface="DM Sans Medium"/>
              <a:cs typeface="DM Sans Medium"/>
              <a:sym typeface="DM Sans Medium"/>
            </a:endParaRPr>
          </a:p>
        </p:txBody>
      </p:sp>
      <p:sp>
        <p:nvSpPr>
          <p:cNvPr id="1029" name="Google Shape;1029;p147"/>
          <p:cNvSpPr/>
          <p:nvPr/>
        </p:nvSpPr>
        <p:spPr>
          <a:xfrm>
            <a:off x="5620150" y="2272825"/>
            <a:ext cx="778200" cy="992100"/>
          </a:xfrm>
          <a:prstGeom prst="roundRect">
            <a:avLst>
              <a:gd fmla="val 6482" name="adj"/>
            </a:avLst>
          </a:prstGeom>
          <a:solidFill>
            <a:srgbClr val="FFFFFF"/>
          </a:solidFill>
          <a:ln cap="flat" cmpd="sng" w="9525">
            <a:solidFill>
              <a:schemeClr val="accent1"/>
            </a:solidFill>
            <a:prstDash val="solid"/>
            <a:round/>
            <a:headEnd len="sm" w="sm" type="none"/>
            <a:tailEnd len="sm" w="sm" type="none"/>
          </a:ln>
        </p:spPr>
        <p:txBody>
          <a:bodyPr anchorCtr="0" anchor="t" bIns="91425" lIns="45700" spcFirstLastPara="1" rIns="45700" wrap="square" tIns="18275">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host subnet</a:t>
            </a:r>
            <a:endParaRPr i="1" sz="900">
              <a:solidFill>
                <a:schemeClr val="accent1"/>
              </a:solidFill>
              <a:latin typeface="DM Sans Medium"/>
              <a:ea typeface="DM Sans Medium"/>
              <a:cs typeface="DM Sans Medium"/>
              <a:sym typeface="DM Sans Medium"/>
            </a:endParaRPr>
          </a:p>
        </p:txBody>
      </p:sp>
      <p:sp>
        <p:nvSpPr>
          <p:cNvPr id="1030" name="Google Shape;1030;p147"/>
          <p:cNvSpPr/>
          <p:nvPr/>
        </p:nvSpPr>
        <p:spPr>
          <a:xfrm>
            <a:off x="4713525" y="2272825"/>
            <a:ext cx="778200" cy="992100"/>
          </a:xfrm>
          <a:prstGeom prst="roundRect">
            <a:avLst>
              <a:gd fmla="val 6482" name="adj"/>
            </a:avLst>
          </a:prstGeom>
          <a:solidFill>
            <a:srgbClr val="FFFFFF"/>
          </a:solidFill>
          <a:ln cap="flat" cmpd="sng" w="9525">
            <a:solidFill>
              <a:schemeClr val="accent1"/>
            </a:solidFill>
            <a:prstDash val="solid"/>
            <a:round/>
            <a:headEnd len="sm" w="sm" type="none"/>
            <a:tailEnd len="sm" w="sm" type="none"/>
          </a:ln>
        </p:spPr>
        <p:txBody>
          <a:bodyPr anchorCtr="0" anchor="t" bIns="91425" lIns="0" spcFirstLastPara="1" rIns="0" wrap="square" tIns="18275">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container subnet</a:t>
            </a:r>
            <a:endParaRPr i="1" sz="900">
              <a:solidFill>
                <a:schemeClr val="accent1"/>
              </a:solidFill>
              <a:latin typeface="DM Sans Medium"/>
              <a:ea typeface="DM Sans Medium"/>
              <a:cs typeface="DM Sans Medium"/>
              <a:sym typeface="DM Sans Medium"/>
            </a:endParaRPr>
          </a:p>
        </p:txBody>
      </p:sp>
      <p:grpSp>
        <p:nvGrpSpPr>
          <p:cNvPr id="1031" name="Google Shape;1031;p147"/>
          <p:cNvGrpSpPr/>
          <p:nvPr/>
        </p:nvGrpSpPr>
        <p:grpSpPr>
          <a:xfrm>
            <a:off x="4805938" y="2825112"/>
            <a:ext cx="593400" cy="499264"/>
            <a:chOff x="5634357" y="4541775"/>
            <a:chExt cx="593400" cy="499264"/>
          </a:xfrm>
        </p:grpSpPr>
        <p:sp>
          <p:nvSpPr>
            <p:cNvPr id="1032" name="Google Shape;1032;p147"/>
            <p:cNvSpPr/>
            <p:nvPr/>
          </p:nvSpPr>
          <p:spPr>
            <a:xfrm>
              <a:off x="5837925" y="4541775"/>
              <a:ext cx="186900" cy="212700"/>
            </a:xfrm>
            <a:prstGeom prst="flowChartOffpageConnector">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033" name="Google Shape;1033;p147"/>
            <p:cNvSpPr txBox="1"/>
            <p:nvPr/>
          </p:nvSpPr>
          <p:spPr>
            <a:xfrm>
              <a:off x="5634357" y="4690039"/>
              <a:ext cx="593400" cy="351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200">
                  <a:solidFill>
                    <a:srgbClr val="FFAB00"/>
                  </a:solidFill>
                  <a:latin typeface="DM Sans Medium"/>
                  <a:ea typeface="DM Sans Medium"/>
                  <a:cs typeface="DM Sans Medium"/>
                  <a:sym typeface="DM Sans Medium"/>
                </a:rPr>
                <a:t>NSG</a:t>
              </a:r>
              <a:endParaRPr>
                <a:solidFill>
                  <a:srgbClr val="FFAB00"/>
                </a:solidFill>
                <a:latin typeface="DM Sans"/>
                <a:ea typeface="DM Sans"/>
                <a:cs typeface="DM Sans"/>
                <a:sym typeface="DM Sans"/>
              </a:endParaRPr>
            </a:p>
          </p:txBody>
        </p:sp>
      </p:grpSp>
      <p:grpSp>
        <p:nvGrpSpPr>
          <p:cNvPr id="1034" name="Google Shape;1034;p147"/>
          <p:cNvGrpSpPr/>
          <p:nvPr/>
        </p:nvGrpSpPr>
        <p:grpSpPr>
          <a:xfrm>
            <a:off x="5712564" y="2825112"/>
            <a:ext cx="593400" cy="499264"/>
            <a:chOff x="5634357" y="4541775"/>
            <a:chExt cx="593400" cy="499264"/>
          </a:xfrm>
        </p:grpSpPr>
        <p:sp>
          <p:nvSpPr>
            <p:cNvPr id="1035" name="Google Shape;1035;p147"/>
            <p:cNvSpPr/>
            <p:nvPr/>
          </p:nvSpPr>
          <p:spPr>
            <a:xfrm>
              <a:off x="5837925" y="4541775"/>
              <a:ext cx="186900" cy="212700"/>
            </a:xfrm>
            <a:prstGeom prst="flowChartOffpageConnector">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036" name="Google Shape;1036;p147"/>
            <p:cNvSpPr txBox="1"/>
            <p:nvPr/>
          </p:nvSpPr>
          <p:spPr>
            <a:xfrm>
              <a:off x="5634357" y="4690039"/>
              <a:ext cx="593400" cy="351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200">
                  <a:solidFill>
                    <a:srgbClr val="FFAB00"/>
                  </a:solidFill>
                  <a:latin typeface="DM Sans Medium"/>
                  <a:ea typeface="DM Sans Medium"/>
                  <a:cs typeface="DM Sans Medium"/>
                  <a:sym typeface="DM Sans Medium"/>
                </a:rPr>
                <a:t>NSG</a:t>
              </a:r>
              <a:endParaRPr>
                <a:solidFill>
                  <a:srgbClr val="FFAB00"/>
                </a:solidFill>
                <a:latin typeface="DM Sans"/>
                <a:ea typeface="DM Sans"/>
                <a:cs typeface="DM Sans"/>
                <a:sym typeface="DM Sans"/>
              </a:endParaRPr>
            </a:p>
          </p:txBody>
        </p:sp>
      </p:grpSp>
      <p:cxnSp>
        <p:nvCxnSpPr>
          <p:cNvPr id="1037" name="Google Shape;1037;p147"/>
          <p:cNvCxnSpPr>
            <a:stCxn id="1038" idx="0"/>
            <a:endCxn id="1029" idx="2"/>
          </p:cNvCxnSpPr>
          <p:nvPr/>
        </p:nvCxnSpPr>
        <p:spPr>
          <a:xfrm rot="10800000">
            <a:off x="6009162" y="3264945"/>
            <a:ext cx="1500" cy="420000"/>
          </a:xfrm>
          <a:prstGeom prst="straightConnector1">
            <a:avLst/>
          </a:prstGeom>
          <a:noFill/>
          <a:ln cap="flat" cmpd="sng" w="9525">
            <a:solidFill>
              <a:schemeClr val="accent1"/>
            </a:solidFill>
            <a:prstDash val="dash"/>
            <a:round/>
            <a:headEnd len="med" w="med" type="triangle"/>
            <a:tailEnd len="med" w="med" type="triangle"/>
          </a:ln>
        </p:spPr>
      </p:cxnSp>
      <p:sp>
        <p:nvSpPr>
          <p:cNvPr id="1039" name="Google Shape;1039;p147"/>
          <p:cNvSpPr/>
          <p:nvPr/>
        </p:nvSpPr>
        <p:spPr>
          <a:xfrm>
            <a:off x="6984575" y="1846925"/>
            <a:ext cx="736800" cy="1211100"/>
          </a:xfrm>
          <a:prstGeom prst="roundRect">
            <a:avLst>
              <a:gd fmla="val 11424" name="adj"/>
            </a:avLst>
          </a:prstGeom>
          <a:solidFill>
            <a:srgbClr val="FFFFFF"/>
          </a:solidFill>
          <a:ln cap="flat" cmpd="sng" w="9525">
            <a:solidFill>
              <a:schemeClr val="accent1"/>
            </a:solidFill>
            <a:prstDash val="solid"/>
            <a:round/>
            <a:headEnd len="sm" w="sm" type="none"/>
            <a:tailEnd len="sm" w="sm" type="none"/>
          </a:ln>
        </p:spPr>
        <p:txBody>
          <a:bodyPr anchorCtr="0" anchor="t" bIns="91425" lIns="0" spcFirstLastPara="1" rIns="0" wrap="square" tIns="91425">
            <a:noAutofit/>
          </a:bodyPr>
          <a:lstStyle/>
          <a:p>
            <a:pPr indent="0" lvl="0" marL="0" rtl="0" algn="ctr">
              <a:lnSpc>
                <a:spcPct val="90000"/>
              </a:lnSpc>
              <a:spcBef>
                <a:spcPts val="0"/>
              </a:spcBef>
              <a:spcAft>
                <a:spcPts val="0"/>
              </a:spcAft>
              <a:buNone/>
            </a:pPr>
            <a:r>
              <a:rPr i="1" lang="en" sz="1600">
                <a:solidFill>
                  <a:schemeClr val="accent1"/>
                </a:solidFill>
                <a:latin typeface="DM Sans Medium"/>
                <a:ea typeface="DM Sans Medium"/>
                <a:cs typeface="DM Sans Medium"/>
                <a:sym typeface="DM Sans Medium"/>
              </a:rPr>
              <a:t>Azure Back</a:t>
            </a:r>
            <a:endParaRPr i="1" sz="1600">
              <a:solidFill>
                <a:schemeClr val="accent1"/>
              </a:solidFill>
              <a:latin typeface="DM Sans Medium"/>
              <a:ea typeface="DM Sans Medium"/>
              <a:cs typeface="DM Sans Medium"/>
              <a:sym typeface="DM Sans Medium"/>
            </a:endParaRPr>
          </a:p>
          <a:p>
            <a:pPr indent="0" lvl="0" marL="0" rtl="0" algn="ctr">
              <a:lnSpc>
                <a:spcPct val="90000"/>
              </a:lnSpc>
              <a:spcBef>
                <a:spcPts val="0"/>
              </a:spcBef>
              <a:spcAft>
                <a:spcPts val="0"/>
              </a:spcAft>
              <a:buNone/>
            </a:pPr>
            <a:r>
              <a:rPr i="1" lang="en" sz="1600">
                <a:solidFill>
                  <a:schemeClr val="accent1"/>
                </a:solidFill>
                <a:latin typeface="DM Sans Medium"/>
                <a:ea typeface="DM Sans Medium"/>
                <a:cs typeface="DM Sans Medium"/>
                <a:sym typeface="DM Sans Medium"/>
              </a:rPr>
              <a:t>bone</a:t>
            </a:r>
            <a:endParaRPr i="1" sz="1600">
              <a:solidFill>
                <a:schemeClr val="accent1"/>
              </a:solidFill>
              <a:latin typeface="DM Sans Medium"/>
              <a:ea typeface="DM Sans Medium"/>
              <a:cs typeface="DM Sans Medium"/>
              <a:sym typeface="DM Sans Medium"/>
            </a:endParaRPr>
          </a:p>
        </p:txBody>
      </p:sp>
      <p:cxnSp>
        <p:nvCxnSpPr>
          <p:cNvPr id="1040" name="Google Shape;1040;p147"/>
          <p:cNvCxnSpPr>
            <a:stCxn id="1029" idx="3"/>
            <a:endCxn id="1041" idx="0"/>
          </p:cNvCxnSpPr>
          <p:nvPr/>
        </p:nvCxnSpPr>
        <p:spPr>
          <a:xfrm>
            <a:off x="6398350" y="2768875"/>
            <a:ext cx="939300" cy="442500"/>
          </a:xfrm>
          <a:prstGeom prst="bentConnector2">
            <a:avLst/>
          </a:prstGeom>
          <a:noFill/>
          <a:ln cap="flat" cmpd="sng" w="9525">
            <a:solidFill>
              <a:schemeClr val="accent1"/>
            </a:solidFill>
            <a:prstDash val="dash"/>
            <a:round/>
            <a:headEnd len="med" w="med" type="none"/>
            <a:tailEnd len="med" w="med" type="triangle"/>
          </a:ln>
        </p:spPr>
      </p:cxnSp>
      <p:sp>
        <p:nvSpPr>
          <p:cNvPr id="1042" name="Google Shape;1042;p147"/>
          <p:cNvSpPr/>
          <p:nvPr/>
        </p:nvSpPr>
        <p:spPr>
          <a:xfrm>
            <a:off x="6969125" y="3677125"/>
            <a:ext cx="736800" cy="947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rPr i="1" lang="en" sz="1200">
                <a:solidFill>
                  <a:schemeClr val="dk2"/>
                </a:solidFill>
                <a:latin typeface="DM Sans Medium"/>
                <a:ea typeface="DM Sans Medium"/>
                <a:cs typeface="DM Sans Medium"/>
                <a:sym typeface="DM Sans Medium"/>
              </a:rPr>
              <a:t>Control Plane</a:t>
            </a:r>
            <a:endParaRPr i="1" sz="1200">
              <a:solidFill>
                <a:schemeClr val="dk2"/>
              </a:solidFill>
              <a:latin typeface="DM Sans Medium"/>
              <a:ea typeface="DM Sans Medium"/>
              <a:cs typeface="DM Sans Medium"/>
              <a:sym typeface="DM Sans Medium"/>
            </a:endParaRPr>
          </a:p>
        </p:txBody>
      </p:sp>
      <p:grpSp>
        <p:nvGrpSpPr>
          <p:cNvPr id="1043" name="Google Shape;1043;p147"/>
          <p:cNvGrpSpPr/>
          <p:nvPr/>
        </p:nvGrpSpPr>
        <p:grpSpPr>
          <a:xfrm>
            <a:off x="7565652" y="3602531"/>
            <a:ext cx="255516" cy="259857"/>
            <a:chOff x="1717485" y="1517638"/>
            <a:chExt cx="388500" cy="395100"/>
          </a:xfrm>
        </p:grpSpPr>
        <p:sp>
          <p:nvSpPr>
            <p:cNvPr id="1044" name="Google Shape;1044;p147"/>
            <p:cNvSpPr/>
            <p:nvPr/>
          </p:nvSpPr>
          <p:spPr>
            <a:xfrm>
              <a:off x="1717485" y="1517638"/>
              <a:ext cx="388500" cy="39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5" name="Google Shape;1045;p147"/>
            <p:cNvPicPr preferRelativeResize="0"/>
            <p:nvPr/>
          </p:nvPicPr>
          <p:blipFill rotWithShape="1">
            <a:blip r:embed="rId3">
              <a:alphaModFix/>
            </a:blip>
            <a:srcRect b="0" l="0" r="83634" t="0"/>
            <a:stretch/>
          </p:blipFill>
          <p:spPr>
            <a:xfrm>
              <a:off x="1722435" y="1533237"/>
              <a:ext cx="378600" cy="363900"/>
            </a:xfrm>
            <a:prstGeom prst="rect">
              <a:avLst/>
            </a:prstGeom>
            <a:noFill/>
            <a:ln>
              <a:noFill/>
            </a:ln>
          </p:spPr>
        </p:pic>
      </p:grpSp>
      <p:grpSp>
        <p:nvGrpSpPr>
          <p:cNvPr id="1046" name="Google Shape;1046;p147"/>
          <p:cNvGrpSpPr/>
          <p:nvPr/>
        </p:nvGrpSpPr>
        <p:grpSpPr>
          <a:xfrm>
            <a:off x="6611950" y="2638963"/>
            <a:ext cx="255600" cy="259800"/>
            <a:chOff x="9442825" y="2683613"/>
            <a:chExt cx="255600" cy="259800"/>
          </a:xfrm>
        </p:grpSpPr>
        <p:sp>
          <p:nvSpPr>
            <p:cNvPr id="1047" name="Google Shape;1047;p147"/>
            <p:cNvSpPr/>
            <p:nvPr/>
          </p:nvSpPr>
          <p:spPr>
            <a:xfrm>
              <a:off x="9442825" y="2683613"/>
              <a:ext cx="255600" cy="2598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 name="Google Shape;1048;p147"/>
            <p:cNvGrpSpPr/>
            <p:nvPr/>
          </p:nvGrpSpPr>
          <p:grpSpPr>
            <a:xfrm>
              <a:off x="9476694" y="2706444"/>
              <a:ext cx="187845" cy="214138"/>
              <a:chOff x="9436806" y="2301050"/>
              <a:chExt cx="187845" cy="214138"/>
            </a:xfrm>
          </p:grpSpPr>
          <p:sp>
            <p:nvSpPr>
              <p:cNvPr id="1049" name="Google Shape;1049;p147"/>
              <p:cNvSpPr/>
              <p:nvPr/>
            </p:nvSpPr>
            <p:spPr>
              <a:xfrm>
                <a:off x="9496425" y="2301050"/>
                <a:ext cx="69000" cy="612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50" name="Google Shape;1050;p147"/>
              <p:cNvSpPr/>
              <p:nvPr/>
            </p:nvSpPr>
            <p:spPr>
              <a:xfrm rot="10800000">
                <a:off x="9496172" y="2453687"/>
                <a:ext cx="69000" cy="61503"/>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51" name="Google Shape;1051;p147"/>
              <p:cNvSpPr/>
              <p:nvPr/>
            </p:nvSpPr>
            <p:spPr>
              <a:xfrm rot="-5400000">
                <a:off x="9559551" y="2377725"/>
                <a:ext cx="69000" cy="61203"/>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52" name="Google Shape;1052;p147"/>
              <p:cNvSpPr/>
              <p:nvPr/>
            </p:nvSpPr>
            <p:spPr>
              <a:xfrm rot="5400000">
                <a:off x="9433206" y="2377855"/>
                <a:ext cx="69000" cy="61807"/>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cxnSp>
        <p:nvCxnSpPr>
          <p:cNvPr id="1053" name="Google Shape;1053;p147"/>
          <p:cNvCxnSpPr>
            <a:stCxn id="1042" idx="0"/>
            <a:endCxn id="1041" idx="4"/>
          </p:cNvCxnSpPr>
          <p:nvPr/>
        </p:nvCxnSpPr>
        <p:spPr>
          <a:xfrm rot="10800000">
            <a:off x="7337525" y="3510925"/>
            <a:ext cx="0" cy="166200"/>
          </a:xfrm>
          <a:prstGeom prst="straightConnector1">
            <a:avLst/>
          </a:prstGeom>
          <a:noFill/>
          <a:ln cap="flat" cmpd="sng" w="9525">
            <a:solidFill>
              <a:schemeClr val="accent1"/>
            </a:solidFill>
            <a:prstDash val="dash"/>
            <a:round/>
            <a:headEnd len="med" w="med" type="none"/>
            <a:tailEnd len="med" w="med" type="triangle"/>
          </a:ln>
        </p:spPr>
      </p:cxnSp>
      <p:sp>
        <p:nvSpPr>
          <p:cNvPr id="1054" name="Google Shape;1054;p147"/>
          <p:cNvSpPr txBox="1"/>
          <p:nvPr/>
        </p:nvSpPr>
        <p:spPr>
          <a:xfrm>
            <a:off x="6323200" y="2110199"/>
            <a:ext cx="833100" cy="517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i="1" lang="en" sz="1200">
                <a:solidFill>
                  <a:srgbClr val="1B5161"/>
                </a:solidFill>
                <a:latin typeface="DM Sans"/>
                <a:ea typeface="DM Sans"/>
                <a:cs typeface="DM Sans"/>
                <a:sym typeface="DM Sans"/>
              </a:rPr>
              <a:t>NAT</a:t>
            </a:r>
            <a:br>
              <a:rPr b="1" i="1" lang="en" sz="1200">
                <a:solidFill>
                  <a:srgbClr val="1B5161"/>
                </a:solidFill>
                <a:latin typeface="DM Sans"/>
                <a:ea typeface="DM Sans"/>
                <a:cs typeface="DM Sans"/>
                <a:sym typeface="DM Sans"/>
              </a:rPr>
            </a:br>
            <a:r>
              <a:rPr b="1" i="1" lang="en" sz="1200">
                <a:solidFill>
                  <a:srgbClr val="1B5161"/>
                </a:solidFill>
                <a:latin typeface="DM Sans"/>
                <a:ea typeface="DM Sans"/>
                <a:cs typeface="DM Sans"/>
                <a:sym typeface="DM Sans"/>
              </a:rPr>
              <a:t>GW</a:t>
            </a:r>
            <a:endParaRPr b="1">
              <a:solidFill>
                <a:srgbClr val="1B5161"/>
              </a:solidFill>
              <a:latin typeface="DM Sans"/>
              <a:ea typeface="DM Sans"/>
              <a:cs typeface="DM Sans"/>
              <a:sym typeface="DM Sans"/>
            </a:endParaRPr>
          </a:p>
        </p:txBody>
      </p:sp>
      <p:sp>
        <p:nvSpPr>
          <p:cNvPr id="1055" name="Google Shape;1055;p147"/>
          <p:cNvSpPr txBox="1"/>
          <p:nvPr/>
        </p:nvSpPr>
        <p:spPr>
          <a:xfrm>
            <a:off x="7440824" y="3113125"/>
            <a:ext cx="593400" cy="517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dk2"/>
                </a:solidFill>
                <a:latin typeface="DM Sans Medium"/>
                <a:ea typeface="DM Sans Medium"/>
                <a:cs typeface="DM Sans Medium"/>
                <a:sym typeface="DM Sans Medium"/>
              </a:rPr>
              <a:t>SCC</a:t>
            </a:r>
            <a:br>
              <a:rPr i="1" lang="en" sz="1200">
                <a:solidFill>
                  <a:schemeClr val="dk2"/>
                </a:solidFill>
                <a:latin typeface="DM Sans Medium"/>
                <a:ea typeface="DM Sans Medium"/>
                <a:cs typeface="DM Sans Medium"/>
                <a:sym typeface="DM Sans Medium"/>
              </a:rPr>
            </a:br>
            <a:r>
              <a:rPr i="1" lang="en" sz="1200">
                <a:solidFill>
                  <a:schemeClr val="dk2"/>
                </a:solidFill>
                <a:latin typeface="DM Sans Medium"/>
                <a:ea typeface="DM Sans Medium"/>
                <a:cs typeface="DM Sans Medium"/>
                <a:sym typeface="DM Sans Medium"/>
              </a:rPr>
              <a:t>Relay</a:t>
            </a:r>
            <a:endParaRPr>
              <a:solidFill>
                <a:schemeClr val="dk2"/>
              </a:solidFill>
              <a:latin typeface="DM Sans"/>
              <a:ea typeface="DM Sans"/>
              <a:cs typeface="DM Sans"/>
              <a:sym typeface="DM Sans"/>
            </a:endParaRPr>
          </a:p>
        </p:txBody>
      </p:sp>
      <p:sp>
        <p:nvSpPr>
          <p:cNvPr id="1017" name="Google Shape;1017;p147"/>
          <p:cNvSpPr/>
          <p:nvPr/>
        </p:nvSpPr>
        <p:spPr>
          <a:xfrm>
            <a:off x="1440650" y="3857100"/>
            <a:ext cx="833100" cy="299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i="1" lang="en" sz="1000">
                <a:solidFill>
                  <a:schemeClr val="dk2"/>
                </a:solidFill>
                <a:latin typeface="DM Sans Medium"/>
                <a:ea typeface="DM Sans Medium"/>
                <a:cs typeface="DM Sans Medium"/>
                <a:sym typeface="DM Sans Medium"/>
              </a:rPr>
              <a:t>Container</a:t>
            </a:r>
            <a:endParaRPr i="1" sz="1000">
              <a:solidFill>
                <a:schemeClr val="dk2"/>
              </a:solidFill>
              <a:latin typeface="DM Sans Medium"/>
              <a:ea typeface="DM Sans Medium"/>
              <a:cs typeface="DM Sans Medium"/>
              <a:sym typeface="DM Sans Medium"/>
            </a:endParaRPr>
          </a:p>
        </p:txBody>
      </p:sp>
      <p:cxnSp>
        <p:nvCxnSpPr>
          <p:cNvPr id="1056" name="Google Shape;1056;p147"/>
          <p:cNvCxnSpPr>
            <a:stCxn id="1017" idx="0"/>
            <a:endCxn id="1015" idx="0"/>
          </p:cNvCxnSpPr>
          <p:nvPr/>
        </p:nvCxnSpPr>
        <p:spPr>
          <a:xfrm rot="10800000">
            <a:off x="1857200" y="3677100"/>
            <a:ext cx="0" cy="180000"/>
          </a:xfrm>
          <a:prstGeom prst="straightConnector1">
            <a:avLst/>
          </a:prstGeom>
          <a:noFill/>
          <a:ln cap="flat" cmpd="sng" w="9525">
            <a:solidFill>
              <a:schemeClr val="accent5"/>
            </a:solidFill>
            <a:prstDash val="dash"/>
            <a:round/>
            <a:headEnd len="med" w="med" type="none"/>
            <a:tailEnd len="med" w="med" type="none"/>
          </a:ln>
        </p:spPr>
      </p:cxnSp>
      <p:sp>
        <p:nvSpPr>
          <p:cNvPr id="1038" name="Google Shape;1038;p147"/>
          <p:cNvSpPr/>
          <p:nvPr/>
        </p:nvSpPr>
        <p:spPr>
          <a:xfrm>
            <a:off x="5524812" y="3684945"/>
            <a:ext cx="971700" cy="947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b" bIns="45700"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dk2"/>
                </a:solidFill>
                <a:latin typeface="DM Sans Medium"/>
                <a:ea typeface="DM Sans Medium"/>
                <a:cs typeface="DM Sans Medium"/>
                <a:sym typeface="DM Sans Medium"/>
              </a:rPr>
              <a:t>Virtual Machine</a:t>
            </a:r>
            <a:endParaRPr i="1" sz="1200">
              <a:solidFill>
                <a:schemeClr val="dk2"/>
              </a:solidFill>
              <a:latin typeface="DM Sans Medium"/>
              <a:ea typeface="DM Sans Medium"/>
              <a:cs typeface="DM Sans Medium"/>
              <a:sym typeface="DM Sans Medium"/>
            </a:endParaRPr>
          </a:p>
        </p:txBody>
      </p:sp>
      <p:grpSp>
        <p:nvGrpSpPr>
          <p:cNvPr id="1057" name="Google Shape;1057;p147"/>
          <p:cNvGrpSpPr/>
          <p:nvPr/>
        </p:nvGrpSpPr>
        <p:grpSpPr>
          <a:xfrm>
            <a:off x="6362892" y="3602518"/>
            <a:ext cx="255516" cy="259857"/>
            <a:chOff x="1717485" y="1517638"/>
            <a:chExt cx="388500" cy="395100"/>
          </a:xfrm>
        </p:grpSpPr>
        <p:sp>
          <p:nvSpPr>
            <p:cNvPr id="1058" name="Google Shape;1058;p147"/>
            <p:cNvSpPr/>
            <p:nvPr/>
          </p:nvSpPr>
          <p:spPr>
            <a:xfrm>
              <a:off x="1717485" y="1517638"/>
              <a:ext cx="388500" cy="39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9" name="Google Shape;1059;p147"/>
            <p:cNvPicPr preferRelativeResize="0"/>
            <p:nvPr/>
          </p:nvPicPr>
          <p:blipFill rotWithShape="1">
            <a:blip r:embed="rId3">
              <a:alphaModFix/>
            </a:blip>
            <a:srcRect b="0" l="0" r="83634" t="0"/>
            <a:stretch/>
          </p:blipFill>
          <p:spPr>
            <a:xfrm>
              <a:off x="1722435" y="1533237"/>
              <a:ext cx="378600" cy="363900"/>
            </a:xfrm>
            <a:prstGeom prst="rect">
              <a:avLst/>
            </a:prstGeom>
            <a:noFill/>
            <a:ln>
              <a:noFill/>
            </a:ln>
          </p:spPr>
        </p:pic>
      </p:grpSp>
      <p:sp>
        <p:nvSpPr>
          <p:cNvPr id="1060" name="Google Shape;1060;p147"/>
          <p:cNvSpPr/>
          <p:nvPr/>
        </p:nvSpPr>
        <p:spPr>
          <a:xfrm>
            <a:off x="5594214" y="3864525"/>
            <a:ext cx="833100" cy="299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i="1" lang="en" sz="1000">
                <a:solidFill>
                  <a:schemeClr val="dk2"/>
                </a:solidFill>
                <a:latin typeface="DM Sans Medium"/>
                <a:ea typeface="DM Sans Medium"/>
                <a:cs typeface="DM Sans Medium"/>
                <a:sym typeface="DM Sans Medium"/>
              </a:rPr>
              <a:t>Container</a:t>
            </a:r>
            <a:endParaRPr i="1" sz="1000">
              <a:solidFill>
                <a:schemeClr val="dk2"/>
              </a:solidFill>
              <a:latin typeface="DM Sans Medium"/>
              <a:ea typeface="DM Sans Medium"/>
              <a:cs typeface="DM Sans Medium"/>
              <a:sym typeface="DM Sans Medium"/>
            </a:endParaRPr>
          </a:p>
        </p:txBody>
      </p:sp>
      <p:cxnSp>
        <p:nvCxnSpPr>
          <p:cNvPr id="1061" name="Google Shape;1061;p147"/>
          <p:cNvCxnSpPr>
            <a:stCxn id="1060" idx="0"/>
            <a:endCxn id="1038" idx="0"/>
          </p:cNvCxnSpPr>
          <p:nvPr/>
        </p:nvCxnSpPr>
        <p:spPr>
          <a:xfrm rot="10800000">
            <a:off x="6010764" y="3684825"/>
            <a:ext cx="0" cy="179700"/>
          </a:xfrm>
          <a:prstGeom prst="straightConnector1">
            <a:avLst/>
          </a:prstGeom>
          <a:noFill/>
          <a:ln cap="flat" cmpd="sng" w="9525">
            <a:solidFill>
              <a:schemeClr val="accent5"/>
            </a:solidFill>
            <a:prstDash val="dash"/>
            <a:round/>
            <a:headEnd len="med" w="med" type="none"/>
            <a:tailEnd len="med" w="med" type="none"/>
          </a:ln>
        </p:spPr>
      </p:cxnSp>
      <p:cxnSp>
        <p:nvCxnSpPr>
          <p:cNvPr id="1062" name="Google Shape;1062;p147"/>
          <p:cNvCxnSpPr>
            <a:stCxn id="1060" idx="1"/>
            <a:endCxn id="1030" idx="2"/>
          </p:cNvCxnSpPr>
          <p:nvPr/>
        </p:nvCxnSpPr>
        <p:spPr>
          <a:xfrm rot="10800000">
            <a:off x="5102514" y="3264825"/>
            <a:ext cx="491700" cy="749400"/>
          </a:xfrm>
          <a:prstGeom prst="bentConnector2">
            <a:avLst/>
          </a:prstGeom>
          <a:noFill/>
          <a:ln cap="flat" cmpd="sng" w="9525">
            <a:solidFill>
              <a:schemeClr val="accent1"/>
            </a:solidFill>
            <a:prstDash val="dash"/>
            <a:round/>
            <a:headEnd len="med" w="med" type="triangle"/>
            <a:tailEnd len="med" w="med" type="triangle"/>
          </a:ln>
        </p:spPr>
      </p:cxnSp>
      <p:sp>
        <p:nvSpPr>
          <p:cNvPr id="1063" name="Google Shape;1063;p147"/>
          <p:cNvSpPr/>
          <p:nvPr/>
        </p:nvSpPr>
        <p:spPr>
          <a:xfrm>
            <a:off x="9558663" y="2129495"/>
            <a:ext cx="971700" cy="947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b" bIns="45700"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dk2"/>
                </a:solidFill>
                <a:latin typeface="DM Sans Medium"/>
                <a:ea typeface="DM Sans Medium"/>
                <a:cs typeface="DM Sans Medium"/>
                <a:sym typeface="DM Sans Medium"/>
              </a:rPr>
              <a:t>Virtual Machine</a:t>
            </a:r>
            <a:endParaRPr i="1" sz="1200">
              <a:solidFill>
                <a:schemeClr val="dk2"/>
              </a:solidFill>
              <a:latin typeface="DM Sans Medium"/>
              <a:ea typeface="DM Sans Medium"/>
              <a:cs typeface="DM Sans Medium"/>
              <a:sym typeface="DM Sans Medium"/>
            </a:endParaRPr>
          </a:p>
        </p:txBody>
      </p:sp>
      <p:grpSp>
        <p:nvGrpSpPr>
          <p:cNvPr id="1064" name="Google Shape;1064;p147"/>
          <p:cNvGrpSpPr/>
          <p:nvPr/>
        </p:nvGrpSpPr>
        <p:grpSpPr>
          <a:xfrm>
            <a:off x="10396742" y="2047068"/>
            <a:ext cx="255516" cy="259857"/>
            <a:chOff x="1717485" y="1517638"/>
            <a:chExt cx="388500" cy="395100"/>
          </a:xfrm>
        </p:grpSpPr>
        <p:sp>
          <p:nvSpPr>
            <p:cNvPr id="1065" name="Google Shape;1065;p147"/>
            <p:cNvSpPr/>
            <p:nvPr/>
          </p:nvSpPr>
          <p:spPr>
            <a:xfrm>
              <a:off x="1717485" y="1517638"/>
              <a:ext cx="388500" cy="39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6" name="Google Shape;1066;p147"/>
            <p:cNvPicPr preferRelativeResize="0"/>
            <p:nvPr/>
          </p:nvPicPr>
          <p:blipFill rotWithShape="1">
            <a:blip r:embed="rId3">
              <a:alphaModFix/>
            </a:blip>
            <a:srcRect b="0" l="0" r="83634" t="0"/>
            <a:stretch/>
          </p:blipFill>
          <p:spPr>
            <a:xfrm>
              <a:off x="1722435" y="1533237"/>
              <a:ext cx="378600" cy="363900"/>
            </a:xfrm>
            <a:prstGeom prst="rect">
              <a:avLst/>
            </a:prstGeom>
            <a:noFill/>
            <a:ln>
              <a:noFill/>
            </a:ln>
          </p:spPr>
        </p:pic>
      </p:grpSp>
      <p:sp>
        <p:nvSpPr>
          <p:cNvPr id="1067" name="Google Shape;1067;p147"/>
          <p:cNvSpPr/>
          <p:nvPr/>
        </p:nvSpPr>
        <p:spPr>
          <a:xfrm>
            <a:off x="9628065" y="2309075"/>
            <a:ext cx="833100" cy="299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i="1" lang="en" sz="1000">
                <a:solidFill>
                  <a:schemeClr val="dk2"/>
                </a:solidFill>
                <a:latin typeface="DM Sans Medium"/>
                <a:ea typeface="DM Sans Medium"/>
                <a:cs typeface="DM Sans Medium"/>
                <a:sym typeface="DM Sans Medium"/>
              </a:rPr>
              <a:t>Container</a:t>
            </a:r>
            <a:endParaRPr i="1" sz="1000">
              <a:solidFill>
                <a:schemeClr val="dk2"/>
              </a:solidFill>
              <a:latin typeface="DM Sans Medium"/>
              <a:ea typeface="DM Sans Medium"/>
              <a:cs typeface="DM Sans Medium"/>
              <a:sym typeface="DM Sans Medium"/>
            </a:endParaRPr>
          </a:p>
        </p:txBody>
      </p:sp>
      <p:sp>
        <p:nvSpPr>
          <p:cNvPr id="1068" name="Google Shape;1068;p147"/>
          <p:cNvSpPr/>
          <p:nvPr/>
        </p:nvSpPr>
        <p:spPr>
          <a:xfrm>
            <a:off x="9558663" y="3289670"/>
            <a:ext cx="971700" cy="947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b" bIns="45700"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dk2"/>
                </a:solidFill>
                <a:latin typeface="DM Sans Medium"/>
                <a:ea typeface="DM Sans Medium"/>
                <a:cs typeface="DM Sans Medium"/>
                <a:sym typeface="DM Sans Medium"/>
              </a:rPr>
              <a:t>Virtual Machine</a:t>
            </a:r>
            <a:endParaRPr i="1" sz="1200">
              <a:solidFill>
                <a:schemeClr val="dk2"/>
              </a:solidFill>
              <a:latin typeface="DM Sans Medium"/>
              <a:ea typeface="DM Sans Medium"/>
              <a:cs typeface="DM Sans Medium"/>
              <a:sym typeface="DM Sans Medium"/>
            </a:endParaRPr>
          </a:p>
        </p:txBody>
      </p:sp>
      <p:grpSp>
        <p:nvGrpSpPr>
          <p:cNvPr id="1069" name="Google Shape;1069;p147"/>
          <p:cNvGrpSpPr/>
          <p:nvPr/>
        </p:nvGrpSpPr>
        <p:grpSpPr>
          <a:xfrm>
            <a:off x="10396742" y="3207243"/>
            <a:ext cx="255516" cy="259857"/>
            <a:chOff x="1717485" y="1517638"/>
            <a:chExt cx="388500" cy="395100"/>
          </a:xfrm>
        </p:grpSpPr>
        <p:sp>
          <p:nvSpPr>
            <p:cNvPr id="1070" name="Google Shape;1070;p147"/>
            <p:cNvSpPr/>
            <p:nvPr/>
          </p:nvSpPr>
          <p:spPr>
            <a:xfrm>
              <a:off x="1717485" y="1517638"/>
              <a:ext cx="388500" cy="39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1" name="Google Shape;1071;p147"/>
            <p:cNvPicPr preferRelativeResize="0"/>
            <p:nvPr/>
          </p:nvPicPr>
          <p:blipFill rotWithShape="1">
            <a:blip r:embed="rId3">
              <a:alphaModFix/>
            </a:blip>
            <a:srcRect b="0" l="0" r="83634" t="0"/>
            <a:stretch/>
          </p:blipFill>
          <p:spPr>
            <a:xfrm>
              <a:off x="1722435" y="1533237"/>
              <a:ext cx="378600" cy="363900"/>
            </a:xfrm>
            <a:prstGeom prst="rect">
              <a:avLst/>
            </a:prstGeom>
            <a:noFill/>
            <a:ln>
              <a:noFill/>
            </a:ln>
          </p:spPr>
        </p:pic>
      </p:grpSp>
      <p:sp>
        <p:nvSpPr>
          <p:cNvPr id="1072" name="Google Shape;1072;p147"/>
          <p:cNvSpPr/>
          <p:nvPr/>
        </p:nvSpPr>
        <p:spPr>
          <a:xfrm>
            <a:off x="9628065" y="3469250"/>
            <a:ext cx="833100" cy="299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i="1" lang="en" sz="1000">
                <a:solidFill>
                  <a:schemeClr val="dk2"/>
                </a:solidFill>
                <a:latin typeface="DM Sans Medium"/>
                <a:ea typeface="DM Sans Medium"/>
                <a:cs typeface="DM Sans Medium"/>
                <a:sym typeface="DM Sans Medium"/>
              </a:rPr>
              <a:t>Container</a:t>
            </a:r>
            <a:endParaRPr i="1" sz="1000">
              <a:solidFill>
                <a:schemeClr val="dk2"/>
              </a:solidFill>
              <a:latin typeface="DM Sans Medium"/>
              <a:ea typeface="DM Sans Medium"/>
              <a:cs typeface="DM Sans Medium"/>
              <a:sym typeface="DM Sans Medium"/>
            </a:endParaRPr>
          </a:p>
        </p:txBody>
      </p:sp>
      <p:sp>
        <p:nvSpPr>
          <p:cNvPr id="1073" name="Google Shape;1073;p147"/>
          <p:cNvSpPr/>
          <p:nvPr/>
        </p:nvSpPr>
        <p:spPr>
          <a:xfrm>
            <a:off x="9556463" y="4456070"/>
            <a:ext cx="971700" cy="947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b" bIns="45700"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dk2"/>
                </a:solidFill>
                <a:latin typeface="DM Sans Medium"/>
                <a:ea typeface="DM Sans Medium"/>
                <a:cs typeface="DM Sans Medium"/>
                <a:sym typeface="DM Sans Medium"/>
              </a:rPr>
              <a:t>Virtual Machine</a:t>
            </a:r>
            <a:endParaRPr i="1" sz="1200">
              <a:solidFill>
                <a:schemeClr val="dk2"/>
              </a:solidFill>
              <a:latin typeface="DM Sans Medium"/>
              <a:ea typeface="DM Sans Medium"/>
              <a:cs typeface="DM Sans Medium"/>
              <a:sym typeface="DM Sans Medium"/>
            </a:endParaRPr>
          </a:p>
        </p:txBody>
      </p:sp>
      <p:grpSp>
        <p:nvGrpSpPr>
          <p:cNvPr id="1074" name="Google Shape;1074;p147"/>
          <p:cNvGrpSpPr/>
          <p:nvPr/>
        </p:nvGrpSpPr>
        <p:grpSpPr>
          <a:xfrm>
            <a:off x="10394542" y="4373643"/>
            <a:ext cx="255516" cy="259857"/>
            <a:chOff x="1717485" y="1517638"/>
            <a:chExt cx="388500" cy="395100"/>
          </a:xfrm>
        </p:grpSpPr>
        <p:sp>
          <p:nvSpPr>
            <p:cNvPr id="1075" name="Google Shape;1075;p147"/>
            <p:cNvSpPr/>
            <p:nvPr/>
          </p:nvSpPr>
          <p:spPr>
            <a:xfrm>
              <a:off x="1717485" y="1517638"/>
              <a:ext cx="388500" cy="39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6" name="Google Shape;1076;p147"/>
            <p:cNvPicPr preferRelativeResize="0"/>
            <p:nvPr/>
          </p:nvPicPr>
          <p:blipFill rotWithShape="1">
            <a:blip r:embed="rId3">
              <a:alphaModFix/>
            </a:blip>
            <a:srcRect b="0" l="0" r="83634" t="0"/>
            <a:stretch/>
          </p:blipFill>
          <p:spPr>
            <a:xfrm>
              <a:off x="1722435" y="1533237"/>
              <a:ext cx="378600" cy="363900"/>
            </a:xfrm>
            <a:prstGeom prst="rect">
              <a:avLst/>
            </a:prstGeom>
            <a:noFill/>
            <a:ln>
              <a:noFill/>
            </a:ln>
          </p:spPr>
        </p:pic>
      </p:grpSp>
      <p:sp>
        <p:nvSpPr>
          <p:cNvPr id="1077" name="Google Shape;1077;p147"/>
          <p:cNvSpPr/>
          <p:nvPr/>
        </p:nvSpPr>
        <p:spPr>
          <a:xfrm>
            <a:off x="9625865" y="4635650"/>
            <a:ext cx="833100" cy="299400"/>
          </a:xfrm>
          <a:prstGeom prst="roundRect">
            <a:avLst>
              <a:gd fmla="val 6482"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i="1" lang="en" sz="1000">
                <a:solidFill>
                  <a:schemeClr val="dk2"/>
                </a:solidFill>
                <a:latin typeface="DM Sans Medium"/>
                <a:ea typeface="DM Sans Medium"/>
                <a:cs typeface="DM Sans Medium"/>
                <a:sym typeface="DM Sans Medium"/>
              </a:rPr>
              <a:t>Container</a:t>
            </a:r>
            <a:endParaRPr i="1" sz="1000">
              <a:solidFill>
                <a:schemeClr val="dk2"/>
              </a:solidFill>
              <a:latin typeface="DM Sans Medium"/>
              <a:ea typeface="DM Sans Medium"/>
              <a:cs typeface="DM Sans Medium"/>
              <a:sym typeface="DM Sans Medium"/>
            </a:endParaRPr>
          </a:p>
        </p:txBody>
      </p:sp>
      <p:cxnSp>
        <p:nvCxnSpPr>
          <p:cNvPr id="1078" name="Google Shape;1078;p147"/>
          <p:cNvCxnSpPr/>
          <p:nvPr/>
        </p:nvCxnSpPr>
        <p:spPr>
          <a:xfrm>
            <a:off x="9200725" y="1932475"/>
            <a:ext cx="0" cy="3632700"/>
          </a:xfrm>
          <a:prstGeom prst="straightConnector1">
            <a:avLst/>
          </a:prstGeom>
          <a:noFill/>
          <a:ln cap="flat" cmpd="sng" w="19050">
            <a:solidFill>
              <a:schemeClr val="dk2"/>
            </a:solidFill>
            <a:prstDash val="solid"/>
            <a:round/>
            <a:headEnd len="med" w="med" type="oval"/>
            <a:tailEnd len="med" w="med" type="oval"/>
          </a:ln>
        </p:spPr>
      </p:cxnSp>
      <p:cxnSp>
        <p:nvCxnSpPr>
          <p:cNvPr id="1079" name="Google Shape;1079;p147"/>
          <p:cNvCxnSpPr>
            <a:stCxn id="1067" idx="1"/>
          </p:cNvCxnSpPr>
          <p:nvPr/>
        </p:nvCxnSpPr>
        <p:spPr>
          <a:xfrm rot="10800000">
            <a:off x="9200865" y="2458775"/>
            <a:ext cx="427200" cy="0"/>
          </a:xfrm>
          <a:prstGeom prst="straightConnector1">
            <a:avLst/>
          </a:prstGeom>
          <a:noFill/>
          <a:ln cap="flat" cmpd="sng" w="9525">
            <a:solidFill>
              <a:schemeClr val="dk2"/>
            </a:solidFill>
            <a:prstDash val="solid"/>
            <a:round/>
            <a:headEnd len="med" w="med" type="triangle"/>
            <a:tailEnd len="med" w="med" type="triangle"/>
          </a:ln>
        </p:spPr>
      </p:cxnSp>
      <p:cxnSp>
        <p:nvCxnSpPr>
          <p:cNvPr id="1080" name="Google Shape;1080;p147"/>
          <p:cNvCxnSpPr>
            <a:stCxn id="1072" idx="1"/>
          </p:cNvCxnSpPr>
          <p:nvPr/>
        </p:nvCxnSpPr>
        <p:spPr>
          <a:xfrm rot="10800000">
            <a:off x="9213765" y="3618950"/>
            <a:ext cx="414300" cy="0"/>
          </a:xfrm>
          <a:prstGeom prst="straightConnector1">
            <a:avLst/>
          </a:prstGeom>
          <a:noFill/>
          <a:ln cap="flat" cmpd="sng" w="9525">
            <a:solidFill>
              <a:schemeClr val="dk2"/>
            </a:solidFill>
            <a:prstDash val="solid"/>
            <a:round/>
            <a:headEnd len="med" w="med" type="triangle"/>
            <a:tailEnd len="med" w="med" type="triangle"/>
          </a:ln>
        </p:spPr>
      </p:cxnSp>
      <p:cxnSp>
        <p:nvCxnSpPr>
          <p:cNvPr id="1081" name="Google Shape;1081;p147"/>
          <p:cNvCxnSpPr>
            <a:stCxn id="1077" idx="1"/>
          </p:cNvCxnSpPr>
          <p:nvPr/>
        </p:nvCxnSpPr>
        <p:spPr>
          <a:xfrm rot="10800000">
            <a:off x="9207065" y="4785350"/>
            <a:ext cx="418800" cy="0"/>
          </a:xfrm>
          <a:prstGeom prst="straightConnector1">
            <a:avLst/>
          </a:prstGeom>
          <a:noFill/>
          <a:ln cap="flat" cmpd="sng" w="9525">
            <a:solidFill>
              <a:schemeClr val="dk2"/>
            </a:solidFill>
            <a:prstDash val="solid"/>
            <a:round/>
            <a:headEnd len="med" w="med" type="triangle"/>
            <a:tailEnd len="med" w="med" type="triangle"/>
          </a:ln>
        </p:spPr>
      </p:cxnSp>
      <p:cxnSp>
        <p:nvCxnSpPr>
          <p:cNvPr id="1082" name="Google Shape;1082;p147"/>
          <p:cNvCxnSpPr>
            <a:endCxn id="1083" idx="0"/>
          </p:cNvCxnSpPr>
          <p:nvPr/>
        </p:nvCxnSpPr>
        <p:spPr>
          <a:xfrm>
            <a:off x="10961425" y="1932425"/>
            <a:ext cx="0" cy="3636600"/>
          </a:xfrm>
          <a:prstGeom prst="straightConnector1">
            <a:avLst/>
          </a:prstGeom>
          <a:noFill/>
          <a:ln cap="flat" cmpd="sng" w="19050">
            <a:solidFill>
              <a:schemeClr val="accent1"/>
            </a:solidFill>
            <a:prstDash val="solid"/>
            <a:round/>
            <a:headEnd len="med" w="med" type="oval"/>
            <a:tailEnd len="med" w="med" type="oval"/>
          </a:ln>
        </p:spPr>
      </p:cxnSp>
      <p:cxnSp>
        <p:nvCxnSpPr>
          <p:cNvPr id="1084" name="Google Shape;1084;p147"/>
          <p:cNvCxnSpPr/>
          <p:nvPr/>
        </p:nvCxnSpPr>
        <p:spPr>
          <a:xfrm rot="10800000">
            <a:off x="10528587" y="2611175"/>
            <a:ext cx="427200" cy="0"/>
          </a:xfrm>
          <a:prstGeom prst="straightConnector1">
            <a:avLst/>
          </a:prstGeom>
          <a:noFill/>
          <a:ln cap="flat" cmpd="sng" w="9525">
            <a:solidFill>
              <a:schemeClr val="accent1"/>
            </a:solidFill>
            <a:prstDash val="solid"/>
            <a:round/>
            <a:headEnd len="med" w="med" type="triangle"/>
            <a:tailEnd len="med" w="med" type="triangle"/>
          </a:ln>
        </p:spPr>
      </p:cxnSp>
      <p:cxnSp>
        <p:nvCxnSpPr>
          <p:cNvPr id="1085" name="Google Shape;1085;p147"/>
          <p:cNvCxnSpPr/>
          <p:nvPr/>
        </p:nvCxnSpPr>
        <p:spPr>
          <a:xfrm rot="10800000">
            <a:off x="10541487" y="3771350"/>
            <a:ext cx="414300" cy="0"/>
          </a:xfrm>
          <a:prstGeom prst="straightConnector1">
            <a:avLst/>
          </a:prstGeom>
          <a:noFill/>
          <a:ln cap="flat" cmpd="sng" w="9525">
            <a:solidFill>
              <a:schemeClr val="accent1"/>
            </a:solidFill>
            <a:prstDash val="solid"/>
            <a:round/>
            <a:headEnd len="med" w="med" type="triangle"/>
            <a:tailEnd len="med" w="med" type="triangle"/>
          </a:ln>
        </p:spPr>
      </p:cxnSp>
      <p:cxnSp>
        <p:nvCxnSpPr>
          <p:cNvPr id="1086" name="Google Shape;1086;p147"/>
          <p:cNvCxnSpPr/>
          <p:nvPr/>
        </p:nvCxnSpPr>
        <p:spPr>
          <a:xfrm rot="10800000">
            <a:off x="10534787" y="5090150"/>
            <a:ext cx="418800" cy="0"/>
          </a:xfrm>
          <a:prstGeom prst="straightConnector1">
            <a:avLst/>
          </a:prstGeom>
          <a:noFill/>
          <a:ln cap="flat" cmpd="sng" w="9525">
            <a:solidFill>
              <a:schemeClr val="accent1"/>
            </a:solidFill>
            <a:prstDash val="solid"/>
            <a:round/>
            <a:headEnd len="med" w="med" type="triangle"/>
            <a:tailEnd len="med" w="med" type="triangle"/>
          </a:ln>
        </p:spPr>
      </p:cxnSp>
      <p:sp>
        <p:nvSpPr>
          <p:cNvPr id="1087" name="Google Shape;1087;p147"/>
          <p:cNvSpPr txBox="1"/>
          <p:nvPr/>
        </p:nvSpPr>
        <p:spPr>
          <a:xfrm>
            <a:off x="8746200" y="5569025"/>
            <a:ext cx="909000" cy="517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container </a:t>
            </a:r>
            <a:br>
              <a:rPr i="1" lang="en" sz="1200">
                <a:solidFill>
                  <a:schemeClr val="accent1"/>
                </a:solidFill>
                <a:latin typeface="DM Sans Medium"/>
                <a:ea typeface="DM Sans Medium"/>
                <a:cs typeface="DM Sans Medium"/>
                <a:sym typeface="DM Sans Medium"/>
              </a:rPr>
            </a:br>
            <a:r>
              <a:rPr i="1" lang="en" sz="1200">
                <a:solidFill>
                  <a:schemeClr val="accent1"/>
                </a:solidFill>
                <a:latin typeface="DM Sans Medium"/>
                <a:ea typeface="DM Sans Medium"/>
                <a:cs typeface="DM Sans Medium"/>
                <a:sym typeface="DM Sans Medium"/>
              </a:rPr>
              <a:t>subnet *</a:t>
            </a:r>
            <a:endParaRPr>
              <a:solidFill>
                <a:schemeClr val="accent1"/>
              </a:solidFill>
              <a:latin typeface="DM Sans"/>
              <a:ea typeface="DM Sans"/>
              <a:cs typeface="DM Sans"/>
              <a:sym typeface="DM Sans"/>
            </a:endParaRPr>
          </a:p>
        </p:txBody>
      </p:sp>
      <p:sp>
        <p:nvSpPr>
          <p:cNvPr id="1083" name="Google Shape;1083;p147"/>
          <p:cNvSpPr txBox="1"/>
          <p:nvPr/>
        </p:nvSpPr>
        <p:spPr>
          <a:xfrm>
            <a:off x="10544875" y="5569025"/>
            <a:ext cx="833100" cy="517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host </a:t>
            </a:r>
            <a:br>
              <a:rPr i="1" lang="en" sz="1200">
                <a:solidFill>
                  <a:schemeClr val="accent1"/>
                </a:solidFill>
                <a:latin typeface="DM Sans Medium"/>
                <a:ea typeface="DM Sans Medium"/>
                <a:cs typeface="DM Sans Medium"/>
                <a:sym typeface="DM Sans Medium"/>
              </a:rPr>
            </a:br>
            <a:r>
              <a:rPr i="1" lang="en" sz="1200">
                <a:solidFill>
                  <a:schemeClr val="accent1"/>
                </a:solidFill>
                <a:latin typeface="DM Sans Medium"/>
                <a:ea typeface="DM Sans Medium"/>
                <a:cs typeface="DM Sans Medium"/>
                <a:sym typeface="DM Sans Medium"/>
              </a:rPr>
              <a:t>subnet *</a:t>
            </a:r>
            <a:endParaRPr>
              <a:solidFill>
                <a:schemeClr val="accent1"/>
              </a:solidFill>
              <a:latin typeface="DM Sans"/>
              <a:ea typeface="DM Sans"/>
              <a:cs typeface="DM Sans"/>
              <a:sym typeface="DM Sans"/>
            </a:endParaRPr>
          </a:p>
        </p:txBody>
      </p:sp>
      <p:sp>
        <p:nvSpPr>
          <p:cNvPr id="1088" name="Google Shape;1088;p147"/>
          <p:cNvSpPr txBox="1"/>
          <p:nvPr/>
        </p:nvSpPr>
        <p:spPr>
          <a:xfrm rot="-5399560">
            <a:off x="7811976" y="3513057"/>
            <a:ext cx="2345100" cy="517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dk2"/>
                </a:solidFill>
                <a:latin typeface="DM Sans Medium"/>
                <a:ea typeface="DM Sans Medium"/>
                <a:cs typeface="DM Sans Medium"/>
                <a:sym typeface="DM Sans Medium"/>
              </a:rPr>
              <a:t>Cluster internal communication</a:t>
            </a:r>
            <a:endParaRPr>
              <a:solidFill>
                <a:schemeClr val="dk2"/>
              </a:solidFill>
              <a:latin typeface="DM Sans"/>
              <a:ea typeface="DM Sans"/>
              <a:cs typeface="DM Sans"/>
              <a:sym typeface="DM Sans"/>
            </a:endParaRPr>
          </a:p>
        </p:txBody>
      </p:sp>
      <p:sp>
        <p:nvSpPr>
          <p:cNvPr id="1089" name="Google Shape;1089;p147"/>
          <p:cNvSpPr txBox="1"/>
          <p:nvPr/>
        </p:nvSpPr>
        <p:spPr>
          <a:xfrm rot="-5399619">
            <a:off x="9866025" y="3513101"/>
            <a:ext cx="2708100" cy="5172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i="1" lang="en" sz="1200">
                <a:solidFill>
                  <a:schemeClr val="accent1"/>
                </a:solidFill>
                <a:latin typeface="DM Sans Medium"/>
                <a:ea typeface="DM Sans Medium"/>
                <a:cs typeface="DM Sans Medium"/>
                <a:sym typeface="DM Sans Medium"/>
              </a:rPr>
              <a:t>Communication with other services</a:t>
            </a:r>
            <a:endParaRPr>
              <a:solidFill>
                <a:schemeClr val="accent1"/>
              </a:solidFill>
              <a:latin typeface="DM Sans"/>
              <a:ea typeface="DM Sans"/>
              <a:cs typeface="DM Sans"/>
              <a:sym typeface="DM Sans"/>
            </a:endParaRPr>
          </a:p>
        </p:txBody>
      </p:sp>
      <p:cxnSp>
        <p:nvCxnSpPr>
          <p:cNvPr id="1090" name="Google Shape;1090;p147"/>
          <p:cNvCxnSpPr/>
          <p:nvPr/>
        </p:nvCxnSpPr>
        <p:spPr>
          <a:xfrm>
            <a:off x="10970125" y="2226425"/>
            <a:ext cx="593400" cy="0"/>
          </a:xfrm>
          <a:prstGeom prst="straightConnector1">
            <a:avLst/>
          </a:prstGeom>
          <a:noFill/>
          <a:ln cap="flat" cmpd="sng" w="19050">
            <a:solidFill>
              <a:schemeClr val="accent1"/>
            </a:solidFill>
            <a:prstDash val="solid"/>
            <a:round/>
            <a:headEnd len="med" w="med" type="none"/>
            <a:tailEnd len="med" w="med" type="triangle"/>
          </a:ln>
        </p:spPr>
      </p:cxnSp>
      <p:sp>
        <p:nvSpPr>
          <p:cNvPr id="1091" name="Google Shape;1091;p147"/>
          <p:cNvSpPr txBox="1"/>
          <p:nvPr/>
        </p:nvSpPr>
        <p:spPr>
          <a:xfrm>
            <a:off x="361125" y="1362975"/>
            <a:ext cx="3308100" cy="400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1B5161"/>
                </a:solidFill>
                <a:latin typeface="DM Sans Medium"/>
                <a:ea typeface="DM Sans Medium"/>
                <a:cs typeface="DM Sans Medium"/>
                <a:sym typeface="DM Sans Medium"/>
              </a:rPr>
              <a:t>Bring Your Own Vnet (VNet Injection)</a:t>
            </a:r>
            <a:endParaRPr>
              <a:solidFill>
                <a:srgbClr val="1B5161"/>
              </a:solidFill>
              <a:latin typeface="DM Sans Medium"/>
              <a:ea typeface="DM Sans Medium"/>
              <a:cs typeface="DM Sans Medium"/>
              <a:sym typeface="DM Sans Medium"/>
            </a:endParaRPr>
          </a:p>
        </p:txBody>
      </p:sp>
      <p:sp>
        <p:nvSpPr>
          <p:cNvPr id="1092" name="Google Shape;1092;p147"/>
          <p:cNvSpPr txBox="1"/>
          <p:nvPr/>
        </p:nvSpPr>
        <p:spPr>
          <a:xfrm>
            <a:off x="4513125" y="1362975"/>
            <a:ext cx="3308100" cy="400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1B5161"/>
                </a:solidFill>
                <a:latin typeface="DM Sans Medium"/>
                <a:ea typeface="DM Sans Medium"/>
                <a:cs typeface="DM Sans Medium"/>
                <a:sym typeface="DM Sans Medium"/>
              </a:rPr>
              <a:t>Secure Cluster Connectivity</a:t>
            </a:r>
            <a:endParaRPr>
              <a:solidFill>
                <a:srgbClr val="1B5161"/>
              </a:solidFill>
              <a:latin typeface="DM Sans Medium"/>
              <a:ea typeface="DM Sans Medium"/>
              <a:cs typeface="DM Sans Medium"/>
              <a:sym typeface="DM Sans Medium"/>
            </a:endParaRPr>
          </a:p>
        </p:txBody>
      </p:sp>
      <p:sp>
        <p:nvSpPr>
          <p:cNvPr id="1093" name="Google Shape;1093;p147"/>
          <p:cNvSpPr txBox="1"/>
          <p:nvPr/>
        </p:nvSpPr>
        <p:spPr>
          <a:xfrm>
            <a:off x="8800025" y="1362987"/>
            <a:ext cx="3000000" cy="400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1B5161"/>
                </a:solidFill>
                <a:latin typeface="DM Sans Medium"/>
                <a:ea typeface="DM Sans Medium"/>
                <a:cs typeface="DM Sans Medium"/>
                <a:sym typeface="DM Sans Medium"/>
              </a:rPr>
              <a:t>Cluster Deployment</a:t>
            </a:r>
            <a:endParaRPr>
              <a:solidFill>
                <a:srgbClr val="1B5161"/>
              </a:solidFill>
              <a:latin typeface="DM Sans Medium"/>
              <a:ea typeface="DM Sans Medium"/>
              <a:cs typeface="DM Sans Medium"/>
              <a:sym typeface="DM Sans Medium"/>
            </a:endParaRPr>
          </a:p>
        </p:txBody>
      </p:sp>
      <p:sp>
        <p:nvSpPr>
          <p:cNvPr id="1094" name="Google Shape;1094;p147"/>
          <p:cNvSpPr txBox="1"/>
          <p:nvPr/>
        </p:nvSpPr>
        <p:spPr>
          <a:xfrm>
            <a:off x="238475" y="5045000"/>
            <a:ext cx="6629100" cy="974700"/>
          </a:xfrm>
          <a:prstGeom prst="rect">
            <a:avLst/>
          </a:prstGeom>
          <a:noFill/>
          <a:ln>
            <a:noFill/>
          </a:ln>
        </p:spPr>
        <p:txBody>
          <a:bodyPr anchorCtr="0" anchor="t" bIns="91425" lIns="91425" spcFirstLastPara="1" rIns="91425" wrap="square" tIns="91425">
            <a:noAutofit/>
          </a:bodyPr>
          <a:lstStyle/>
          <a:p>
            <a:pPr indent="-247650" lvl="0" marL="285750" rtl="0" algn="l">
              <a:spcBef>
                <a:spcPts val="0"/>
              </a:spcBef>
              <a:spcAft>
                <a:spcPts val="0"/>
              </a:spcAft>
              <a:buClr>
                <a:srgbClr val="FF3620"/>
              </a:buClr>
              <a:buSzPts val="1200"/>
              <a:buFont typeface="Barlow"/>
              <a:buChar char="●"/>
            </a:pPr>
            <a:r>
              <a:rPr lang="en" sz="1200">
                <a:latin typeface="DM Sans Medium"/>
                <a:ea typeface="DM Sans Medium"/>
                <a:cs typeface="DM Sans Medium"/>
                <a:sym typeface="DM Sans Medium"/>
              </a:rPr>
              <a:t>Vnet Injection</a:t>
            </a:r>
            <a:r>
              <a:rPr lang="en" sz="1200">
                <a:latin typeface="DM Sans"/>
                <a:ea typeface="DM Sans"/>
                <a:cs typeface="DM Sans"/>
                <a:sym typeface="DM Sans"/>
              </a:rPr>
              <a:t> : Deploy Azure Databricks workspace in your own Virtual Network (VNet).</a:t>
            </a:r>
            <a:br>
              <a:rPr lang="en" sz="1200">
                <a:latin typeface="DM Sans"/>
                <a:ea typeface="DM Sans"/>
                <a:cs typeface="DM Sans"/>
                <a:sym typeface="DM Sans"/>
              </a:rPr>
            </a:br>
            <a:r>
              <a:rPr lang="en" sz="1200">
                <a:latin typeface="DM Sans"/>
                <a:ea typeface="DM Sans"/>
                <a:cs typeface="DM Sans"/>
                <a:sym typeface="DM Sans"/>
              </a:rPr>
              <a:t>One of the important features is full access to the NSGs.</a:t>
            </a:r>
            <a:endParaRPr sz="1200">
              <a:latin typeface="DM Sans"/>
              <a:ea typeface="DM Sans"/>
              <a:cs typeface="DM Sans"/>
              <a:sym typeface="DM Sans"/>
            </a:endParaRPr>
          </a:p>
          <a:p>
            <a:pPr indent="-247650" lvl="0" marL="285750" rtl="0" algn="l">
              <a:spcBef>
                <a:spcPts val="400"/>
              </a:spcBef>
              <a:spcAft>
                <a:spcPts val="400"/>
              </a:spcAft>
              <a:buClr>
                <a:srgbClr val="FF3620"/>
              </a:buClr>
              <a:buSzPts val="1200"/>
              <a:buFont typeface="Barlow"/>
              <a:buChar char="●"/>
            </a:pPr>
            <a:r>
              <a:rPr lang="en" sz="1200">
                <a:latin typeface="DM Sans Medium"/>
                <a:ea typeface="DM Sans Medium"/>
                <a:cs typeface="DM Sans Medium"/>
                <a:sym typeface="DM Sans Medium"/>
              </a:rPr>
              <a:t>Secure Cluster Connectivity (SCC)</a:t>
            </a:r>
            <a:r>
              <a:rPr lang="en" sz="1200">
                <a:latin typeface="DM Sans"/>
                <a:ea typeface="DM Sans"/>
                <a:cs typeface="DM Sans"/>
                <a:sym typeface="DM Sans"/>
              </a:rPr>
              <a:t>: Network Traffic between the cluster and Control </a:t>
            </a:r>
            <a:br>
              <a:rPr lang="en" sz="1200">
                <a:latin typeface="DM Sans"/>
                <a:ea typeface="DM Sans"/>
                <a:cs typeface="DM Sans"/>
                <a:sym typeface="DM Sans"/>
              </a:rPr>
            </a:br>
            <a:r>
              <a:rPr lang="en" sz="1200">
                <a:latin typeface="DM Sans"/>
                <a:ea typeface="DM Sans"/>
                <a:cs typeface="DM Sans"/>
                <a:sym typeface="DM Sans"/>
              </a:rPr>
              <a:t>Plane goes outbound from the cluster to the Control Plane. </a:t>
            </a:r>
            <a:endParaRPr sz="1200">
              <a:latin typeface="DM Sans"/>
              <a:ea typeface="DM Sans"/>
              <a:cs typeface="DM Sans"/>
              <a:sym typeface="DM Sans"/>
            </a:endParaRPr>
          </a:p>
        </p:txBody>
      </p:sp>
      <p:sp>
        <p:nvSpPr>
          <p:cNvPr id="1041" name="Google Shape;1041;p147"/>
          <p:cNvSpPr/>
          <p:nvPr/>
        </p:nvSpPr>
        <p:spPr>
          <a:xfrm>
            <a:off x="7187829" y="3211387"/>
            <a:ext cx="299400" cy="299400"/>
          </a:xfrm>
          <a:prstGeom prst="flowChartSummingJunction">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7"/>
          <p:cNvSpPr/>
          <p:nvPr/>
        </p:nvSpPr>
        <p:spPr>
          <a:xfrm>
            <a:off x="6825700" y="5146970"/>
            <a:ext cx="106200" cy="803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7"/>
          <p:cNvSpPr txBox="1"/>
          <p:nvPr/>
        </p:nvSpPr>
        <p:spPr>
          <a:xfrm>
            <a:off x="6930334" y="5173738"/>
            <a:ext cx="15807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2"/>
                </a:solidFill>
                <a:latin typeface="DM Sans"/>
                <a:ea typeface="DM Sans"/>
                <a:cs typeface="DM Sans"/>
                <a:sym typeface="DM Sans"/>
              </a:rPr>
              <a:t>Best practice is to use both, VNet Injection and SCC</a:t>
            </a:r>
            <a:endParaRPr i="1" sz="1200">
              <a:solidFill>
                <a:schemeClr val="dk2"/>
              </a:solidFill>
              <a:latin typeface="DM Sans"/>
              <a:ea typeface="DM Sans"/>
              <a:cs typeface="DM Sans"/>
              <a:sym typeface="DM Sans"/>
            </a:endParaRPr>
          </a:p>
        </p:txBody>
      </p:sp>
      <p:sp>
        <p:nvSpPr>
          <p:cNvPr id="1097" name="Google Shape;1097;p147"/>
          <p:cNvSpPr txBox="1"/>
          <p:nvPr/>
        </p:nvSpPr>
        <p:spPr>
          <a:xfrm>
            <a:off x="4650125" y="6125450"/>
            <a:ext cx="59679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DM Sans"/>
                <a:ea typeface="DM Sans"/>
                <a:cs typeface="DM Sans"/>
                <a:sym typeface="DM Sans"/>
              </a:rPr>
              <a:t>*    Managed by the customer</a:t>
            </a:r>
            <a:endParaRPr sz="1000">
              <a:latin typeface="DM Sans"/>
              <a:ea typeface="DM Sans"/>
              <a:cs typeface="DM Sans"/>
              <a:sym typeface="DM Sans"/>
            </a:endParaRPr>
          </a:p>
          <a:p>
            <a:pPr indent="0" lvl="0" marL="0" rtl="0" algn="l">
              <a:spcBef>
                <a:spcPts val="400"/>
              </a:spcBef>
              <a:spcAft>
                <a:spcPts val="400"/>
              </a:spcAft>
              <a:buNone/>
            </a:pPr>
            <a:r>
              <a:rPr lang="en" sz="1000">
                <a:latin typeface="DM Sans"/>
                <a:ea typeface="DM Sans"/>
                <a:cs typeface="DM Sans"/>
                <a:sym typeface="DM Sans"/>
              </a:rPr>
              <a:t>**  “container subnet” is also referred to as “private subnet” and  “host subnet” as “public subnet”. </a:t>
            </a:r>
            <a:br>
              <a:rPr lang="en" sz="1000">
                <a:latin typeface="DM Sans"/>
                <a:ea typeface="DM Sans"/>
                <a:cs typeface="DM Sans"/>
                <a:sym typeface="DM Sans"/>
              </a:rPr>
            </a:br>
            <a:r>
              <a:rPr lang="en" sz="1000">
                <a:latin typeface="DM Sans"/>
                <a:ea typeface="DM Sans"/>
                <a:cs typeface="DM Sans"/>
                <a:sym typeface="DM Sans"/>
              </a:rPr>
              <a:t>      Since the terms “private” and “public” are misleading, “container” and “host” are preferred</a:t>
            </a:r>
            <a:endParaRPr sz="1000">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228"/>
          <p:cNvSpPr/>
          <p:nvPr/>
        </p:nvSpPr>
        <p:spPr>
          <a:xfrm>
            <a:off x="52123" y="64275"/>
            <a:ext cx="74862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rgbClr val="F9F6F4"/>
                </a:solidFill>
                <a:latin typeface="DM Sans"/>
                <a:ea typeface="DM Sans"/>
                <a:cs typeface="DM Sans"/>
                <a:sym typeface="DM Sans"/>
              </a:rPr>
              <a:t>Section 3.2: Notes on </a:t>
            </a:r>
            <a:r>
              <a:rPr lang="en" sz="2400">
                <a:solidFill>
                  <a:srgbClr val="FF9900"/>
                </a:solidFill>
                <a:latin typeface="DM Sans"/>
                <a:ea typeface="DM Sans"/>
                <a:cs typeface="DM Sans"/>
                <a:sym typeface="DM Sans"/>
              </a:rPr>
              <a:t>Service Endpoint Policy</a:t>
            </a:r>
            <a:endParaRPr sz="2400">
              <a:solidFill>
                <a:srgbClr val="FF9900"/>
              </a:solidFill>
              <a:latin typeface="DM Sans"/>
              <a:ea typeface="DM Sans"/>
              <a:cs typeface="DM Sans"/>
              <a:sym typeface="DM Sans"/>
            </a:endParaRPr>
          </a:p>
        </p:txBody>
      </p:sp>
      <p:grpSp>
        <p:nvGrpSpPr>
          <p:cNvPr id="3314" name="Google Shape;3314;p228"/>
          <p:cNvGrpSpPr/>
          <p:nvPr/>
        </p:nvGrpSpPr>
        <p:grpSpPr>
          <a:xfrm>
            <a:off x="1804082" y="1862379"/>
            <a:ext cx="8580793" cy="3733732"/>
            <a:chOff x="152400" y="1505325"/>
            <a:chExt cx="6647140" cy="2951800"/>
          </a:xfrm>
        </p:grpSpPr>
        <p:pic>
          <p:nvPicPr>
            <p:cNvPr id="3315" name="Google Shape;3315;p228"/>
            <p:cNvPicPr preferRelativeResize="0"/>
            <p:nvPr/>
          </p:nvPicPr>
          <p:blipFill>
            <a:blip r:embed="rId3">
              <a:alphaModFix/>
            </a:blip>
            <a:stretch>
              <a:fillRect/>
            </a:stretch>
          </p:blipFill>
          <p:spPr>
            <a:xfrm>
              <a:off x="152400" y="1505325"/>
              <a:ext cx="6647140" cy="2951800"/>
            </a:xfrm>
            <a:prstGeom prst="rect">
              <a:avLst/>
            </a:prstGeom>
            <a:noFill/>
            <a:ln>
              <a:noFill/>
            </a:ln>
          </p:spPr>
        </p:pic>
        <p:sp>
          <p:nvSpPr>
            <p:cNvPr id="3316" name="Google Shape;3316;p228"/>
            <p:cNvSpPr/>
            <p:nvPr/>
          </p:nvSpPr>
          <p:spPr>
            <a:xfrm>
              <a:off x="3747050" y="3317350"/>
              <a:ext cx="2508600" cy="251400"/>
            </a:xfrm>
            <a:prstGeom prst="rect">
              <a:avLst/>
            </a:prstGeom>
            <a:noFill/>
            <a:ln cap="flat" cmpd="sng" w="9525">
              <a:solidFill>
                <a:srgbClr val="FF0000"/>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3317" name="Google Shape;3317;p228"/>
          <p:cNvSpPr txBox="1"/>
          <p:nvPr/>
        </p:nvSpPr>
        <p:spPr>
          <a:xfrm>
            <a:off x="1122475" y="5626975"/>
            <a:ext cx="9855900" cy="709500"/>
          </a:xfrm>
          <a:prstGeom prst="rect">
            <a:avLst/>
          </a:prstGeom>
          <a:noFill/>
          <a:ln>
            <a:noFill/>
          </a:ln>
        </p:spPr>
        <p:txBody>
          <a:bodyPr anchorCtr="0" anchor="t" bIns="121875" lIns="121875" spcFirstLastPara="1" rIns="121875" wrap="square" tIns="121875">
            <a:spAutoFit/>
          </a:bodyPr>
          <a:lstStyle/>
          <a:p>
            <a:pPr indent="0" lvl="0" marL="0" rtl="0" algn="l">
              <a:lnSpc>
                <a:spcPct val="115000"/>
              </a:lnSpc>
              <a:spcBef>
                <a:spcPts val="0"/>
              </a:spcBef>
              <a:spcAft>
                <a:spcPts val="0"/>
              </a:spcAft>
              <a:buNone/>
            </a:pPr>
            <a:r>
              <a:rPr lang="en">
                <a:latin typeface="DM Sans"/>
                <a:ea typeface="DM Sans"/>
                <a:cs typeface="DM Sans"/>
                <a:sym typeface="DM Sans"/>
              </a:rPr>
              <a:t>For VNet </a:t>
            </a:r>
            <a:r>
              <a:rPr lang="en">
                <a:latin typeface="DM Sans"/>
                <a:ea typeface="DM Sans"/>
                <a:cs typeface="DM Sans"/>
                <a:sym typeface="DM Sans"/>
              </a:rPr>
              <a:t>injection setup</a:t>
            </a:r>
            <a:r>
              <a:rPr lang="en">
                <a:latin typeface="DM Sans"/>
                <a:ea typeface="DM Sans"/>
                <a:cs typeface="DM Sans"/>
                <a:sym typeface="DM Sans"/>
              </a:rPr>
              <a:t>, s</a:t>
            </a:r>
            <a:r>
              <a:rPr lang="en">
                <a:latin typeface="DM Sans"/>
                <a:ea typeface="DM Sans"/>
                <a:cs typeface="DM Sans"/>
                <a:sym typeface="DM Sans"/>
              </a:rPr>
              <a:t>ubnets are </a:t>
            </a:r>
            <a:r>
              <a:rPr b="1" lang="en">
                <a:solidFill>
                  <a:srgbClr val="0000FF"/>
                </a:solidFill>
                <a:latin typeface="DM Sans"/>
                <a:ea typeface="DM Sans"/>
                <a:cs typeface="DM Sans"/>
                <a:sym typeface="DM Sans"/>
              </a:rPr>
              <a:t>delegated</a:t>
            </a:r>
            <a:r>
              <a:rPr lang="en">
                <a:latin typeface="DM Sans"/>
                <a:ea typeface="DM Sans"/>
                <a:cs typeface="DM Sans"/>
                <a:sym typeface="DM Sans"/>
              </a:rPr>
              <a:t> to </a:t>
            </a:r>
            <a:r>
              <a:rPr lang="en">
                <a:latin typeface="DM Sans"/>
                <a:ea typeface="DM Sans"/>
                <a:cs typeface="DM Sans"/>
                <a:sym typeface="DM Sans"/>
              </a:rPr>
              <a:t>databricks</a:t>
            </a:r>
            <a:r>
              <a:rPr lang="en">
                <a:latin typeface="DM Sans"/>
                <a:ea typeface="DM Sans"/>
                <a:cs typeface="DM Sans"/>
                <a:sym typeface="DM Sans"/>
              </a:rPr>
              <a:t>, this associates </a:t>
            </a:r>
            <a:r>
              <a:rPr lang="en">
                <a:latin typeface="DM Sans"/>
                <a:ea typeface="DM Sans"/>
                <a:cs typeface="DM Sans"/>
                <a:sym typeface="DM Sans"/>
              </a:rPr>
              <a:t>immutable </a:t>
            </a:r>
            <a:r>
              <a:rPr b="1" lang="en">
                <a:solidFill>
                  <a:srgbClr val="0000FF"/>
                </a:solidFill>
                <a:latin typeface="DM Sans"/>
                <a:ea typeface="DM Sans"/>
                <a:cs typeface="DM Sans"/>
                <a:sym typeface="DM Sans"/>
              </a:rPr>
              <a:t>network intent policies</a:t>
            </a:r>
            <a:r>
              <a:rPr lang="en">
                <a:latin typeface="DM Sans"/>
                <a:ea typeface="DM Sans"/>
                <a:cs typeface="DM Sans"/>
                <a:sym typeface="DM Sans"/>
              </a:rPr>
              <a:t>.  Service Endpoint Policy will easily contradict these network intent policies, thus not allowed to be attached.</a:t>
            </a:r>
            <a:endParaRPr>
              <a:latin typeface="DM Sans"/>
              <a:ea typeface="DM Sans"/>
              <a:cs typeface="DM Sans"/>
              <a:sym typeface="DM Sans"/>
            </a:endParaRPr>
          </a:p>
        </p:txBody>
      </p:sp>
      <p:sp>
        <p:nvSpPr>
          <p:cNvPr id="3318" name="Google Shape;3318;p228"/>
          <p:cNvSpPr txBox="1"/>
          <p:nvPr/>
        </p:nvSpPr>
        <p:spPr>
          <a:xfrm>
            <a:off x="1525027" y="1051925"/>
            <a:ext cx="6700500" cy="709500"/>
          </a:xfrm>
          <a:prstGeom prst="rect">
            <a:avLst/>
          </a:prstGeom>
          <a:noFill/>
          <a:ln>
            <a:noFill/>
          </a:ln>
        </p:spPr>
        <p:txBody>
          <a:bodyPr anchorCtr="0" anchor="t" bIns="121875" lIns="121875" spcFirstLastPara="1" rIns="121875" wrap="square" tIns="121875">
            <a:spAutoFit/>
          </a:bodyPr>
          <a:lstStyle/>
          <a:p>
            <a:pPr indent="0" lvl="0" marL="0" rtl="0" algn="l">
              <a:lnSpc>
                <a:spcPct val="115000"/>
              </a:lnSpc>
              <a:spcBef>
                <a:spcPts val="0"/>
              </a:spcBef>
              <a:spcAft>
                <a:spcPts val="0"/>
              </a:spcAft>
              <a:buNone/>
            </a:pPr>
            <a:r>
              <a:rPr lang="en">
                <a:latin typeface="DM Sans"/>
                <a:ea typeface="DM Sans"/>
                <a:cs typeface="DM Sans"/>
                <a:sym typeface="DM Sans"/>
              </a:rPr>
              <a:t>Why Service Endpoint Policy doesn’t work on Databricks subnets?</a:t>
            </a:r>
            <a:endParaRPr>
              <a:latin typeface="DM Sans"/>
              <a:ea typeface="DM Sans"/>
              <a:cs typeface="DM Sans"/>
              <a:sym typeface="DM Sans"/>
            </a:endParaRPr>
          </a:p>
          <a:p>
            <a:pPr indent="0" lvl="0" marL="0" rtl="0" algn="l">
              <a:lnSpc>
                <a:spcPct val="115000"/>
              </a:lnSpc>
              <a:spcBef>
                <a:spcPts val="0"/>
              </a:spcBef>
              <a:spcAft>
                <a:spcPts val="0"/>
              </a:spcAft>
              <a:buNone/>
            </a:pPr>
            <a:r>
              <a:rPr lang="en">
                <a:latin typeface="DM Sans"/>
                <a:ea typeface="DM Sans"/>
                <a:cs typeface="DM Sans"/>
                <a:sym typeface="DM Sans"/>
              </a:rPr>
              <a:t>Read limitations: </a:t>
            </a:r>
            <a:r>
              <a:rPr lang="en" u="sng">
                <a:solidFill>
                  <a:schemeClr val="hlink"/>
                </a:solidFill>
                <a:latin typeface="DM Sans"/>
                <a:ea typeface="DM Sans"/>
                <a:cs typeface="DM Sans"/>
                <a:sym typeface="DM Sans"/>
                <a:hlinkClick r:id="rId4"/>
              </a:rPr>
              <a:t>Azure virtual network service endpoint policies</a:t>
            </a:r>
            <a:endParaRPr>
              <a:latin typeface="DM Sans"/>
              <a:ea typeface="DM Sans"/>
              <a:cs typeface="DM Sans"/>
              <a:sym typeface="DM Sans"/>
            </a:endParaRPr>
          </a:p>
        </p:txBody>
      </p:sp>
      <p:sp>
        <p:nvSpPr>
          <p:cNvPr id="3319" name="Google Shape;3319;p228"/>
          <p:cNvSpPr txBox="1"/>
          <p:nvPr/>
        </p:nvSpPr>
        <p:spPr>
          <a:xfrm>
            <a:off x="100335" y="615096"/>
            <a:ext cx="78417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3D6F7E"/>
                </a:solidFill>
                <a:latin typeface="DM Sans"/>
                <a:ea typeface="DM Sans"/>
                <a:cs typeface="DM Sans"/>
                <a:sym typeface="DM Sans"/>
              </a:rPr>
              <a:t>Key takeaway: </a:t>
            </a:r>
            <a:r>
              <a:rPr lang="en" sz="1200">
                <a:solidFill>
                  <a:srgbClr val="3D6F7E"/>
                </a:solidFill>
                <a:latin typeface="DM Sans"/>
                <a:ea typeface="DM Sans"/>
                <a:cs typeface="DM Sans"/>
                <a:sym typeface="DM Sans"/>
              </a:rPr>
              <a:t>Service Endpoint Policy for exfiltration protection does not work with ADB</a:t>
            </a:r>
            <a:endParaRPr/>
          </a:p>
        </p:txBody>
      </p:sp>
      <p:cxnSp>
        <p:nvCxnSpPr>
          <p:cNvPr id="3320" name="Google Shape;3320;p228"/>
          <p:cNvCxnSpPr>
            <a:stCxn id="3317" idx="3"/>
            <a:endCxn id="3319" idx="3"/>
          </p:cNvCxnSpPr>
          <p:nvPr/>
        </p:nvCxnSpPr>
        <p:spPr>
          <a:xfrm rot="10800000">
            <a:off x="7942075" y="753625"/>
            <a:ext cx="3036300" cy="5228100"/>
          </a:xfrm>
          <a:prstGeom prst="curvedConnector3">
            <a:avLst>
              <a:gd fmla="val -7843" name="adj1"/>
            </a:avLst>
          </a:prstGeom>
          <a:noFill/>
          <a:ln cap="flat" cmpd="sng" w="9525">
            <a:solidFill>
              <a:schemeClr val="dk2"/>
            </a:solidFill>
            <a:prstDash val="solid"/>
            <a:round/>
            <a:headEnd len="med" w="med" type="none"/>
            <a:tailEnd len="med" w="med" type="triangle"/>
          </a:ln>
        </p:spPr>
      </p:cxnSp>
      <p:sp>
        <p:nvSpPr>
          <p:cNvPr id="3321" name="Google Shape;3321;p228"/>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Databricks 2020">
      <a:dk1>
        <a:srgbClr val="1B3139"/>
      </a:dk1>
      <a:lt1>
        <a:srgbClr val="F3F3F3"/>
      </a:lt1>
      <a:dk2>
        <a:srgbClr val="1C4856"/>
      </a:dk2>
      <a:lt2>
        <a:srgbClr val="C4CCD6"/>
      </a:lt2>
      <a:accent1>
        <a:srgbClr val="1B3139"/>
      </a:accent1>
      <a:accent2>
        <a:srgbClr val="FF3621"/>
      </a:accent2>
      <a:accent3>
        <a:srgbClr val="1C4856"/>
      </a:accent3>
      <a:accent4>
        <a:srgbClr val="FFAB00"/>
      </a:accent4>
      <a:accent5>
        <a:srgbClr val="618794"/>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